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1" r:id="rId4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19.06.2015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259632" y="4725144"/>
            <a:ext cx="6400800" cy="1752600"/>
          </a:xfrm>
        </p:spPr>
        <p:txBody>
          <a:bodyPr>
            <a:noAutofit/>
          </a:bodyPr>
          <a:lstStyle/>
          <a:p>
            <a:r>
              <a:rPr lang="uk-UA" sz="2400" dirty="0" smtClean="0">
                <a:solidFill>
                  <a:schemeClr val="tx1"/>
                </a:solidFill>
                <a:latin typeface="Times New Roman" pitchFamily="18" charset="0"/>
                <a:cs typeface="Times New Roman" pitchFamily="18" charset="0"/>
              </a:rPr>
              <a:t>Віртуальна виставка</a:t>
            </a:r>
            <a:endParaRPr lang="ru-RU" sz="2400" dirty="0" smtClean="0">
              <a:solidFill>
                <a:schemeClr val="tx1"/>
              </a:solidFill>
              <a:latin typeface="Times New Roman" pitchFamily="18" charset="0"/>
              <a:cs typeface="Times New Roman" pitchFamily="18" charset="0"/>
            </a:endParaRPr>
          </a:p>
          <a:p>
            <a:r>
              <a:rPr lang="uk-UA" sz="2400" dirty="0" smtClean="0">
                <a:solidFill>
                  <a:schemeClr val="tx1"/>
                </a:solidFill>
                <a:latin typeface="Times New Roman" pitchFamily="18" charset="0"/>
                <a:cs typeface="Times New Roman" pitchFamily="18" charset="0"/>
              </a:rPr>
              <a:t>праць викладачів </a:t>
            </a:r>
            <a:r>
              <a:rPr lang="ru-RU" sz="2400" dirty="0" smtClean="0">
                <a:solidFill>
                  <a:schemeClr val="tx1"/>
                </a:solidFill>
                <a:latin typeface="Times New Roman" pitchFamily="18" charset="0"/>
                <a:cs typeface="Times New Roman" pitchFamily="18" charset="0"/>
              </a:rPr>
              <a:t>ЖНАЕУ </a:t>
            </a:r>
          </a:p>
          <a:p>
            <a:endParaRPr lang="uk-UA" sz="2400" dirty="0" smtClean="0">
              <a:solidFill>
                <a:schemeClr val="tx1"/>
              </a:solidFill>
              <a:latin typeface="Times New Roman" pitchFamily="18" charset="0"/>
              <a:cs typeface="Times New Roman" pitchFamily="18" charset="0"/>
            </a:endParaRPr>
          </a:p>
          <a:p>
            <a:r>
              <a:rPr lang="uk-UA" sz="2400" dirty="0" smtClean="0">
                <a:solidFill>
                  <a:schemeClr val="tx1"/>
                </a:solidFill>
                <a:latin typeface="Times New Roman" pitchFamily="18" charset="0"/>
                <a:cs typeface="Times New Roman" pitchFamily="18" charset="0"/>
              </a:rPr>
              <a:t>2012</a:t>
            </a:r>
            <a:endParaRPr lang="ru-RU" sz="2400" dirty="0">
              <a:solidFill>
                <a:schemeClr val="tx1"/>
              </a:solidFill>
              <a:latin typeface="Times New Roman" pitchFamily="18" charset="0"/>
              <a:cs typeface="Times New Roman" pitchFamily="18" charset="0"/>
            </a:endParaRPr>
          </a:p>
        </p:txBody>
      </p:sp>
      <p:pic>
        <p:nvPicPr>
          <p:cNvPr id="5" name="Рисунок 4" descr="20150514M2ZPg0mFxHowQFX7_Jo93R_large.jpeg"/>
          <p:cNvPicPr preferRelativeResize="0">
            <a:picLocks/>
          </p:cNvPicPr>
          <p:nvPr/>
        </p:nvPicPr>
        <p:blipFill>
          <a:blip r:embed="rId2" cstate="print"/>
          <a:stretch>
            <a:fillRect/>
          </a:stretch>
        </p:blipFill>
        <p:spPr>
          <a:xfrm>
            <a:off x="1540800" y="190800"/>
            <a:ext cx="6055200" cy="4320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80000" y="548680"/>
            <a:ext cx="4464000" cy="4514056"/>
          </a:xfrm>
        </p:spPr>
        <p:txBody>
          <a:bodyPr>
            <a:normAutofit fontScale="62500" lnSpcReduction="20000"/>
          </a:bodyPr>
          <a:lstStyle/>
          <a:p>
            <a:pPr algn="l">
              <a:lnSpc>
                <a:spcPct val="120000"/>
              </a:lnSpc>
              <a:spcBef>
                <a:spcPts val="0"/>
              </a:spcBef>
            </a:pPr>
            <a:r>
              <a:rPr lang="uk-UA" sz="2900" dirty="0" smtClean="0">
                <a:solidFill>
                  <a:schemeClr val="tx1"/>
                </a:solidFill>
                <a:latin typeface="Times New Roman" pitchFamily="18" charset="0"/>
                <a:cs typeface="Times New Roman" pitchFamily="18" charset="0"/>
              </a:rPr>
              <a:t>Агротехнічні вимоги та оцінка якості обробітку </a:t>
            </a:r>
            <a:r>
              <a:rPr lang="uk-UA" sz="2900" dirty="0" err="1" smtClean="0">
                <a:solidFill>
                  <a:schemeClr val="tx1"/>
                </a:solidFill>
                <a:latin typeface="Times New Roman" pitchFamily="18" charset="0"/>
                <a:cs typeface="Times New Roman" pitchFamily="18" charset="0"/>
              </a:rPr>
              <a:t>грунту</a:t>
            </a:r>
            <a:r>
              <a:rPr lang="uk-UA" sz="2900" dirty="0" smtClean="0">
                <a:solidFill>
                  <a:schemeClr val="tx1"/>
                </a:solidFill>
                <a:latin typeface="Times New Roman" pitchFamily="18" charset="0"/>
                <a:cs typeface="Times New Roman" pitchFamily="18" charset="0"/>
              </a:rPr>
              <a:t> : </a:t>
            </a:r>
            <a:r>
              <a:rPr lang="uk-UA" sz="2900" dirty="0" err="1" smtClean="0">
                <a:solidFill>
                  <a:schemeClr val="tx1"/>
                </a:solidFill>
                <a:latin typeface="Times New Roman" pitchFamily="18" charset="0"/>
                <a:cs typeface="Times New Roman" pitchFamily="18" charset="0"/>
              </a:rPr>
              <a:t>навч</a:t>
            </a:r>
            <a:r>
              <a:rPr lang="uk-UA" sz="2900" dirty="0" smtClean="0">
                <a:solidFill>
                  <a:schemeClr val="tx1"/>
                </a:solidFill>
                <a:latin typeface="Times New Roman" pitchFamily="18" charset="0"/>
                <a:cs typeface="Times New Roman" pitchFamily="18" charset="0"/>
              </a:rPr>
              <a:t>. посібник / М. С. </a:t>
            </a:r>
            <a:r>
              <a:rPr lang="uk-UA" sz="2900" dirty="0" err="1" smtClean="0">
                <a:solidFill>
                  <a:schemeClr val="tx1"/>
                </a:solidFill>
                <a:latin typeface="Times New Roman" pitchFamily="18" charset="0"/>
                <a:cs typeface="Times New Roman" pitchFamily="18" charset="0"/>
              </a:rPr>
              <a:t>Чернілевський</a:t>
            </a:r>
            <a:r>
              <a:rPr lang="uk-UA" sz="2900" dirty="0" smtClean="0">
                <a:solidFill>
                  <a:schemeClr val="tx1"/>
                </a:solidFill>
                <a:latin typeface="Times New Roman" pitchFamily="18" charset="0"/>
                <a:cs typeface="Times New Roman" pitchFamily="18" charset="0"/>
              </a:rPr>
              <a:t>, Ю. А. </a:t>
            </a:r>
            <a:r>
              <a:rPr lang="uk-UA" sz="2900" dirty="0" err="1" smtClean="0">
                <a:solidFill>
                  <a:schemeClr val="tx1"/>
                </a:solidFill>
                <a:latin typeface="Times New Roman" pitchFamily="18" charset="0"/>
                <a:cs typeface="Times New Roman" pitchFamily="18" charset="0"/>
              </a:rPr>
              <a:t>Білявський</a:t>
            </a:r>
            <a:r>
              <a:rPr lang="uk-UA" sz="2900" dirty="0" smtClean="0">
                <a:solidFill>
                  <a:schemeClr val="tx1"/>
                </a:solidFill>
                <a:latin typeface="Times New Roman" pitchFamily="18" charset="0"/>
                <a:cs typeface="Times New Roman" pitchFamily="18" charset="0"/>
              </a:rPr>
              <a:t>, Р. Б. Кропивницький, Л. І. Ворона. – [Вид. 2-ге, </a:t>
            </a:r>
            <a:r>
              <a:rPr lang="uk-UA" sz="2900" dirty="0" err="1" smtClean="0">
                <a:solidFill>
                  <a:schemeClr val="tx1"/>
                </a:solidFill>
                <a:latin typeface="Times New Roman" pitchFamily="18" charset="0"/>
                <a:cs typeface="Times New Roman" pitchFamily="18" charset="0"/>
              </a:rPr>
              <a:t>допов</a:t>
            </a:r>
            <a:r>
              <a:rPr lang="uk-UA" sz="2900" dirty="0" smtClean="0">
                <a:solidFill>
                  <a:schemeClr val="tx1"/>
                </a:solidFill>
                <a:latin typeface="Times New Roman" pitchFamily="18" charset="0"/>
                <a:cs typeface="Times New Roman" pitchFamily="18" charset="0"/>
              </a:rPr>
              <a:t>.]. – Житомир :</a:t>
            </a:r>
            <a:r>
              <a:rPr lang="en-US" sz="2900" dirty="0" smtClean="0">
                <a:solidFill>
                  <a:schemeClr val="tx1"/>
                </a:solidFill>
                <a:latin typeface="Times New Roman" pitchFamily="18" charset="0"/>
                <a:cs typeface="Times New Roman" pitchFamily="18" charset="0"/>
              </a:rPr>
              <a:t> </a:t>
            </a:r>
            <a:r>
              <a:rPr lang="uk-UA" sz="2900" dirty="0" smtClean="0">
                <a:solidFill>
                  <a:schemeClr val="tx1"/>
                </a:solidFill>
                <a:latin typeface="Times New Roman" pitchFamily="18" charset="0"/>
                <a:cs typeface="Times New Roman" pitchFamily="18" charset="0"/>
              </a:rPr>
              <a:t>ЖНАЕУ, 2012. – 83 с.</a:t>
            </a:r>
            <a:endParaRPr lang="ru-RU" sz="2900" dirty="0" smtClean="0">
              <a:solidFill>
                <a:schemeClr val="tx1"/>
              </a:solidFill>
              <a:latin typeface="Times New Roman" pitchFamily="18" charset="0"/>
              <a:cs typeface="Times New Roman" pitchFamily="18" charset="0"/>
            </a:endParaRPr>
          </a:p>
          <a:p>
            <a:pPr algn="l"/>
            <a:r>
              <a:rPr lang="uk-UA" sz="2900" dirty="0" smtClean="0">
                <a:solidFill>
                  <a:schemeClr val="tx1"/>
                </a:solidFill>
                <a:latin typeface="Times New Roman" pitchFamily="18" charset="0"/>
                <a:cs typeface="Times New Roman" pitchFamily="18" charset="0"/>
              </a:rPr>
              <a:t> </a:t>
            </a:r>
            <a:endParaRPr lang="ru-RU" sz="2900" dirty="0" smtClean="0">
              <a:solidFill>
                <a:schemeClr val="tx1"/>
              </a:solidFill>
              <a:latin typeface="Times New Roman" pitchFamily="18" charset="0"/>
              <a:cs typeface="Times New Roman" pitchFamily="18" charset="0"/>
            </a:endParaRPr>
          </a:p>
          <a:p>
            <a:pPr algn="l">
              <a:lnSpc>
                <a:spcPct val="120000"/>
              </a:lnSpc>
              <a:spcBef>
                <a:spcPts val="0"/>
              </a:spcBef>
            </a:pPr>
            <a:r>
              <a:rPr lang="uk-UA" sz="2900" dirty="0" smtClean="0">
                <a:solidFill>
                  <a:schemeClr val="tx1"/>
                </a:solidFill>
                <a:latin typeface="Times New Roman" pitchFamily="18" charset="0"/>
                <a:cs typeface="Times New Roman" pitchFamily="18" charset="0"/>
              </a:rPr>
              <a:t>Навчальний посібник розрахований на студентів стаціонарної та заочної форм навчання агрономічних та економічних спеціальностей вищих аграрних навчальних закладів. Розглянуто основні заходи обробітку ґрунту та способи контролю за якістю проведення польових робіт.</a:t>
            </a:r>
            <a:endParaRPr lang="ru-RU" sz="2900" dirty="0">
              <a:solidFill>
                <a:schemeClr val="tx1"/>
              </a:solidFill>
              <a:latin typeface="Times New Roman" pitchFamily="18" charset="0"/>
              <a:cs typeface="Times New Roman" pitchFamily="18" charset="0"/>
            </a:endParaRPr>
          </a:p>
        </p:txBody>
      </p:sp>
      <p:pic>
        <p:nvPicPr>
          <p:cNvPr id="4" name="Рисунок 3" descr="C:\Documents and Settings\irbis\Рабочий стол\novv\img451.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069160"/>
          </a:xfrm>
        </p:spPr>
        <p:txBody>
          <a:bodyPr>
            <a:noAutofit/>
          </a:bodyPr>
          <a:lstStyle/>
          <a:p>
            <a:pPr marL="0" indent="0">
              <a:spcBef>
                <a:spcPts val="0"/>
              </a:spcBef>
              <a:buNone/>
            </a:pPr>
            <a:r>
              <a:rPr lang="uk-UA" sz="1800" dirty="0" smtClean="0">
                <a:latin typeface="Times New Roman" pitchFamily="18" charset="0"/>
                <a:cs typeface="Times New Roman" pitchFamily="18" charset="0"/>
              </a:rPr>
              <a:t>Аудит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[Ю.</a:t>
            </a:r>
            <a:r>
              <a:rPr lang="en-US" sz="1800" dirty="0" smtClean="0"/>
              <a:t> </a:t>
            </a:r>
            <a:r>
              <a:rPr lang="uk-UA" sz="1800" dirty="0" smtClean="0">
                <a:latin typeface="Times New Roman" pitchFamily="18" charset="0"/>
                <a:cs typeface="Times New Roman" pitchFamily="18" charset="0"/>
              </a:rPr>
              <a:t>С. </a:t>
            </a:r>
            <a:r>
              <a:rPr lang="uk-UA" sz="1800" dirty="0" err="1" smtClean="0">
                <a:latin typeface="Times New Roman" pitchFamily="18" charset="0"/>
                <a:cs typeface="Times New Roman" pitchFamily="18" charset="0"/>
              </a:rPr>
              <a:t>Цал-Цалко</a:t>
            </a:r>
            <a:r>
              <a:rPr lang="uk-UA" sz="1800" dirty="0" smtClean="0">
                <a:latin typeface="Times New Roman" pitchFamily="18" charset="0"/>
                <a:cs typeface="Times New Roman" pitchFamily="18" charset="0"/>
              </a:rPr>
              <a:t>, Ю. Ю. Мороз, Л. А. </a:t>
            </a:r>
            <a:r>
              <a:rPr lang="uk-UA" sz="1800" dirty="0" err="1" smtClean="0">
                <a:latin typeface="Times New Roman" pitchFamily="18" charset="0"/>
                <a:cs typeface="Times New Roman" pitchFamily="18" charset="0"/>
              </a:rPr>
              <a:t>Суліменко</a:t>
            </a:r>
            <a:r>
              <a:rPr lang="uk-UA" sz="1800" dirty="0" smtClean="0">
                <a:latin typeface="Times New Roman" pitchFamily="18" charset="0"/>
                <a:cs typeface="Times New Roman" pitchFamily="18" charset="0"/>
              </a:rPr>
              <a:t> та ін.] ; [під </a:t>
            </a:r>
            <a:r>
              <a:rPr lang="uk-UA" sz="1800" dirty="0" err="1" smtClean="0">
                <a:latin typeface="Times New Roman" pitchFamily="18" charset="0"/>
                <a:cs typeface="Times New Roman" pitchFamily="18" charset="0"/>
              </a:rPr>
              <a:t>заг</a:t>
            </a:r>
            <a:r>
              <a:rPr lang="uk-UA" sz="1800" dirty="0" smtClean="0">
                <a:latin typeface="Times New Roman" pitchFamily="18" charset="0"/>
                <a:cs typeface="Times New Roman" pitchFamily="18" charset="0"/>
              </a:rPr>
              <a:t>. ред. Ю. С. </a:t>
            </a:r>
            <a:r>
              <a:rPr lang="uk-UA" sz="1800" dirty="0" err="1" smtClean="0">
                <a:latin typeface="Times New Roman" pitchFamily="18" charset="0"/>
                <a:cs typeface="Times New Roman" pitchFamily="18" charset="0"/>
              </a:rPr>
              <a:t>Цал-Цалка</a:t>
            </a:r>
            <a:r>
              <a:rPr lang="uk-UA" sz="1800" dirty="0" smtClean="0">
                <a:latin typeface="Times New Roman" pitchFamily="18" charset="0"/>
                <a:cs typeface="Times New Roman" pitchFamily="18" charset="0"/>
              </a:rPr>
              <a:t>]. – Житомир : Рута, 2012. – 389 с.</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a:t>
            </a:r>
            <a:endParaRPr lang="en-US"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навчальному посібнику розкривається програмний матеріал з теорії і практики аудиту господарюючих </a:t>
            </a:r>
            <a:r>
              <a:rPr lang="uk-UA" sz="1800" dirty="0" err="1" smtClean="0">
                <a:latin typeface="Times New Roman" pitchFamily="18" charset="0"/>
                <a:cs typeface="Times New Roman" pitchFamily="18" charset="0"/>
              </a:rPr>
              <a:t>суб</a:t>
            </a:r>
            <a:r>
              <a:rPr lang="ru-RU" sz="1800" dirty="0" smtClean="0">
                <a:latin typeface="Times New Roman" pitchFamily="18" charset="0"/>
                <a:cs typeface="Times New Roman" pitchFamily="18" charset="0"/>
              </a:rPr>
              <a:t>’</a:t>
            </a:r>
            <a:r>
              <a:rPr lang="uk-UA" sz="1800" dirty="0" err="1" smtClean="0">
                <a:latin typeface="Times New Roman" pitchFamily="18" charset="0"/>
                <a:cs typeface="Times New Roman" pitchFamily="18" charset="0"/>
              </a:rPr>
              <a:t>єктів</a:t>
            </a:r>
            <a:r>
              <a:rPr lang="uk-UA" sz="1800" dirty="0" smtClean="0">
                <a:latin typeface="Times New Roman" pitchFamily="18" charset="0"/>
                <a:cs typeface="Times New Roman" pitchFamily="18" charset="0"/>
              </a:rPr>
              <a:t>. З позиції комплексного підходу розглянуті методологічні й організаційні засади аудиту фінансової звітності підприємства.</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Навчальний посібник розрахований на широке коло користувачів – від студентів економічних спеціальностей до аспірантів та докторантів, викладачів, науковців і практичних працівників.</a:t>
            </a:r>
            <a:endParaRPr lang="ru-RU" sz="1800" dirty="0">
              <a:latin typeface="Times New Roman" pitchFamily="18" charset="0"/>
              <a:cs typeface="Times New Roman" pitchFamily="18" charset="0"/>
            </a:endParaRPr>
          </a:p>
        </p:txBody>
      </p:sp>
      <p:pic>
        <p:nvPicPr>
          <p:cNvPr id="4" name="Рисунок 3" descr="\\200_2\lib2\Р\dopovn\img586.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289451"/>
          </a:xfrm>
        </p:spPr>
        <p:txBody>
          <a:bodyPr>
            <a:noAutofit/>
          </a:bodyPr>
          <a:lstStyle/>
          <a:p>
            <a:pPr marL="0" indent="0">
              <a:spcBef>
                <a:spcPts val="0"/>
              </a:spcBef>
              <a:buNone/>
            </a:pPr>
            <a:r>
              <a:rPr lang="uk-UA" sz="1800" dirty="0" err="1" smtClean="0">
                <a:latin typeface="Times New Roman" pitchFamily="18" charset="0"/>
                <a:cs typeface="Times New Roman" pitchFamily="18" charset="0"/>
              </a:rPr>
              <a:t>Богатиренко</a:t>
            </a:r>
            <a:r>
              <a:rPr lang="uk-UA" sz="1800" dirty="0" smtClean="0">
                <a:latin typeface="Times New Roman" pitchFamily="18" charset="0"/>
                <a:cs typeface="Times New Roman" pitchFamily="18" charset="0"/>
              </a:rPr>
              <a:t> Р. С. Математика в економіці. Ч. 1. Вища математика у вправах і задачах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Р. С. </a:t>
            </a:r>
            <a:r>
              <a:rPr lang="uk-UA" sz="1800" dirty="0" err="1" smtClean="0">
                <a:latin typeface="Times New Roman" pitchFamily="18" charset="0"/>
                <a:cs typeface="Times New Roman" pitchFamily="18" charset="0"/>
              </a:rPr>
              <a:t>Богатиренко</a:t>
            </a:r>
            <a:r>
              <a:rPr lang="uk-UA" sz="1800" dirty="0" smtClean="0">
                <a:latin typeface="Times New Roman" pitchFamily="18" charset="0"/>
                <a:cs typeface="Times New Roman" pitchFamily="18" charset="0"/>
              </a:rPr>
              <a:t>, І. П. </a:t>
            </a:r>
            <a:r>
              <a:rPr lang="uk-UA" sz="1800" dirty="0" err="1" smtClean="0">
                <a:latin typeface="Times New Roman" pitchFamily="18" charset="0"/>
                <a:cs typeface="Times New Roman" pitchFamily="18" charset="0"/>
              </a:rPr>
              <a:t>Слюсаренко</a:t>
            </a:r>
            <a:r>
              <a:rPr lang="uk-UA" sz="1800" dirty="0" smtClean="0">
                <a:latin typeface="Times New Roman" pitchFamily="18" charset="0"/>
                <a:cs typeface="Times New Roman" pitchFamily="18" charset="0"/>
              </a:rPr>
              <a:t>, М. П. Фомін. – Житомир : ЖНАЕУ, </a:t>
            </a:r>
          </a:p>
          <a:p>
            <a:pPr marL="0" indent="0">
              <a:spcBef>
                <a:spcPts val="0"/>
              </a:spcBef>
              <a:buNone/>
            </a:pPr>
            <a:r>
              <a:rPr lang="uk-UA" sz="1800" dirty="0" smtClean="0">
                <a:latin typeface="Times New Roman" pitchFamily="18" charset="0"/>
                <a:cs typeface="Times New Roman" pitchFamily="18" charset="0"/>
              </a:rPr>
              <a:t>2012. – 356 с.</a:t>
            </a:r>
            <a:endParaRPr lang="ru-RU" sz="1800" dirty="0" smtClean="0">
              <a:latin typeface="Times New Roman" pitchFamily="18" charset="0"/>
              <a:cs typeface="Times New Roman" pitchFamily="18" charset="0"/>
            </a:endParaRPr>
          </a:p>
          <a:p>
            <a:pPr>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посібнику розглянуто розділи : елементи лінійної алгебри, елементи векторної алгебри та аналітичної геометрії, основи математичного аналізу, диференціальне числення функції однієї та кількох змінних і застосування похідної в економічному аналізі, інтегральне числення, диференціальні рівняння, ряди.</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Розрахований на студентів економічних спеціальностей вищих навчальних закладів.</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61.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4713387"/>
          </a:xfrm>
        </p:spPr>
        <p:txBody>
          <a:bodyPr>
            <a:noAutofit/>
          </a:bodyPr>
          <a:lstStyle/>
          <a:p>
            <a:pPr marL="0" indent="0">
              <a:spcBef>
                <a:spcPts val="0"/>
              </a:spcBef>
              <a:buNone/>
            </a:pPr>
            <a:r>
              <a:rPr lang="uk-UA" sz="1800" dirty="0" err="1" smtClean="0">
                <a:latin typeface="Times New Roman" pitchFamily="18" charset="0"/>
                <a:cs typeface="Times New Roman" pitchFamily="18" charset="0"/>
              </a:rPr>
              <a:t>Буднік</a:t>
            </a:r>
            <a:r>
              <a:rPr lang="uk-UA" sz="1800" dirty="0" smtClean="0">
                <a:latin typeface="Times New Roman" pitchFamily="18" charset="0"/>
                <a:cs typeface="Times New Roman" pitchFamily="18" charset="0"/>
              </a:rPr>
              <a:t> О. М. Маркетинг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a:t>
            </a:r>
            <a:endParaRPr lang="en-US"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посібник </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О. М. </a:t>
            </a:r>
            <a:r>
              <a:rPr lang="uk-UA" sz="1800" dirty="0" err="1" smtClean="0">
                <a:latin typeface="Times New Roman" pitchFamily="18" charset="0"/>
                <a:cs typeface="Times New Roman" pitchFamily="18" charset="0"/>
              </a:rPr>
              <a:t>Буднік</a:t>
            </a:r>
            <a:r>
              <a:rPr lang="uk-UA" sz="1800" dirty="0" smtClean="0">
                <a:latin typeface="Times New Roman" pitchFamily="18" charset="0"/>
                <a:cs typeface="Times New Roman" pitchFamily="18" charset="0"/>
              </a:rPr>
              <a:t>. – Житомир : ЖНАЕУ, 2012. – 227 с.</a:t>
            </a:r>
            <a:endParaRPr lang="ru-RU" sz="1800" dirty="0" smtClean="0">
              <a:latin typeface="Times New Roman" pitchFamily="18" charset="0"/>
              <a:cs typeface="Times New Roman" pitchFamily="18" charset="0"/>
            </a:endParaRPr>
          </a:p>
          <a:p>
            <a:pPr marL="0" indent="0">
              <a:spcBef>
                <a:spcPts val="0"/>
              </a:spcBef>
              <a:buNone/>
            </a:pPr>
            <a:endParaRPr lang="en-US"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навчальному посібнику послідовно розглядаються теоретичні засади маркетингу, основи аналізу і планування, маркетингові дослідження, а також комплекс маркетингової політики підприємства, зокрема його товарна, цінова, збутова та комунікативна діяльність.</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Навчальний посібник буде корисним для фахівців-економістів, викладачів,  аспірантів, студентів, а також для тих, хто вивчає маркетингову діяльність підприємств.</a:t>
            </a:r>
            <a:endParaRPr lang="ru-RU" sz="1800" dirty="0">
              <a:latin typeface="Times New Roman" pitchFamily="18" charset="0"/>
              <a:cs typeface="Times New Roman" pitchFamily="18" charset="0"/>
            </a:endParaRPr>
          </a:p>
        </p:txBody>
      </p:sp>
      <p:pic>
        <p:nvPicPr>
          <p:cNvPr id="7" name="Рисунок 6" descr="C:\Documents and Settings\irbis\Рабочий стол\IV\img538.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073427"/>
          </a:xfrm>
        </p:spPr>
        <p:txBody>
          <a:bodyPr>
            <a:normAutofit fontScale="25000" lnSpcReduction="20000"/>
          </a:bodyPr>
          <a:lstStyle/>
          <a:p>
            <a:pPr marL="0" indent="0">
              <a:lnSpc>
                <a:spcPct val="120000"/>
              </a:lnSpc>
              <a:spcBef>
                <a:spcPts val="0"/>
              </a:spcBef>
              <a:buNone/>
            </a:pPr>
            <a:r>
              <a:rPr lang="uk-UA" sz="7200" dirty="0" smtClean="0">
                <a:latin typeface="Times New Roman" pitchFamily="18" charset="0"/>
                <a:cs typeface="Times New Roman" pitchFamily="18" charset="0"/>
              </a:rPr>
              <a:t>Бурлака В. А. Біологія продуктивності сільськогосподарських тварин : курс лекцій / В. А. Бурлака, В. В. </a:t>
            </a:r>
            <a:r>
              <a:rPr lang="uk-UA" sz="7200" dirty="0" err="1" smtClean="0">
                <a:latin typeface="Times New Roman" pitchFamily="18" charset="0"/>
                <a:cs typeface="Times New Roman" pitchFamily="18" charset="0"/>
              </a:rPr>
              <a:t>Борщенко</a:t>
            </a:r>
            <a:r>
              <a:rPr lang="uk-UA" sz="7200" dirty="0" smtClean="0">
                <a:latin typeface="Times New Roman" pitchFamily="18" charset="0"/>
                <a:cs typeface="Times New Roman" pitchFamily="18" charset="0"/>
              </a:rPr>
              <a:t>, М. М. Кривий. – Житомир : ЖНАЕУ, 2012. – 254 с.</a:t>
            </a:r>
            <a:endParaRPr lang="ru-RU" sz="7200" dirty="0" smtClean="0">
              <a:latin typeface="Times New Roman" pitchFamily="18" charset="0"/>
              <a:cs typeface="Times New Roman" pitchFamily="18" charset="0"/>
            </a:endParaRPr>
          </a:p>
          <a:p>
            <a:pPr marL="0" indent="0">
              <a:lnSpc>
                <a:spcPct val="120000"/>
              </a:lnSpc>
              <a:spcBef>
                <a:spcPts val="0"/>
              </a:spcBef>
              <a:buNone/>
            </a:pPr>
            <a:endParaRPr lang="uk-UA" sz="7200" dirty="0" smtClean="0">
              <a:latin typeface="Times New Roman" pitchFamily="18" charset="0"/>
              <a:cs typeface="Times New Roman" pitchFamily="18" charset="0"/>
            </a:endParaRPr>
          </a:p>
          <a:p>
            <a:pPr marL="0" indent="0">
              <a:lnSpc>
                <a:spcPct val="120000"/>
              </a:lnSpc>
              <a:spcBef>
                <a:spcPts val="0"/>
              </a:spcBef>
              <a:buNone/>
            </a:pPr>
            <a:r>
              <a:rPr lang="uk-UA" sz="7200" dirty="0" smtClean="0">
                <a:latin typeface="Times New Roman" pitchFamily="18" charset="0"/>
                <a:cs typeface="Times New Roman" pitchFamily="18" charset="0"/>
              </a:rPr>
              <a:t>У лекціях розглянуті питання взаємозв’язку між біохімічним складом кормів, кормових добавок та продуктивністю тварин; конкретизовані фактори, що визначають якість, поживну цінність та споживання кормів, перераховані основні напрямки вдосконалення кормової бази та годівлі тварин; висвітлені механізми травлення у розрізі різних класів тварин.</a:t>
            </a:r>
            <a:endParaRPr lang="ru-RU" sz="7200" dirty="0" smtClean="0">
              <a:latin typeface="Times New Roman" pitchFamily="18" charset="0"/>
              <a:cs typeface="Times New Roman" pitchFamily="18" charset="0"/>
            </a:endParaRPr>
          </a:p>
          <a:p>
            <a:pPr marL="0" indent="0">
              <a:lnSpc>
                <a:spcPct val="120000"/>
              </a:lnSpc>
              <a:spcBef>
                <a:spcPts val="0"/>
              </a:spcBef>
              <a:buNone/>
            </a:pPr>
            <a:r>
              <a:rPr lang="uk-UA" sz="7200" dirty="0" smtClean="0">
                <a:latin typeface="Times New Roman" pitchFamily="18" charset="0"/>
                <a:cs typeface="Times New Roman" pitchFamily="18" charset="0"/>
              </a:rPr>
              <a:t>Навчальне видання розраховано на студентів спеціальності «Технології виробництва та переробки продукції тваринництва», наукових працівників та аспірантів.</a:t>
            </a:r>
            <a:endParaRPr lang="ru-RU" sz="7200" dirty="0" smtClean="0">
              <a:latin typeface="Times New Roman" pitchFamily="18" charset="0"/>
              <a:cs typeface="Times New Roman" pitchFamily="18" charset="0"/>
            </a:endParaRPr>
          </a:p>
          <a:p>
            <a:endParaRPr lang="ru-RU" sz="1800" dirty="0">
              <a:latin typeface="Times New Roman" pitchFamily="18" charset="0"/>
              <a:cs typeface="Times New Roman" pitchFamily="18" charset="0"/>
            </a:endParaRPr>
          </a:p>
        </p:txBody>
      </p:sp>
      <p:pic>
        <p:nvPicPr>
          <p:cNvPr id="4" name="Рисунок 3" descr="C:\Documents and Settings\irbis\Мои документы\My Received Files\Вадим\Рисунок.jpg"/>
          <p:cNvPicPr preferRelativeResize="0"/>
          <p:nvPr/>
        </p:nvPicPr>
        <p:blipFill>
          <a:blip r:embed="rId2" cstate="print"/>
          <a:srcRect/>
          <a:stretch>
            <a:fillRect/>
          </a:stretch>
        </p:blipFill>
        <p:spPr bwMode="auto">
          <a:xfrm>
            <a:off x="576000" y="648000"/>
            <a:ext cx="3960000" cy="5760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621328"/>
            <a:ext cx="4320000" cy="5760000"/>
          </a:xfrm>
        </p:spPr>
        <p:txBody>
          <a:bodyPr>
            <a:normAutofit/>
          </a:bodyPr>
          <a:lstStyle/>
          <a:p>
            <a:pPr marL="0" indent="0">
              <a:spcBef>
                <a:spcPts val="0"/>
              </a:spcBef>
              <a:buNone/>
            </a:pPr>
            <a:r>
              <a:rPr lang="uk-UA" sz="1800" dirty="0" err="1" smtClean="0">
                <a:latin typeface="Times New Roman" pitchFamily="18" charset="0"/>
                <a:cs typeface="Times New Roman" pitchFamily="18" charset="0"/>
              </a:rPr>
              <a:t>Васенков</a:t>
            </a:r>
            <a:r>
              <a:rPr lang="uk-UA" sz="1800" dirty="0" smtClean="0">
                <a:latin typeface="Times New Roman" pitchFamily="18" charset="0"/>
                <a:cs typeface="Times New Roman" pitchFamily="18" charset="0"/>
              </a:rPr>
              <a:t> Г. І. Ландшафтна </a:t>
            </a:r>
          </a:p>
          <a:p>
            <a:pPr marL="0" indent="0">
              <a:spcBef>
                <a:spcPts val="0"/>
              </a:spcBef>
              <a:buNone/>
            </a:pPr>
            <a:r>
              <a:rPr lang="uk-UA" sz="1800" dirty="0" smtClean="0">
                <a:latin typeface="Times New Roman" pitchFamily="18" charset="0"/>
                <a:cs typeface="Times New Roman" pitchFamily="18" charset="0"/>
              </a:rPr>
              <a:t>екологія : </a:t>
            </a:r>
            <a:r>
              <a:rPr lang="uk-UA" sz="1800" dirty="0" err="1" smtClean="0">
                <a:latin typeface="Times New Roman" pitchFamily="18" charset="0"/>
                <a:cs typeface="Times New Roman" pitchFamily="18" charset="0"/>
              </a:rPr>
              <a:t>навч.-метод</a:t>
            </a:r>
            <a:r>
              <a:rPr lang="uk-UA" sz="1800" dirty="0" smtClean="0">
                <a:latin typeface="Times New Roman" pitchFamily="18" charset="0"/>
                <a:cs typeface="Times New Roman" pitchFamily="18" charset="0"/>
              </a:rPr>
              <a:t>. посібник / Г. І. </a:t>
            </a:r>
            <a:r>
              <a:rPr lang="uk-UA" sz="1800" dirty="0" err="1" smtClean="0">
                <a:latin typeface="Times New Roman" pitchFamily="18" charset="0"/>
                <a:cs typeface="Times New Roman" pitchFamily="18" charset="0"/>
              </a:rPr>
              <a:t>Васенков</a:t>
            </a:r>
            <a:r>
              <a:rPr lang="uk-UA" sz="1800" dirty="0" smtClean="0">
                <a:latin typeface="Times New Roman" pitchFamily="18" charset="0"/>
                <a:cs typeface="Times New Roman" pitchFamily="18" charset="0"/>
              </a:rPr>
              <a:t>, Т. П. </a:t>
            </a:r>
            <a:r>
              <a:rPr lang="uk-UA" sz="1800" dirty="0" err="1" smtClean="0">
                <a:latin typeface="Times New Roman" pitchFamily="18" charset="0"/>
                <a:cs typeface="Times New Roman" pitchFamily="18" charset="0"/>
              </a:rPr>
              <a:t>Василюк</a:t>
            </a:r>
            <a:r>
              <a:rPr lang="uk-UA" sz="1800" dirty="0" smtClean="0">
                <a:latin typeface="Times New Roman" pitchFamily="18" charset="0"/>
                <a:cs typeface="Times New Roman" pitchFamily="18" charset="0"/>
              </a:rPr>
              <a:t>. – Житомир : ЖНАЕУ, 2012. – 67 с.</a:t>
            </a:r>
            <a:endParaRPr lang="ru-RU" sz="1800" dirty="0" smtClean="0">
              <a:latin typeface="Times New Roman" pitchFamily="18" charset="0"/>
              <a:cs typeface="Times New Roman" pitchFamily="18" charset="0"/>
            </a:endParaRPr>
          </a:p>
          <a:p>
            <a:pPr>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На практичних заняттях складаються карти (природних територіальних комплексів, природно-антропогенних комплексів), виконуються аналітичні розрахунки, графіки, діаграми.</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Курс «Ландшафтна екологія» читається студентам спеціальності «Екологія лісового господарства».</a:t>
            </a:r>
            <a:endParaRPr lang="ru-RU" sz="1800" dirty="0">
              <a:latin typeface="Times New Roman" pitchFamily="18" charset="0"/>
              <a:cs typeface="Times New Roman" pitchFamily="18" charset="0"/>
            </a:endParaRPr>
          </a:p>
        </p:txBody>
      </p:sp>
      <p:pic>
        <p:nvPicPr>
          <p:cNvPr id="4" name="Рисунок 3" descr="C:\Documents and Settings\irbis\Рабочий стол\novv\img459.jpg"/>
          <p:cNvPicPr/>
          <p:nvPr/>
        </p:nvPicPr>
        <p:blipFill>
          <a:blip r:embed="rId2" cstate="print"/>
          <a:srcRect/>
          <a:stretch>
            <a:fillRect/>
          </a:stretch>
        </p:blipFill>
        <p:spPr bwMode="auto">
          <a:xfrm>
            <a:off x="539551" y="648000"/>
            <a:ext cx="3960000" cy="5760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145435"/>
          </a:xfrm>
        </p:spPr>
        <p:txBody>
          <a:bodyPr>
            <a:normAutofit/>
          </a:bodyPr>
          <a:lstStyle/>
          <a:p>
            <a:pPr marL="0" indent="0">
              <a:spcBef>
                <a:spcPts val="0"/>
              </a:spcBef>
              <a:buNone/>
            </a:pPr>
            <a:r>
              <a:rPr lang="uk-UA" sz="1800" dirty="0" smtClean="0">
                <a:latin typeface="Times New Roman" pitchFamily="18" charset="0"/>
                <a:cs typeface="Times New Roman" pitchFamily="18" charset="0"/>
              </a:rPr>
              <a:t>Вергун М. Г. Державне регулювання економіки та управління : підручник / М. Г. Вергун, П. В. Маслак. – Житомир : </a:t>
            </a:r>
            <a:r>
              <a:rPr lang="uk-UA" sz="1800" dirty="0" err="1" smtClean="0">
                <a:latin typeface="Times New Roman" pitchFamily="18" charset="0"/>
                <a:cs typeface="Times New Roman" pitchFamily="18" charset="0"/>
              </a:rPr>
              <a:t>Жашківська</a:t>
            </a:r>
            <a:r>
              <a:rPr lang="uk-UA" sz="1800" dirty="0" smtClean="0">
                <a:latin typeface="Times New Roman" pitchFamily="18" charset="0"/>
                <a:cs typeface="Times New Roman" pitchFamily="18" charset="0"/>
              </a:rPr>
              <a:t> поліграфія, 2012. – 202 с.</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підручнику представлено наукові основи державного управління та державного регулювання економіки.</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Підручник призначений для студентів, аспірантів та викладачів, а також ним можуть скористатися </a:t>
            </a:r>
            <a:r>
              <a:rPr lang="uk-UA" sz="1800" dirty="0" err="1" smtClean="0">
                <a:latin typeface="Times New Roman" pitchFamily="18" charset="0"/>
                <a:cs typeface="Times New Roman" pitchFamily="18" charset="0"/>
              </a:rPr>
              <a:t>держслужбовці</a:t>
            </a:r>
            <a:r>
              <a:rPr lang="uk-UA" sz="1800" dirty="0" smtClean="0">
                <a:latin typeface="Times New Roman" pitchFamily="18" charset="0"/>
                <a:cs typeface="Times New Roman" pitchFamily="18" charset="0"/>
              </a:rPr>
              <a:t> та фахівці органів місцевого самоврядування.</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48.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289451"/>
          </a:xfrm>
        </p:spPr>
        <p:txBody>
          <a:bodyPr>
            <a:normAutofit/>
          </a:bodyPr>
          <a:lstStyle/>
          <a:p>
            <a:pPr marL="0" indent="0">
              <a:spcBef>
                <a:spcPts val="0"/>
              </a:spcBef>
              <a:buNone/>
            </a:pPr>
            <a:r>
              <a:rPr lang="uk-UA" sz="1800" dirty="0" smtClean="0">
                <a:latin typeface="Times New Roman" pitchFamily="18" charset="0"/>
                <a:cs typeface="Times New Roman" pitchFamily="18" charset="0"/>
              </a:rPr>
              <a:t>Вольська В. В. Управління потенціалом підприємства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a:t>
            </a:r>
          </a:p>
          <a:p>
            <a:pPr marL="0" indent="0">
              <a:spcBef>
                <a:spcPts val="0"/>
              </a:spcBef>
              <a:buNone/>
            </a:pPr>
            <a:r>
              <a:rPr lang="uk-UA" sz="1800" dirty="0" smtClean="0">
                <a:latin typeface="Times New Roman" pitchFamily="18" charset="0"/>
                <a:cs typeface="Times New Roman" pitchFamily="18" charset="0"/>
              </a:rPr>
              <a:t>В. В. Вольська. – Житомир : Полісся, 2012. – 172 с.</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Навчальний посібник присвячений актуальним питанням формування та використання потенціалу підприємства в сучасних умовах господарювання.</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Навчальний посібник пропонується для студентів економічних спеціальностей, аспірантів, викладачів, а також широкого кола читачів.</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54.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760000"/>
          </a:xfrm>
        </p:spPr>
        <p:txBody>
          <a:bodyPr>
            <a:noAutofit/>
          </a:bodyPr>
          <a:lstStyle/>
          <a:p>
            <a:pPr marL="0" indent="0">
              <a:spcBef>
                <a:spcPts val="0"/>
              </a:spcBef>
              <a:buNone/>
            </a:pPr>
            <a:r>
              <a:rPr lang="uk-UA" sz="1800" dirty="0" smtClean="0">
                <a:latin typeface="Times New Roman" pitchFamily="18" charset="0"/>
                <a:cs typeface="Times New Roman" pitchFamily="18" charset="0"/>
              </a:rPr>
              <a:t>Годівля екзотичних тварин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В. А. Бурлака, М. М. Кривий, О. І. Скоромна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та ін.</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за </a:t>
            </a:r>
            <a:r>
              <a:rPr lang="uk-UA" sz="1800" dirty="0" err="1" smtClean="0">
                <a:latin typeface="Times New Roman" pitchFamily="18" charset="0"/>
                <a:cs typeface="Times New Roman" pitchFamily="18" charset="0"/>
              </a:rPr>
              <a:t>заг</a:t>
            </a:r>
            <a:r>
              <a:rPr lang="uk-UA" sz="1800" dirty="0" smtClean="0">
                <a:latin typeface="Times New Roman" pitchFamily="18" charset="0"/>
                <a:cs typeface="Times New Roman" pitchFamily="18" charset="0"/>
              </a:rPr>
              <a:t>. ред. В. А. Бурлаки. – Вид. 2-ге. – Житомир : Полісся, 2012. – 355 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навчальному посібнику викладені основні положення годівлі екзотичних тварин, які утримуються в неволі, висвітлені основні методи та підходи до годівлі екзотичних тварин, складання збалансованих раціонів.</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Навчальний посібник розрахований на студентів природничих факультетів університетів, технологів, студентів факультетів ветеринарної медицини аграрних вузів, фахівців тваринництва та спеціалістів зоопарків та </a:t>
            </a:r>
            <a:r>
              <a:rPr lang="uk-UA" sz="1800" dirty="0" err="1" smtClean="0">
                <a:latin typeface="Times New Roman" pitchFamily="18" charset="0"/>
                <a:cs typeface="Times New Roman" pitchFamily="18" charset="0"/>
              </a:rPr>
              <a:t>зоокутків</a:t>
            </a:r>
            <a:r>
              <a:rPr lang="uk-UA" sz="1800"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47.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59221"/>
            <a:ext cx="4320000" cy="4525963"/>
          </a:xfrm>
        </p:spPr>
        <p:txBody>
          <a:bodyPr>
            <a:noAutofit/>
          </a:bodyPr>
          <a:lstStyle/>
          <a:p>
            <a:pPr marL="0" indent="0">
              <a:spcBef>
                <a:spcPts val="0"/>
              </a:spcBef>
              <a:buNone/>
            </a:pPr>
            <a:r>
              <a:rPr lang="uk-UA" sz="1800" dirty="0" smtClean="0">
                <a:latin typeface="Times New Roman" pitchFamily="18" charset="0"/>
                <a:cs typeface="Times New Roman" pitchFamily="18" charset="0"/>
              </a:rPr>
              <a:t>Грабар І. Г. </a:t>
            </a:r>
            <a:r>
              <a:rPr lang="uk-UA" sz="1800" dirty="0" err="1" smtClean="0">
                <a:latin typeface="Times New Roman" pitchFamily="18" charset="0"/>
                <a:cs typeface="Times New Roman" pitchFamily="18" charset="0"/>
              </a:rPr>
              <a:t>Мікрорезонансні</a:t>
            </a:r>
            <a:r>
              <a:rPr lang="uk-UA" sz="1800" dirty="0" smtClean="0">
                <a:latin typeface="Times New Roman" pitchFamily="18" charset="0"/>
                <a:cs typeface="Times New Roman" pitchFamily="18" charset="0"/>
              </a:rPr>
              <a:t> технології та секрети довголіття (Жити до 140 – доступно кожному!) / І. Г. Грабар. – Житомир ; К. : Вид-во </a:t>
            </a:r>
            <a:r>
              <a:rPr lang="uk-UA" sz="1800" dirty="0" err="1" smtClean="0">
                <a:latin typeface="Times New Roman" pitchFamily="18" charset="0"/>
                <a:cs typeface="Times New Roman" pitchFamily="18" charset="0"/>
              </a:rPr>
              <a:t>Євенок</a:t>
            </a:r>
            <a:r>
              <a:rPr lang="uk-UA" sz="1800" dirty="0" smtClean="0">
                <a:latin typeface="Times New Roman" pitchFamily="18" charset="0"/>
                <a:cs typeface="Times New Roman" pitchFamily="18" charset="0"/>
              </a:rPr>
              <a:t> О. О., </a:t>
            </a:r>
          </a:p>
          <a:p>
            <a:pPr marL="0" indent="0">
              <a:spcBef>
                <a:spcPts val="0"/>
              </a:spcBef>
              <a:buNone/>
            </a:pPr>
            <a:r>
              <a:rPr lang="uk-UA" sz="1800" dirty="0" smtClean="0">
                <a:latin typeface="Times New Roman" pitchFamily="18" charset="0"/>
                <a:cs typeface="Times New Roman" pitchFamily="18" charset="0"/>
              </a:rPr>
              <a:t>2012. – 148 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На основі глибокого аналізу ведичних знань, біблейських джерел, сучасних досягнень </a:t>
            </a:r>
            <a:r>
              <a:rPr lang="uk-UA" sz="1800" dirty="0" err="1" smtClean="0">
                <a:latin typeface="Times New Roman" pitchFamily="18" charset="0"/>
                <a:cs typeface="Times New Roman" pitchFamily="18" charset="0"/>
              </a:rPr>
              <a:t>синергетики</a:t>
            </a:r>
            <a:r>
              <a:rPr lang="uk-UA" sz="1800" dirty="0" smtClean="0">
                <a:latin typeface="Times New Roman" pitchFamily="18" charset="0"/>
                <a:cs typeface="Times New Roman" pitchFamily="18" charset="0"/>
              </a:rPr>
              <a:t>, теорії критичних явищ, теорії нелінійних систем. 120-140 років – доступно кожному, хто має волю, щоб дотримуватися зовсім не складних вимог Кодексу довголіття.</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Для широкого загалу читачів, хто хоче прожити довге щасливе життя при гарному здоров</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ї – для великих звершень, для блага сім</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ї, процвітання країни, множення благополуччя, добра і любові на планеті і у Всесвіті.</a:t>
            </a:r>
            <a:endParaRPr lang="ru-RU" sz="1800" dirty="0">
              <a:latin typeface="Times New Roman" pitchFamily="18" charset="0"/>
              <a:cs typeface="Times New Roman" pitchFamily="18" charset="0"/>
            </a:endParaRPr>
          </a:p>
        </p:txBody>
      </p:sp>
      <p:pic>
        <p:nvPicPr>
          <p:cNvPr id="1026" name="Picture 2" descr="F:\123.jpg"/>
          <p:cNvPicPr preferRelativeResize="0">
            <a:picLocks noChangeArrowheads="1"/>
          </p:cNvPicPr>
          <p:nvPr/>
        </p:nvPicPr>
        <p:blipFill>
          <a:blip r:embed="rId2" cstate="print"/>
          <a:srcRect/>
          <a:stretch>
            <a:fillRect/>
          </a:stretch>
        </p:blipFill>
        <p:spPr bwMode="auto">
          <a:xfrm>
            <a:off x="540000" y="648000"/>
            <a:ext cx="3960000" cy="5760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77483"/>
          </a:xfrm>
        </p:spPr>
        <p:txBody>
          <a:bodyPr>
            <a:noAutofit/>
          </a:bodyPr>
          <a:lstStyle/>
          <a:p>
            <a:pPr marL="0" indent="0">
              <a:spcBef>
                <a:spcPts val="0"/>
              </a:spcBef>
              <a:buNone/>
            </a:pPr>
            <a:r>
              <a:rPr lang="uk-UA" sz="1800" dirty="0" smtClean="0">
                <a:latin typeface="Times New Roman" pitchFamily="18" charset="0"/>
                <a:cs typeface="Times New Roman" pitchFamily="18" charset="0"/>
              </a:rPr>
              <a:t>Детергенти сучасності : монографія  / В. А. Бурлака, І. Г. Грабар, В. М. </a:t>
            </a:r>
            <a:r>
              <a:rPr lang="uk-UA" sz="1800" dirty="0" err="1" smtClean="0">
                <a:latin typeface="Times New Roman" pitchFamily="18" charset="0"/>
                <a:cs typeface="Times New Roman" pitchFamily="18" charset="0"/>
              </a:rPr>
              <a:t>Микитюк</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та ін.</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за ред. В. А. Бурлаки. – Житомир : ЖНАЕУ, 2012. – 651 с.</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В монографії викладені сучасні наукові положення і результати наукових досліджень із використанням детергентів, природних </a:t>
            </a:r>
            <a:r>
              <a:rPr lang="uk-UA" sz="1800" dirty="0" err="1" smtClean="0">
                <a:latin typeface="Times New Roman" pitchFamily="18" charset="0"/>
                <a:cs typeface="Times New Roman" pitchFamily="18" charset="0"/>
              </a:rPr>
              <a:t>металоутримуючих</a:t>
            </a:r>
            <a:r>
              <a:rPr lang="uk-UA" sz="1800" dirty="0" smtClean="0">
                <a:latin typeface="Times New Roman" pitchFamily="18" charset="0"/>
                <a:cs typeface="Times New Roman" pitchFamily="18" charset="0"/>
              </a:rPr>
              <a:t> речовин. В книзі дається характеристика мінеральних добавок, як традиційних так і малопоширених. Висвітлено екологічні та економічні моменти використання детергентів в сільському господарстві, як рослинництві так і тваринництві.</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Монографія розрахована на біологів, біохіміків, агрохіміків, ветеринарів, технологів, агрономів та студентів ВНЗ.</a:t>
            </a:r>
            <a:endParaRPr lang="ru-RU" sz="1800" dirty="0">
              <a:latin typeface="Times New Roman" pitchFamily="18" charset="0"/>
              <a:cs typeface="Times New Roman" pitchFamily="18" charset="0"/>
            </a:endParaRPr>
          </a:p>
        </p:txBody>
      </p:sp>
      <p:pic>
        <p:nvPicPr>
          <p:cNvPr id="4" name="Рисунок 3" descr="\\200_2\lib2\Р\dopovn\img571.jpg"/>
          <p:cNvPicPr/>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15813"/>
            <a:ext cx="4320000" cy="5073427"/>
          </a:xfrm>
        </p:spPr>
        <p:txBody>
          <a:bodyPr>
            <a:noAutofit/>
          </a:bodyPr>
          <a:lstStyle/>
          <a:p>
            <a:pPr marL="0" indent="0">
              <a:spcBef>
                <a:spcPts val="0"/>
              </a:spcBef>
              <a:buNone/>
            </a:pPr>
            <a:r>
              <a:rPr lang="uk-UA" sz="1800" dirty="0" err="1" smtClean="0">
                <a:latin typeface="Times New Roman" pitchFamily="18" charset="0"/>
                <a:cs typeface="Times New Roman" pitchFamily="18" charset="0"/>
              </a:rPr>
              <a:t>Еколого-біологічні</a:t>
            </a:r>
            <a:r>
              <a:rPr lang="uk-UA" sz="1800" dirty="0" smtClean="0">
                <a:latin typeface="Times New Roman" pitchFamily="18" charset="0"/>
                <a:cs typeface="Times New Roman" pitchFamily="18" charset="0"/>
              </a:rPr>
              <a:t> особливості та господарська цінність малопоширених рослин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В. А. Бурлака, Д. А. </a:t>
            </a:r>
            <a:r>
              <a:rPr lang="uk-UA" sz="1800" dirty="0" err="1" smtClean="0">
                <a:latin typeface="Times New Roman" pitchFamily="18" charset="0"/>
                <a:cs typeface="Times New Roman" pitchFamily="18" charset="0"/>
              </a:rPr>
              <a:t>Засекін</a:t>
            </a:r>
            <a:r>
              <a:rPr lang="uk-UA" sz="1800" dirty="0" smtClean="0">
                <a:latin typeface="Times New Roman" pitchFamily="18" charset="0"/>
                <a:cs typeface="Times New Roman" pitchFamily="18" charset="0"/>
              </a:rPr>
              <a:t>, О. І. Скоромна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та ін.</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за ред. В. А. Бурлаки. – Вид. 2-ге, </a:t>
            </a:r>
            <a:r>
              <a:rPr lang="uk-UA" sz="1800" dirty="0" err="1" smtClean="0">
                <a:latin typeface="Times New Roman" pitchFamily="18" charset="0"/>
                <a:cs typeface="Times New Roman" pitchFamily="18" charset="0"/>
              </a:rPr>
              <a:t>переробл</a:t>
            </a:r>
            <a:r>
              <a:rPr lang="uk-UA" sz="1800" dirty="0" smtClean="0">
                <a:latin typeface="Times New Roman" pitchFamily="18" charset="0"/>
                <a:cs typeface="Times New Roman" pitchFamily="18" charset="0"/>
              </a:rPr>
              <a:t>. і </a:t>
            </a:r>
            <a:r>
              <a:rPr lang="uk-UA" sz="1800" dirty="0" err="1" smtClean="0">
                <a:latin typeface="Times New Roman" pitchFamily="18" charset="0"/>
                <a:cs typeface="Times New Roman" pitchFamily="18" charset="0"/>
              </a:rPr>
              <a:t>допов</a:t>
            </a:r>
            <a:r>
              <a:rPr lang="uk-UA" sz="1800" dirty="0" smtClean="0">
                <a:latin typeface="Times New Roman" pitchFamily="18" charset="0"/>
                <a:cs typeface="Times New Roman" pitchFamily="18" charset="0"/>
              </a:rPr>
              <a:t>. – Житомир : Полісся, 2012. – 99</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посібнику наведені технології вирощування, умови зберігання та раціонального використання малопоширених культур у годівлі тварин, птиці. Зроблений короткий опис біологічних та морфологічних особливостей рослин з відповідними фотографіями.</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Посібник розрахований на фахівців кормо виробництва, тваринництва, науковців, керівників сільськогосподарських виробництв, фермерів, студентів природничих, агрономічних, ветеринарних факультетів,</a:t>
            </a:r>
            <a:endParaRPr lang="ru-RU" sz="1800" dirty="0">
              <a:latin typeface="Times New Roman" pitchFamily="18" charset="0"/>
              <a:cs typeface="Times New Roman" pitchFamily="18" charset="0"/>
            </a:endParaRPr>
          </a:p>
        </p:txBody>
      </p:sp>
      <p:pic>
        <p:nvPicPr>
          <p:cNvPr id="4" name="Рисунок 3" descr="C:\Documents and Settings\irbis\Рабочий стол\novi\maloposhirrosl.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073427"/>
          </a:xfrm>
        </p:spPr>
        <p:txBody>
          <a:bodyPr>
            <a:normAutofit/>
          </a:bodyPr>
          <a:lstStyle/>
          <a:p>
            <a:pPr marL="0" indent="0">
              <a:spcBef>
                <a:spcPts val="0"/>
              </a:spcBef>
              <a:buNone/>
            </a:pPr>
            <a:r>
              <a:rPr lang="en-US" sz="1800" dirty="0" smtClean="0">
                <a:latin typeface="Times New Roman" pitchFamily="18" charset="0"/>
                <a:cs typeface="Times New Roman" pitchFamily="18" charset="0"/>
              </a:rPr>
              <a:t>Geodesy and land survey : text book / E. F. </a:t>
            </a:r>
            <a:r>
              <a:rPr lang="en-US" sz="1800" dirty="0" err="1" smtClean="0">
                <a:latin typeface="Times New Roman" pitchFamily="18" charset="0"/>
                <a:cs typeface="Times New Roman" pitchFamily="18" charset="0"/>
              </a:rPr>
              <a:t>Malinovsky</a:t>
            </a:r>
            <a:r>
              <a:rPr lang="en-US" sz="1800" dirty="0" smtClean="0">
                <a:latin typeface="Times New Roman" pitchFamily="18" charset="0"/>
                <a:cs typeface="Times New Roman" pitchFamily="18" charset="0"/>
              </a:rPr>
              <a:t>, S. V. </a:t>
            </a:r>
            <a:r>
              <a:rPr lang="en-US" sz="1800" dirty="0" err="1" smtClean="0">
                <a:latin typeface="Times New Roman" pitchFamily="18" charset="0"/>
                <a:cs typeface="Times New Roman" pitchFamily="18" charset="0"/>
              </a:rPr>
              <a:t>Vashenko</a:t>
            </a:r>
            <a:r>
              <a:rPr lang="en-US" sz="1800" dirty="0" smtClean="0">
                <a:latin typeface="Times New Roman" pitchFamily="18" charset="0"/>
                <a:cs typeface="Times New Roman" pitchFamily="18" charset="0"/>
              </a:rPr>
              <a:t>, T. V. Les [et. al.]. – </a:t>
            </a:r>
            <a:r>
              <a:rPr lang="en-US" sz="1800" dirty="0" err="1" smtClean="0">
                <a:latin typeface="Times New Roman" pitchFamily="18" charset="0"/>
                <a:cs typeface="Times New Roman" pitchFamily="18" charset="0"/>
              </a:rPr>
              <a:t>Zhytomyr</a:t>
            </a:r>
            <a:r>
              <a:rPr lang="en-US" sz="1800" dirty="0" smtClean="0">
                <a:latin typeface="Times New Roman" pitchFamily="18" charset="0"/>
                <a:cs typeface="Times New Roman" pitchFamily="18" charset="0"/>
              </a:rPr>
              <a:t>, 2012. – 88 p.</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en-US" sz="1800" dirty="0" smtClean="0"/>
              <a:t>English for Students of the Faculty of Geodesy and Land </a:t>
            </a:r>
            <a:r>
              <a:rPr lang="en-US" sz="1800" dirty="0" smtClean="0"/>
              <a:t>Management.</a:t>
            </a:r>
            <a:endParaRPr lang="en-US" sz="1800" dirty="0" smtClean="0">
              <a:latin typeface="Times New Roman" pitchFamily="18" charset="0"/>
              <a:cs typeface="Times New Roman" pitchFamily="18" charset="0"/>
            </a:endParaRPr>
          </a:p>
        </p:txBody>
      </p:sp>
      <p:pic>
        <p:nvPicPr>
          <p:cNvPr id="4" name="Рисунок 3" descr="C:\Documents and Settings\irbis\Мои документы\My Received Files\Вадим\Рисунок ().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289451"/>
          </a:xfrm>
        </p:spPr>
        <p:txBody>
          <a:bodyPr>
            <a:normAutofit/>
          </a:bodyPr>
          <a:lstStyle/>
          <a:p>
            <a:pPr marL="0" indent="0">
              <a:lnSpc>
                <a:spcPct val="110000"/>
              </a:lnSpc>
              <a:spcBef>
                <a:spcPts val="0"/>
              </a:spcBef>
              <a:buNone/>
            </a:pPr>
            <a:r>
              <a:rPr lang="uk-UA" sz="1800" dirty="0" smtClean="0">
                <a:latin typeface="Times New Roman" pitchFamily="18" charset="0"/>
                <a:cs typeface="Times New Roman" pitchFamily="18" charset="0"/>
              </a:rPr>
              <a:t>Житомирський національний агроекологічний університет :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ювілейне видання</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ред. </a:t>
            </a:r>
            <a:r>
              <a:rPr lang="uk-UA" sz="1800" dirty="0" err="1" smtClean="0">
                <a:latin typeface="Times New Roman" pitchFamily="18" charset="0"/>
                <a:cs typeface="Times New Roman" pitchFamily="18" charset="0"/>
              </a:rPr>
              <a:t>кол</a:t>
            </a:r>
            <a:r>
              <a:rPr lang="uk-UA" sz="1800" dirty="0" smtClean="0">
                <a:latin typeface="Times New Roman" pitchFamily="18" charset="0"/>
                <a:cs typeface="Times New Roman" pitchFamily="18" charset="0"/>
              </a:rPr>
              <a:t>.: В. М. </a:t>
            </a:r>
            <a:r>
              <a:rPr lang="uk-UA" sz="1800" dirty="0" err="1" smtClean="0">
                <a:latin typeface="Times New Roman" pitchFamily="18" charset="0"/>
                <a:cs typeface="Times New Roman" pitchFamily="18" charset="0"/>
              </a:rPr>
              <a:t>Микитюк</a:t>
            </a:r>
            <a:r>
              <a:rPr lang="uk-UA" sz="1800" dirty="0" smtClean="0">
                <a:latin typeface="Times New Roman" pitchFamily="18" charset="0"/>
                <a:cs typeface="Times New Roman" pitchFamily="18" charset="0"/>
              </a:rPr>
              <a:t>, А. С. Малиновський, В. П. </a:t>
            </a:r>
            <a:r>
              <a:rPr lang="uk-UA" sz="1800" dirty="0" err="1" smtClean="0">
                <a:latin typeface="Times New Roman" pitchFamily="18" charset="0"/>
                <a:cs typeface="Times New Roman" pitchFamily="18" charset="0"/>
              </a:rPr>
              <a:t>Славов</a:t>
            </a:r>
            <a:r>
              <a:rPr lang="uk-UA" sz="1800" dirty="0" smtClean="0">
                <a:latin typeface="Times New Roman" pitchFamily="18" charset="0"/>
                <a:cs typeface="Times New Roman" pitchFamily="18" charset="0"/>
              </a:rPr>
              <a:t> та ін.</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a:t>
            </a:r>
            <a:r>
              <a:rPr lang="uk-UA" sz="1800" dirty="0" err="1" smtClean="0">
                <a:latin typeface="Times New Roman" pitchFamily="18" charset="0"/>
                <a:cs typeface="Times New Roman" pitchFamily="18" charset="0"/>
              </a:rPr>
              <a:t>автор-упоряд</a:t>
            </a:r>
            <a:r>
              <a:rPr lang="uk-UA" sz="1800" dirty="0" smtClean="0">
                <a:latin typeface="Times New Roman" pitchFamily="18" charset="0"/>
                <a:cs typeface="Times New Roman" pitchFamily="18" charset="0"/>
              </a:rPr>
              <a:t>. Я. </a:t>
            </a:r>
            <a:r>
              <a:rPr lang="uk-UA" sz="1800" dirty="0" err="1" smtClean="0">
                <a:latin typeface="Times New Roman" pitchFamily="18" charset="0"/>
                <a:cs typeface="Times New Roman" pitchFamily="18" charset="0"/>
              </a:rPr>
              <a:t>Білейчук</a:t>
            </a:r>
            <a:r>
              <a:rPr lang="uk-UA" sz="1800" dirty="0" smtClean="0">
                <a:latin typeface="Times New Roman" pitchFamily="18" charset="0"/>
                <a:cs typeface="Times New Roman" pitchFamily="18" charset="0"/>
              </a:rPr>
              <a:t>]. – К. : </a:t>
            </a:r>
            <a:endParaRPr lang="ru-RU" sz="1800" dirty="0" smtClean="0">
              <a:latin typeface="Times New Roman" pitchFamily="18" charset="0"/>
              <a:cs typeface="Times New Roman" pitchFamily="18" charset="0"/>
            </a:endParaRPr>
          </a:p>
          <a:p>
            <a:pPr marL="0" indent="0">
              <a:lnSpc>
                <a:spcPct val="110000"/>
              </a:lnSpc>
              <a:spcBef>
                <a:spcPts val="0"/>
              </a:spcBef>
              <a:buNone/>
            </a:pPr>
            <a:r>
              <a:rPr lang="uk-UA" sz="1800" dirty="0" smtClean="0">
                <a:latin typeface="Times New Roman" pitchFamily="18" charset="0"/>
                <a:cs typeface="Times New Roman" pitchFamily="18" charset="0"/>
              </a:rPr>
              <a:t>Логос Україна, 2012. – 199</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с.</a:t>
            </a:r>
            <a:endParaRPr lang="ru-RU" sz="1800" dirty="0" smtClean="0">
              <a:latin typeface="Times New Roman" pitchFamily="18" charset="0"/>
              <a:cs typeface="Times New Roman" pitchFamily="18" charset="0"/>
            </a:endParaRPr>
          </a:p>
          <a:p>
            <a:pPr marL="0" indent="0">
              <a:lnSpc>
                <a:spcPct val="110000"/>
              </a:lnSpc>
              <a:spcBef>
                <a:spcPts val="0"/>
              </a:spcBef>
              <a:buNone/>
            </a:pPr>
            <a:endParaRPr lang="uk-UA" sz="1800" dirty="0" smtClean="0">
              <a:latin typeface="Times New Roman" pitchFamily="18" charset="0"/>
              <a:cs typeface="Times New Roman" pitchFamily="18" charset="0"/>
            </a:endParaRPr>
          </a:p>
          <a:p>
            <a:pPr marL="0" indent="0">
              <a:lnSpc>
                <a:spcPct val="110000"/>
              </a:lnSpc>
              <a:spcBef>
                <a:spcPts val="0"/>
              </a:spcBef>
              <a:buNone/>
            </a:pPr>
            <a:r>
              <a:rPr lang="uk-UA" sz="1800" dirty="0" smtClean="0">
                <a:latin typeface="Times New Roman" pitchFamily="18" charset="0"/>
                <a:cs typeface="Times New Roman" pitchFamily="18" charset="0"/>
              </a:rPr>
              <a:t>Презентаційне видання присвячене дев’яностолітньому ювілею одного з найбільших на Поліссі навчальних закладів – Житомирському національному агроекологічному університету та усім, хто стояв біля його витоків, долав найтяжчі труднощі становлення, дбав про визнання, натхненно працював на зростання рейтингу та підвищення статусу.</a:t>
            </a:r>
            <a:endParaRPr lang="ru-RU" sz="1800" dirty="0">
              <a:latin typeface="Times New Roman" pitchFamily="18" charset="0"/>
              <a:cs typeface="Times New Roman" pitchFamily="18" charset="0"/>
            </a:endParaRPr>
          </a:p>
        </p:txBody>
      </p:sp>
      <p:pic>
        <p:nvPicPr>
          <p:cNvPr id="4" name="Рисунок 3" descr="C:\Documents and Settings\irbis\Рабочий стол\novi\gnau.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77483"/>
          </a:xfrm>
        </p:spPr>
        <p:txBody>
          <a:bodyPr>
            <a:normAutofit/>
          </a:bodyPr>
          <a:lstStyle/>
          <a:p>
            <a:pPr marL="0" indent="0">
              <a:spcBef>
                <a:spcPts val="0"/>
              </a:spcBef>
              <a:buNone/>
            </a:pPr>
            <a:r>
              <a:rPr lang="uk-UA" sz="1800" dirty="0" err="1" smtClean="0">
                <a:latin typeface="Times New Roman" pitchFamily="18" charset="0"/>
                <a:cs typeface="Times New Roman" pitchFamily="18" charset="0"/>
              </a:rPr>
              <a:t>Заблоцька</a:t>
            </a:r>
            <a:r>
              <a:rPr lang="uk-UA" sz="1800" dirty="0" smtClean="0">
                <a:latin typeface="Times New Roman" pitchFamily="18" charset="0"/>
                <a:cs typeface="Times New Roman" pitchFamily="18" charset="0"/>
              </a:rPr>
              <a:t> О. С. Тестові завдання з хімії для самостійної роботи студентів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О. С. </a:t>
            </a:r>
            <a:r>
              <a:rPr lang="uk-UA" sz="1800" dirty="0" err="1" smtClean="0">
                <a:latin typeface="Times New Roman" pitchFamily="18" charset="0"/>
                <a:cs typeface="Times New Roman" pitchFamily="18" charset="0"/>
              </a:rPr>
              <a:t>Заблоцька</a:t>
            </a:r>
            <a:r>
              <a:rPr lang="uk-UA" sz="1800" dirty="0" smtClean="0">
                <a:latin typeface="Times New Roman" pitchFamily="18" charset="0"/>
                <a:cs typeface="Times New Roman" pitchFamily="18" charset="0"/>
              </a:rPr>
              <a:t>. – Житомир : Вид-во ЖДУ ім. Івана Франка, 2012. – 260 с.</a:t>
            </a:r>
            <a:endParaRPr lang="ru-RU" sz="1800" dirty="0" smtClean="0">
              <a:latin typeface="Times New Roman" pitchFamily="18" charset="0"/>
              <a:cs typeface="Times New Roman" pitchFamily="18" charset="0"/>
            </a:endParaRPr>
          </a:p>
          <a:p>
            <a:pPr>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Наведено тестові завдання з хімії за темами курсу для самостійної роботи студентів напрямів підготовки «Захист рослин» і «Агрономія».</a:t>
            </a:r>
            <a:endParaRPr lang="ru-RU" sz="1800" dirty="0">
              <a:latin typeface="Times New Roman" pitchFamily="18" charset="0"/>
              <a:cs typeface="Times New Roman" pitchFamily="18" charset="0"/>
            </a:endParaRPr>
          </a:p>
        </p:txBody>
      </p:sp>
      <p:pic>
        <p:nvPicPr>
          <p:cNvPr id="4" name="Рисунок 3" descr="C:\Documents and Settings\irbis\Рабочий стол\Віртуальна виставка\12\О.С.Заболоцька Тестові завдання з хімії для самостійної  роботи студентів\Рисунок (3).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145435"/>
          </a:xfrm>
        </p:spPr>
        <p:txBody>
          <a:bodyPr>
            <a:noAutofit/>
          </a:bodyPr>
          <a:lstStyle/>
          <a:p>
            <a:pPr marL="0" indent="0">
              <a:spcBef>
                <a:spcPts val="0"/>
              </a:spcBef>
              <a:buNone/>
            </a:pPr>
            <a:r>
              <a:rPr lang="uk-UA" sz="1800" dirty="0" err="1" smtClean="0">
                <a:latin typeface="Times New Roman" pitchFamily="18" charset="0"/>
                <a:cs typeface="Times New Roman" pitchFamily="18" charset="0"/>
              </a:rPr>
              <a:t>Зіновчук</a:t>
            </a:r>
            <a:r>
              <a:rPr lang="uk-UA" sz="1800" dirty="0" smtClean="0">
                <a:latin typeface="Times New Roman" pitchFamily="18" charset="0"/>
                <a:cs typeface="Times New Roman" pitchFamily="18" charset="0"/>
              </a:rPr>
              <a:t> В.</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В. Нематеріальна мотивація персоналу сільськогосподарських підприємств : монографія / В. В. </a:t>
            </a:r>
            <a:r>
              <a:rPr lang="uk-UA" sz="1800" dirty="0" err="1" smtClean="0">
                <a:latin typeface="Times New Roman" pitchFamily="18" charset="0"/>
                <a:cs typeface="Times New Roman" pitchFamily="18" charset="0"/>
              </a:rPr>
              <a:t>Зіновчук</a:t>
            </a:r>
            <a:r>
              <a:rPr lang="uk-UA" sz="1800" dirty="0" smtClean="0">
                <a:latin typeface="Times New Roman" pitchFamily="18" charset="0"/>
                <a:cs typeface="Times New Roman" pitchFamily="18" charset="0"/>
              </a:rPr>
              <a:t>, Т. В. </a:t>
            </a:r>
            <a:r>
              <a:rPr lang="uk-UA" sz="1800" dirty="0" err="1" smtClean="0">
                <a:latin typeface="Times New Roman" pitchFamily="18" charset="0"/>
                <a:cs typeface="Times New Roman" pitchFamily="18" charset="0"/>
              </a:rPr>
              <a:t>Штерма</a:t>
            </a:r>
            <a:r>
              <a:rPr lang="uk-UA" sz="1800" dirty="0" smtClean="0">
                <a:latin typeface="Times New Roman" pitchFamily="18" charset="0"/>
                <a:cs typeface="Times New Roman" pitchFamily="18" charset="0"/>
              </a:rPr>
              <a:t>. – Чернівці : Буковинський ун-т, 2012. – 228 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монографії запропоновано систему мотиваційного моніторингу, призначення якого полягає у підготовці інформаційно-аналітичних матеріалів про стан та ефективність мотивації персоналу, прогнозуванні можливого загострення проблем, виборі важелів впливу на виробничу поведінку працівників з метою використання їх різноманітних інтересів для досягнення цілей підприємства.</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Монографія розрахована на науковців, викладачів, аспірантів і студентів ВНЗ економічного та аграрного профілю.</a:t>
            </a:r>
            <a:endParaRPr lang="ru-RU" sz="1800" dirty="0">
              <a:latin typeface="Times New Roman" pitchFamily="18" charset="0"/>
              <a:cs typeface="Times New Roman" pitchFamily="18" charset="0"/>
            </a:endParaRPr>
          </a:p>
        </p:txBody>
      </p:sp>
      <p:pic>
        <p:nvPicPr>
          <p:cNvPr id="4" name="Рисунок 3" descr="C:\Documents and Settings\irbis\Мои документы\My Received Files\Вадим\Рисунок (3).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05475"/>
          </a:xfrm>
        </p:spPr>
        <p:txBody>
          <a:bodyPr>
            <a:normAutofit/>
          </a:bodyPr>
          <a:lstStyle/>
          <a:p>
            <a:pPr marL="0" indent="0">
              <a:spcBef>
                <a:spcPts val="0"/>
              </a:spcBef>
              <a:buNone/>
            </a:pPr>
            <a:r>
              <a:rPr lang="uk-UA" sz="1800" dirty="0" smtClean="0">
                <a:latin typeface="Times New Roman" pitchFamily="18" charset="0"/>
                <a:cs typeface="Times New Roman" pitchFamily="18" charset="0"/>
              </a:rPr>
              <a:t>Козацтво Волині Житомирщини. Нариси з історії / [С. П. Щерба, Г. Л. </a:t>
            </a:r>
            <a:r>
              <a:rPr lang="uk-UA" sz="1800" dirty="0" err="1" smtClean="0">
                <a:latin typeface="Times New Roman" pitchFamily="18" charset="0"/>
                <a:cs typeface="Times New Roman" pitchFamily="18" charset="0"/>
              </a:rPr>
              <a:t>Махорін</a:t>
            </a:r>
            <a:r>
              <a:rPr lang="uk-UA" sz="1800" dirty="0" smtClean="0">
                <a:latin typeface="Times New Roman" pitchFamily="18" charset="0"/>
                <a:cs typeface="Times New Roman" pitchFamily="18" charset="0"/>
              </a:rPr>
              <a:t>, П. І. </a:t>
            </a:r>
            <a:r>
              <a:rPr lang="uk-UA" sz="1800" dirty="0" err="1" smtClean="0">
                <a:latin typeface="Times New Roman" pitchFamily="18" charset="0"/>
                <a:cs typeface="Times New Roman" pitchFamily="18" charset="0"/>
              </a:rPr>
              <a:t>Натикач</a:t>
            </a:r>
            <a:r>
              <a:rPr lang="uk-UA" sz="1800" dirty="0" smtClean="0">
                <a:latin typeface="Times New Roman" pitchFamily="18" charset="0"/>
                <a:cs typeface="Times New Roman" pitchFamily="18" charset="0"/>
              </a:rPr>
              <a:t>, С. К. </a:t>
            </a:r>
            <a:r>
              <a:rPr lang="uk-UA" sz="1800" dirty="0" err="1" smtClean="0">
                <a:latin typeface="Times New Roman" pitchFamily="18" charset="0"/>
                <a:cs typeface="Times New Roman" pitchFamily="18" charset="0"/>
              </a:rPr>
              <a:t>Васильчук</a:t>
            </a:r>
            <a:r>
              <a:rPr lang="uk-UA" sz="1800" dirty="0" smtClean="0">
                <a:latin typeface="Times New Roman" pitchFamily="18" charset="0"/>
                <a:cs typeface="Times New Roman" pitchFamily="18" charset="0"/>
              </a:rPr>
              <a:t>] ; під наук. ред. С. П. Щерби. – Житомир : Полісся, 2012. – 192 с.</a:t>
            </a:r>
            <a:endParaRPr lang="ru-RU" sz="1800" dirty="0" smtClean="0">
              <a:latin typeface="Times New Roman" pitchFamily="18" charset="0"/>
              <a:cs typeface="Times New Roman" pitchFamily="18" charset="0"/>
            </a:endParaRPr>
          </a:p>
          <a:p>
            <a:pPr marL="0" indent="0">
              <a:spcBef>
                <a:spcPts val="0"/>
              </a:spcBef>
              <a:buNone/>
            </a:pPr>
            <a:endParaRPr lang="en-US"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В книзі йдеться про особливості суспільного розвитку західного регіону України в ХІІІ-ХІХ століттях, про особливості становлення й розвитку в ньому козацтва та його участь у суспільних процесах, зокрема в розв’язанні військово-політичних конфліктів. Розглядається й процес виникнення та діяльності козацтва в нову добу.</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Розрахована на широкий загал читачів.</a:t>
            </a:r>
            <a:endParaRPr lang="ru-RU" sz="1800" dirty="0">
              <a:latin typeface="Times New Roman" pitchFamily="18" charset="0"/>
              <a:cs typeface="Times New Roman" pitchFamily="18" charset="0"/>
            </a:endParaRPr>
          </a:p>
        </p:txBody>
      </p:sp>
      <p:pic>
        <p:nvPicPr>
          <p:cNvPr id="4" name="Рисунок 3" descr="C:\Documents and Settings\irbis\Рабочий стол\Віртуальна виставка\12\С.П.Щерба Козацтво Волині-Житомирщини\Рисунок (4).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87821"/>
            <a:ext cx="4320000" cy="5433467"/>
          </a:xfrm>
        </p:spPr>
        <p:txBody>
          <a:bodyPr>
            <a:noAutofit/>
          </a:bodyPr>
          <a:lstStyle/>
          <a:p>
            <a:pPr marL="0" indent="0">
              <a:spcBef>
                <a:spcPts val="0"/>
              </a:spcBef>
              <a:buNone/>
            </a:pPr>
            <a:r>
              <a:rPr lang="uk-UA" sz="1800" dirty="0" smtClean="0">
                <a:latin typeface="Times New Roman" pitchFamily="18" charset="0"/>
                <a:cs typeface="Times New Roman" pitchFamily="18" charset="0"/>
              </a:rPr>
              <a:t>Литвинчук І. Л. Управління економічними ризиками корпоративних підприємств в агробізнесі : монографія / І. Л. Литвинчук, В. П. </a:t>
            </a:r>
            <a:r>
              <a:rPr lang="uk-UA" sz="1800" dirty="0" err="1" smtClean="0">
                <a:latin typeface="Times New Roman" pitchFamily="18" charset="0"/>
                <a:cs typeface="Times New Roman" pitchFamily="18" charset="0"/>
              </a:rPr>
              <a:t>Якобчук</a:t>
            </a:r>
            <a:r>
              <a:rPr lang="uk-UA" sz="1800" dirty="0" smtClean="0">
                <a:latin typeface="Times New Roman" pitchFamily="18" charset="0"/>
                <a:cs typeface="Times New Roman" pitchFamily="18" charset="0"/>
              </a:rPr>
              <a:t>. – Житомир : ЖНАЕУ, 2012. – 159</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с.</a:t>
            </a:r>
            <a:endParaRPr lang="ru-RU" sz="1800" dirty="0" smtClean="0">
              <a:latin typeface="Times New Roman" pitchFamily="18" charset="0"/>
              <a:cs typeface="Times New Roman" pitchFamily="18" charset="0"/>
            </a:endParaRPr>
          </a:p>
          <a:p>
            <a:pPr marL="0" indent="0">
              <a:spcBef>
                <a:spcPts val="0"/>
              </a:spcBef>
              <a:buNone/>
            </a:pPr>
            <a:endParaRPr lang="en-US"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монографії розглянуто актуальні проблеми теорії ризику та невизначеності, досліджено особливості управління економічними ризиками суб’єктів корпоративної форми господарювання з урахуванням специфіки аграрного бізнесу.</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Монографія може бути корисною для керівників та спеціалістів підприємств, науковців, викладачів, аспірантів та студентів закладів освіти економічного профілю.</a:t>
            </a:r>
            <a:endParaRPr lang="ru-RU" sz="1800" dirty="0">
              <a:latin typeface="Times New Roman" pitchFamily="18" charset="0"/>
              <a:cs typeface="Times New Roman" pitchFamily="18" charset="0"/>
            </a:endParaRPr>
          </a:p>
        </p:txBody>
      </p:sp>
      <p:pic>
        <p:nvPicPr>
          <p:cNvPr id="4" name="Рисунок 3" descr="C:\Documents and Settings\irbis\Рабочий стол\novv\img452.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05475"/>
          </a:xfrm>
        </p:spPr>
        <p:txBody>
          <a:bodyPr>
            <a:noAutofit/>
          </a:bodyPr>
          <a:lstStyle/>
          <a:p>
            <a:pPr marL="0" indent="0">
              <a:spcBef>
                <a:spcPts val="0"/>
              </a:spcBef>
              <a:buNone/>
            </a:pPr>
            <a:r>
              <a:rPr lang="uk-UA" sz="1800" dirty="0" err="1" smtClean="0">
                <a:latin typeface="Times New Roman" pitchFamily="18" charset="0"/>
                <a:cs typeface="Times New Roman" pitchFamily="18" charset="0"/>
              </a:rPr>
              <a:t>Микитюк</a:t>
            </a:r>
            <a:r>
              <a:rPr lang="uk-UA" sz="1800" dirty="0" smtClean="0">
                <a:latin typeface="Times New Roman" pitchFamily="18" charset="0"/>
                <a:cs typeface="Times New Roman" pitchFamily="18" charset="0"/>
              </a:rPr>
              <a:t> В. М. Відродження галузі скотарства в умовах ринкових трансформацій : монографія / В. М. </a:t>
            </a:r>
            <a:r>
              <a:rPr lang="uk-UA" sz="1800" dirty="0" err="1" smtClean="0">
                <a:latin typeface="Times New Roman" pitchFamily="18" charset="0"/>
                <a:cs typeface="Times New Roman" pitchFamily="18" charset="0"/>
              </a:rPr>
              <a:t>Микитюк</a:t>
            </a:r>
            <a:r>
              <a:rPr lang="uk-UA" sz="1800" dirty="0" smtClean="0">
                <a:latin typeface="Times New Roman" pitchFamily="18" charset="0"/>
                <a:cs typeface="Times New Roman" pitchFamily="18" charset="0"/>
              </a:rPr>
              <a:t>. – Житомир : ЖНАЕУ, 2012. – 507 с.</a:t>
            </a:r>
            <a:endParaRPr lang="ru-RU" sz="1800" dirty="0" smtClean="0">
              <a:latin typeface="Times New Roman" pitchFamily="18" charset="0"/>
              <a:cs typeface="Times New Roman" pitchFamily="18" charset="0"/>
            </a:endParaRPr>
          </a:p>
          <a:p>
            <a:pPr marL="0" indent="0">
              <a:spcBef>
                <a:spcPts val="0"/>
              </a:spcBef>
              <a:buNone/>
            </a:pPr>
            <a:endParaRPr lang="en-US"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монографії висвітлено результати дослідження процесу ринкової трансформації галузі скотарства в Україні. Запропоновано методологічні та прикладні підходи до вивчення кризових явищ, що мають місце в галузі скотарства як на </a:t>
            </a:r>
            <a:r>
              <a:rPr lang="uk-UA" sz="1800" dirty="0" err="1" smtClean="0">
                <a:latin typeface="Times New Roman" pitchFamily="18" charset="0"/>
                <a:cs typeface="Times New Roman" pitchFamily="18" charset="0"/>
              </a:rPr>
              <a:t>макро</a:t>
            </a:r>
            <a:r>
              <a:rPr lang="uk-UA" sz="1800" dirty="0" smtClean="0">
                <a:latin typeface="Times New Roman" pitchFamily="18" charset="0"/>
                <a:cs typeface="Times New Roman" pitchFamily="18" charset="0"/>
              </a:rPr>
              <a:t>, так й на мікроекономічному рівнях.</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Для науковців, сільськогосподарських товаровиробників, представників органів державного управління, викладачів та студентів, усіх зацікавлених в успіху ринкової трансформації галузі скотарства в Україні.</a:t>
            </a:r>
            <a:endParaRPr lang="ru-RU" sz="1800" dirty="0">
              <a:latin typeface="Times New Roman" pitchFamily="18" charset="0"/>
              <a:cs typeface="Times New Roman" pitchFamily="18" charset="0"/>
            </a:endParaRPr>
          </a:p>
        </p:txBody>
      </p:sp>
      <p:pic>
        <p:nvPicPr>
          <p:cNvPr id="4" name="Рисунок 3" descr="C:\Documents and Settings\irbis\Мои документы\My Received Files\Комплектування\Рисунок.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4929411"/>
          </a:xfrm>
        </p:spPr>
        <p:txBody>
          <a:bodyPr>
            <a:normAutofit fontScale="92500" lnSpcReduction="10000"/>
          </a:bodyPr>
          <a:lstStyle/>
          <a:p>
            <a:pPr marL="0" indent="0">
              <a:lnSpc>
                <a:spcPct val="110000"/>
              </a:lnSpc>
              <a:spcBef>
                <a:spcPts val="0"/>
              </a:spcBef>
              <a:buNone/>
            </a:pPr>
            <a:r>
              <a:rPr lang="uk-UA" sz="1800" dirty="0" smtClean="0"/>
              <a:t> </a:t>
            </a:r>
            <a:r>
              <a:rPr lang="uk-UA" sz="1900" dirty="0" smtClean="0">
                <a:latin typeface="Times New Roman" pitchFamily="18" charset="0"/>
                <a:cs typeface="Times New Roman" pitchFamily="18" charset="0"/>
              </a:rPr>
              <a:t>Міжнародна ветеринарна анатомічна номенклатура. Латинською, українською та англійською мовами : </a:t>
            </a:r>
            <a:r>
              <a:rPr lang="uk-UA" sz="1900" dirty="0" err="1" smtClean="0">
                <a:latin typeface="Times New Roman" pitchFamily="18" charset="0"/>
                <a:cs typeface="Times New Roman" pitchFamily="18" charset="0"/>
              </a:rPr>
              <a:t>навч</a:t>
            </a:r>
            <a:r>
              <a:rPr lang="uk-UA" sz="1900" dirty="0" smtClean="0">
                <a:latin typeface="Times New Roman" pitchFamily="18" charset="0"/>
                <a:cs typeface="Times New Roman" pitchFamily="18" charset="0"/>
              </a:rPr>
              <a:t>. посібник / В. Т. Хомич, В. С. Левчук, Л. П. </a:t>
            </a:r>
            <a:r>
              <a:rPr lang="uk-UA" sz="1900" dirty="0" err="1" smtClean="0">
                <a:latin typeface="Times New Roman" pitchFamily="18" charset="0"/>
                <a:cs typeface="Times New Roman" pitchFamily="18" charset="0"/>
              </a:rPr>
              <a:t>Горальський</a:t>
            </a:r>
            <a:r>
              <a:rPr lang="uk-UA" sz="1900" dirty="0" smtClean="0">
                <a:latin typeface="Times New Roman" pitchFamily="18" charset="0"/>
                <a:cs typeface="Times New Roman" pitchFamily="18" charset="0"/>
              </a:rPr>
              <a:t> </a:t>
            </a:r>
            <a:r>
              <a:rPr lang="ru-RU" sz="1900" dirty="0" smtClean="0">
                <a:latin typeface="Times New Roman" pitchFamily="18" charset="0"/>
                <a:cs typeface="Times New Roman" pitchFamily="18" charset="0"/>
              </a:rPr>
              <a:t>[</a:t>
            </a:r>
            <a:r>
              <a:rPr lang="uk-UA" sz="1900" dirty="0" smtClean="0">
                <a:latin typeface="Times New Roman" pitchFamily="18" charset="0"/>
                <a:cs typeface="Times New Roman" pitchFamily="18" charset="0"/>
              </a:rPr>
              <a:t>та ін.</a:t>
            </a:r>
            <a:r>
              <a:rPr lang="ru-RU" sz="1900" dirty="0" smtClean="0">
                <a:latin typeface="Times New Roman" pitchFamily="18" charset="0"/>
                <a:cs typeface="Times New Roman" pitchFamily="18" charset="0"/>
              </a:rPr>
              <a:t>]</a:t>
            </a:r>
            <a:r>
              <a:rPr lang="uk-UA" sz="1900" dirty="0" smtClean="0">
                <a:latin typeface="Times New Roman" pitchFamily="18" charset="0"/>
                <a:cs typeface="Times New Roman" pitchFamily="18" charset="0"/>
              </a:rPr>
              <a:t> ; за ред. В. Т. Хомича, В. С. Левчука. – 2-ге вид. – Житомир : Полісся, 2012. – 390 с.</a:t>
            </a:r>
            <a:endParaRPr lang="ru-RU" sz="1900" dirty="0" smtClean="0">
              <a:latin typeface="Times New Roman" pitchFamily="18" charset="0"/>
              <a:cs typeface="Times New Roman" pitchFamily="18" charset="0"/>
            </a:endParaRPr>
          </a:p>
          <a:p>
            <a:pPr marL="0" indent="0">
              <a:lnSpc>
                <a:spcPct val="110000"/>
              </a:lnSpc>
              <a:spcBef>
                <a:spcPts val="0"/>
              </a:spcBef>
              <a:buNone/>
            </a:pPr>
            <a:endParaRPr lang="en-US" sz="1900" dirty="0" smtClean="0">
              <a:latin typeface="Times New Roman" pitchFamily="18" charset="0"/>
              <a:cs typeface="Times New Roman" pitchFamily="18" charset="0"/>
            </a:endParaRPr>
          </a:p>
          <a:p>
            <a:pPr marL="0" indent="0">
              <a:lnSpc>
                <a:spcPct val="110000"/>
              </a:lnSpc>
              <a:spcBef>
                <a:spcPts val="0"/>
              </a:spcBef>
              <a:buNone/>
            </a:pPr>
            <a:r>
              <a:rPr lang="uk-UA" sz="1900" dirty="0" smtClean="0">
                <a:latin typeface="Times New Roman" pitchFamily="18" charset="0"/>
                <a:cs typeface="Times New Roman" pitchFamily="18" charset="0"/>
              </a:rPr>
              <a:t>У номенклатурі наведені міжнародні назви анатомічних структур свійських ссавців латинською, українською та англійською мовами. </a:t>
            </a:r>
            <a:endParaRPr lang="ru-RU" sz="1900" dirty="0" smtClean="0">
              <a:latin typeface="Times New Roman" pitchFamily="18" charset="0"/>
              <a:cs typeface="Times New Roman" pitchFamily="18" charset="0"/>
            </a:endParaRPr>
          </a:p>
          <a:p>
            <a:pPr marL="0" indent="0">
              <a:lnSpc>
                <a:spcPct val="110000"/>
              </a:lnSpc>
              <a:spcBef>
                <a:spcPts val="0"/>
              </a:spcBef>
              <a:buNone/>
            </a:pPr>
            <a:r>
              <a:rPr lang="uk-UA" sz="1900" dirty="0" smtClean="0">
                <a:latin typeface="Times New Roman" pitchFamily="18" charset="0"/>
                <a:cs typeface="Times New Roman" pitchFamily="18" charset="0"/>
              </a:rPr>
              <a:t>Номенклатура рекомендується викладачам анатомії тварин, студентам факультетів ветеринарної медицини, науковцям, які займаються вивченням будови тіла тварин.</a:t>
            </a:r>
            <a:endParaRPr lang="ru-RU" sz="1900" dirty="0">
              <a:latin typeface="Times New Roman" pitchFamily="18" charset="0"/>
              <a:cs typeface="Times New Roman" pitchFamily="18" charset="0"/>
            </a:endParaRPr>
          </a:p>
        </p:txBody>
      </p:sp>
      <p:pic>
        <p:nvPicPr>
          <p:cNvPr id="4" name="Рисунок 3" descr="C:\Documents and Settings\irbis\Рабочий стол\dopovn\img546.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0" y="764704"/>
            <a:ext cx="4114800" cy="5145435"/>
          </a:xfrm>
        </p:spPr>
        <p:txBody>
          <a:bodyPr>
            <a:normAutofit/>
          </a:bodyPr>
          <a:lstStyle/>
          <a:p>
            <a:pPr marL="0" indent="0">
              <a:spcBef>
                <a:spcPts val="0"/>
              </a:spcBef>
              <a:buNone/>
            </a:pPr>
            <a:r>
              <a:rPr lang="uk-UA" sz="1800" dirty="0" err="1" smtClean="0">
                <a:latin typeface="Times New Roman" pitchFamily="18" charset="0"/>
                <a:cs typeface="Times New Roman" pitchFamily="18" charset="0"/>
              </a:rPr>
              <a:t>Мойсієнко</a:t>
            </a:r>
            <a:r>
              <a:rPr lang="uk-UA" sz="1800" dirty="0" smtClean="0">
                <a:latin typeface="Times New Roman" pitchFamily="18" charset="0"/>
                <a:cs typeface="Times New Roman" pitchFamily="18" charset="0"/>
              </a:rPr>
              <a:t> В. В. Лікарські рослини : атлас / В. В. </a:t>
            </a:r>
            <a:r>
              <a:rPr lang="uk-UA" sz="1800" dirty="0" err="1" smtClean="0">
                <a:latin typeface="Times New Roman" pitchFamily="18" charset="0"/>
                <a:cs typeface="Times New Roman" pitchFamily="18" charset="0"/>
              </a:rPr>
              <a:t>Мойсієнко</a:t>
            </a:r>
            <a:r>
              <a:rPr lang="uk-UA" sz="1800" dirty="0" smtClean="0">
                <a:latin typeface="Times New Roman" pitchFamily="18" charset="0"/>
                <a:cs typeface="Times New Roman" pitchFamily="18" charset="0"/>
              </a:rPr>
              <a:t>. – Житомир, 2012. – 397</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с.</a:t>
            </a: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В атласі представлено лікарські рослини. У лікарських травах міститься мінімум одна речовина, що має лікувальні властивості. Ця речовина або речовини найчастіше нерівномірно розподілені у тканинах і частинах рослини. Тому під час збирання лікарських трав треба знати, де зосереджено корисні елементи та у який період розвитку рослини їхня концентрація максимальна.</a:t>
            </a:r>
            <a:endParaRPr lang="uk-UA" sz="1800" dirty="0">
              <a:latin typeface="Times New Roman" pitchFamily="18" charset="0"/>
              <a:cs typeface="Times New Roman" pitchFamily="18" charset="0"/>
            </a:endParaRPr>
          </a:p>
        </p:txBody>
      </p:sp>
      <p:pic>
        <p:nvPicPr>
          <p:cNvPr id="4" name="Рисунок 3" descr="C:\Documents and Settings\irbis\Рабочий стол\novi\atlaslikrosl.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15813"/>
            <a:ext cx="4320000" cy="5361459"/>
          </a:xfrm>
        </p:spPr>
        <p:txBody>
          <a:bodyPr>
            <a:noAutofit/>
          </a:bodyPr>
          <a:lstStyle/>
          <a:p>
            <a:pPr marL="0" indent="0">
              <a:spcBef>
                <a:spcPts val="0"/>
              </a:spcBef>
              <a:buNone/>
            </a:pPr>
            <a:r>
              <a:rPr lang="uk-UA" sz="1800" dirty="0" smtClean="0">
                <a:latin typeface="Times New Roman" pitchFamily="18" charset="0"/>
                <a:cs typeface="Times New Roman" pitchFamily="18" charset="0"/>
              </a:rPr>
              <a:t>Моніторинг довкілля : підручник : </a:t>
            </a:r>
          </a:p>
          <a:p>
            <a:pPr marL="0" indent="0">
              <a:spcBef>
                <a:spcPts val="0"/>
              </a:spcBef>
              <a:buNone/>
            </a:pPr>
            <a:r>
              <a:rPr lang="uk-UA" sz="1800" dirty="0" smtClean="0">
                <a:latin typeface="Times New Roman" pitchFamily="18" charset="0"/>
                <a:cs typeface="Times New Roman" pitchFamily="18" charset="0"/>
              </a:rPr>
              <a:t>у 2-х т. / А. К. </a:t>
            </a:r>
            <a:r>
              <a:rPr lang="uk-UA" sz="1800" dirty="0" err="1" smtClean="0">
                <a:latin typeface="Times New Roman" pitchFamily="18" charset="0"/>
                <a:cs typeface="Times New Roman" pitchFamily="18" charset="0"/>
              </a:rPr>
              <a:t>Запольський</a:t>
            </a:r>
            <a:r>
              <a:rPr lang="uk-UA" sz="1800" dirty="0" smtClean="0">
                <a:latin typeface="Times New Roman" pitchFamily="18" charset="0"/>
                <a:cs typeface="Times New Roman" pitchFamily="18" charset="0"/>
              </a:rPr>
              <a:t>, А. П. </a:t>
            </a:r>
            <a:r>
              <a:rPr lang="uk-UA" sz="1800" dirty="0" err="1" smtClean="0">
                <a:latin typeface="Times New Roman" pitchFamily="18" charset="0"/>
                <a:cs typeface="Times New Roman" pitchFamily="18" charset="0"/>
              </a:rPr>
              <a:t>Войцицький</a:t>
            </a:r>
            <a:r>
              <a:rPr lang="uk-UA" sz="1800" dirty="0" smtClean="0">
                <a:latin typeface="Times New Roman" pitchFamily="18" charset="0"/>
                <a:cs typeface="Times New Roman" pitchFamily="18" charset="0"/>
              </a:rPr>
              <a:t>, І. А. </a:t>
            </a:r>
            <a:r>
              <a:rPr lang="uk-UA" sz="1800" dirty="0" err="1" smtClean="0">
                <a:latin typeface="Times New Roman" pitchFamily="18" charset="0"/>
                <a:cs typeface="Times New Roman" pitchFamily="18" charset="0"/>
              </a:rPr>
              <a:t>Пількевич</a:t>
            </a:r>
            <a:r>
              <a:rPr lang="uk-UA" sz="1800" dirty="0" smtClean="0">
                <a:latin typeface="Times New Roman" pitchFamily="18" charset="0"/>
                <a:cs typeface="Times New Roman" pitchFamily="18" charset="0"/>
              </a:rPr>
              <a:t> </a:t>
            </a:r>
          </a:p>
          <a:p>
            <a:pPr marL="0" indent="0">
              <a:spcBef>
                <a:spcPts val="0"/>
              </a:spcBef>
              <a:buNone/>
            </a:pP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та ін.</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за </a:t>
            </a:r>
            <a:r>
              <a:rPr lang="uk-UA" sz="1800" dirty="0" err="1" smtClean="0">
                <a:latin typeface="Times New Roman" pitchFamily="18" charset="0"/>
                <a:cs typeface="Times New Roman" pitchFamily="18" charset="0"/>
              </a:rPr>
              <a:t>заг</a:t>
            </a:r>
            <a:r>
              <a:rPr lang="uk-UA" sz="1800" dirty="0" smtClean="0">
                <a:latin typeface="Times New Roman" pitchFamily="18" charset="0"/>
                <a:cs typeface="Times New Roman" pitchFamily="18" charset="0"/>
              </a:rPr>
              <a:t>. ред. А. К. </a:t>
            </a:r>
            <a:r>
              <a:rPr lang="uk-UA" sz="1800" dirty="0" err="1" smtClean="0">
                <a:latin typeface="Times New Roman" pitchFamily="18" charset="0"/>
                <a:cs typeface="Times New Roman" pitchFamily="18" charset="0"/>
              </a:rPr>
              <a:t>Запольського</a:t>
            </a:r>
            <a:r>
              <a:rPr lang="uk-UA" sz="1800" dirty="0" smtClean="0">
                <a:latin typeface="Times New Roman" pitchFamily="18" charset="0"/>
                <a:cs typeface="Times New Roman" pitchFamily="18" charset="0"/>
              </a:rPr>
              <a:t>. – Кам’янець-Подільський : </a:t>
            </a:r>
            <a:r>
              <a:rPr lang="uk-UA" sz="1800" dirty="0" err="1" smtClean="0">
                <a:latin typeface="Times New Roman" pitchFamily="18" charset="0"/>
                <a:cs typeface="Times New Roman" pitchFamily="18" charset="0"/>
              </a:rPr>
              <a:t>Медобори</a:t>
            </a:r>
            <a:r>
              <a:rPr lang="uk-UA" sz="1800" dirty="0" smtClean="0">
                <a:latin typeface="Times New Roman" pitchFamily="18" charset="0"/>
                <a:cs typeface="Times New Roman" pitchFamily="18" charset="0"/>
              </a:rPr>
              <a:t>-2006, 2012. – Т. 1. – 407 с.</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підручнику викладено теоретичні і прикладні аспекти сучасної методології моніторингу довкілля. Розглянуто комплексний аналіз різних видів і рівнів моніторингу навколишнього середовища. Узагальнені основні положення й закономірності моніторингу складових біосфери та окремих її екосистем. Особливу увагу приділено картографуванню в екології.</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Для студентів-екологів вищих навчальних закладів, а також викладачам та фахівцям природоохоронних закладів.</a:t>
            </a:r>
            <a:endParaRPr lang="ru-RU" sz="1800" dirty="0">
              <a:latin typeface="Times New Roman" pitchFamily="18" charset="0"/>
              <a:cs typeface="Times New Roman" pitchFamily="18" charset="0"/>
            </a:endParaRPr>
          </a:p>
        </p:txBody>
      </p:sp>
      <p:pic>
        <p:nvPicPr>
          <p:cNvPr id="4" name="Рисунок 3" descr="C:\Documents and Settings\irbis\Рабочий стол\novi\dovkil.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77483"/>
          </a:xfrm>
        </p:spPr>
        <p:txBody>
          <a:bodyPr>
            <a:normAutofit/>
          </a:bodyPr>
          <a:lstStyle/>
          <a:p>
            <a:pPr marL="0" indent="0">
              <a:spcBef>
                <a:spcPts val="0"/>
              </a:spcBef>
              <a:buNone/>
            </a:pPr>
            <a:r>
              <a:rPr lang="uk-UA" sz="1800" dirty="0" smtClean="0">
                <a:latin typeface="Times New Roman" pitchFamily="18" charset="0"/>
                <a:cs typeface="Times New Roman" pitchFamily="18" charset="0"/>
              </a:rPr>
              <a:t>Моніторинг довкілля : підручник : у </a:t>
            </a:r>
          </a:p>
          <a:p>
            <a:pPr marL="0" indent="0">
              <a:spcBef>
                <a:spcPts val="0"/>
              </a:spcBef>
              <a:buNone/>
            </a:pPr>
            <a:r>
              <a:rPr lang="uk-UA" sz="1800" dirty="0" smtClean="0">
                <a:latin typeface="Times New Roman" pitchFamily="18" charset="0"/>
                <a:cs typeface="Times New Roman" pitchFamily="18" charset="0"/>
              </a:rPr>
              <a:t>2-х т. / А. К. </a:t>
            </a:r>
            <a:r>
              <a:rPr lang="uk-UA" sz="1800" dirty="0" err="1" smtClean="0">
                <a:latin typeface="Times New Roman" pitchFamily="18" charset="0"/>
                <a:cs typeface="Times New Roman" pitchFamily="18" charset="0"/>
              </a:rPr>
              <a:t>Запольський</a:t>
            </a:r>
            <a:r>
              <a:rPr lang="uk-UA" sz="1800" dirty="0" smtClean="0">
                <a:latin typeface="Times New Roman" pitchFamily="18" charset="0"/>
                <a:cs typeface="Times New Roman" pitchFamily="18" charset="0"/>
              </a:rPr>
              <a:t>, А. П. </a:t>
            </a:r>
            <a:r>
              <a:rPr lang="uk-UA" sz="1800" dirty="0" err="1" smtClean="0">
                <a:latin typeface="Times New Roman" pitchFamily="18" charset="0"/>
                <a:cs typeface="Times New Roman" pitchFamily="18" charset="0"/>
              </a:rPr>
              <a:t>Войцицький</a:t>
            </a:r>
            <a:r>
              <a:rPr lang="uk-UA" sz="1800" dirty="0" smtClean="0">
                <a:latin typeface="Times New Roman" pitchFamily="18" charset="0"/>
                <a:cs typeface="Times New Roman" pitchFamily="18" charset="0"/>
              </a:rPr>
              <a:t>, І. А. </a:t>
            </a:r>
            <a:r>
              <a:rPr lang="uk-UA" sz="1800" dirty="0" err="1" smtClean="0">
                <a:latin typeface="Times New Roman" pitchFamily="18" charset="0"/>
                <a:cs typeface="Times New Roman" pitchFamily="18" charset="0"/>
              </a:rPr>
              <a:t>Пількевич</a:t>
            </a:r>
            <a:r>
              <a:rPr lang="uk-UA" sz="1800" dirty="0" smtClean="0">
                <a:latin typeface="Times New Roman" pitchFamily="18" charset="0"/>
                <a:cs typeface="Times New Roman" pitchFamily="18" charset="0"/>
              </a:rPr>
              <a:t> [та </a:t>
            </a:r>
          </a:p>
          <a:p>
            <a:pPr marL="0" indent="0">
              <a:spcBef>
                <a:spcPts val="0"/>
              </a:spcBef>
              <a:buNone/>
            </a:pPr>
            <a:r>
              <a:rPr lang="uk-UA" sz="1800" dirty="0" smtClean="0">
                <a:latin typeface="Times New Roman" pitchFamily="18" charset="0"/>
                <a:cs typeface="Times New Roman" pitchFamily="18" charset="0"/>
              </a:rPr>
              <a:t>ін.] ; за </a:t>
            </a:r>
            <a:r>
              <a:rPr lang="uk-UA" sz="1800" dirty="0" err="1" smtClean="0">
                <a:latin typeface="Times New Roman" pitchFamily="18" charset="0"/>
                <a:cs typeface="Times New Roman" pitchFamily="18" charset="0"/>
              </a:rPr>
              <a:t>заг</a:t>
            </a:r>
            <a:r>
              <a:rPr lang="uk-UA" sz="1800" dirty="0" smtClean="0">
                <a:latin typeface="Times New Roman" pitchFamily="18" charset="0"/>
                <a:cs typeface="Times New Roman" pitchFamily="18" charset="0"/>
              </a:rPr>
              <a:t>. ред. А. К. </a:t>
            </a:r>
            <a:r>
              <a:rPr lang="uk-UA" sz="1800" dirty="0" err="1" smtClean="0">
                <a:latin typeface="Times New Roman" pitchFamily="18" charset="0"/>
                <a:cs typeface="Times New Roman" pitchFamily="18" charset="0"/>
              </a:rPr>
              <a:t>Запольського</a:t>
            </a:r>
            <a:r>
              <a:rPr lang="uk-UA" sz="1800" dirty="0" smtClean="0">
                <a:latin typeface="Times New Roman" pitchFamily="18" charset="0"/>
                <a:cs typeface="Times New Roman" pitchFamily="18" charset="0"/>
              </a:rPr>
              <a:t>. – Кам’янець-Подільський : </a:t>
            </a:r>
            <a:r>
              <a:rPr lang="uk-UA" sz="1800" dirty="0" err="1" smtClean="0">
                <a:latin typeface="Times New Roman" pitchFamily="18" charset="0"/>
                <a:cs typeface="Times New Roman" pitchFamily="18" charset="0"/>
              </a:rPr>
              <a:t>Медобори</a:t>
            </a:r>
            <a:r>
              <a:rPr lang="uk-UA" sz="1800" dirty="0" smtClean="0">
                <a:latin typeface="Times New Roman" pitchFamily="18" charset="0"/>
                <a:cs typeface="Times New Roman" pitchFamily="18" charset="0"/>
              </a:rPr>
              <a:t>-2006, 2012. – Т. 2. – 359 с.</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В підручнику викладено вимірювання параметрів навколишнього середовища, моделювання та прогнозування стану довкілля, а також картографія в екології.</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Підручник призначений для студентів і викладачів вищих навчальних закладів </a:t>
            </a:r>
            <a:r>
              <a:rPr lang="en-US" sz="1800" dirty="0" smtClean="0">
                <a:latin typeface="Times New Roman" pitchFamily="18" charset="0"/>
                <a:cs typeface="Times New Roman" pitchFamily="18" charset="0"/>
              </a:rPr>
              <a:t>III</a:t>
            </a:r>
            <a:r>
              <a:rPr lang="uk-UA"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IV</a:t>
            </a:r>
            <a:r>
              <a:rPr lang="uk-UA" sz="1800" dirty="0" smtClean="0">
                <a:latin typeface="Times New Roman" pitchFamily="18" charset="0"/>
                <a:cs typeface="Times New Roman" pitchFamily="18" charset="0"/>
              </a:rPr>
              <a:t> рівня акредитації, а також для фахівців екологічного спрямування.</a:t>
            </a:r>
            <a:endParaRPr lang="ru-RU" sz="1800" dirty="0">
              <a:latin typeface="Times New Roman" pitchFamily="18" charset="0"/>
              <a:cs typeface="Times New Roman" pitchFamily="18" charset="0"/>
            </a:endParaRPr>
          </a:p>
        </p:txBody>
      </p:sp>
      <p:pic>
        <p:nvPicPr>
          <p:cNvPr id="4" name="Рисунок 3" descr="C:\Documents and Settings\irbis\Рабочий стол\novv\img458.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77483"/>
          </a:xfrm>
        </p:spPr>
        <p:txBody>
          <a:bodyPr>
            <a:noAutofit/>
          </a:bodyPr>
          <a:lstStyle/>
          <a:p>
            <a:pPr marL="0" indent="0">
              <a:spcBef>
                <a:spcPts val="0"/>
              </a:spcBef>
              <a:buNone/>
            </a:pPr>
            <a:r>
              <a:rPr lang="uk-UA" sz="1800" dirty="0" smtClean="0">
                <a:latin typeface="Times New Roman" pitchFamily="18" charset="0"/>
                <a:cs typeface="Times New Roman" pitchFamily="18" charset="0"/>
              </a:rPr>
              <a:t>Найпоширеніші інвазійні хвороби свійських тварин в Україні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Ю. Ю. Довгій, О. А. Дубова, Д. В. </a:t>
            </a:r>
            <a:r>
              <a:rPr lang="uk-UA" sz="1800" dirty="0" err="1" smtClean="0">
                <a:latin typeface="Times New Roman" pitchFamily="18" charset="0"/>
                <a:cs typeface="Times New Roman" pitchFamily="18" charset="0"/>
              </a:rPr>
              <a:t>Фещенко</a:t>
            </a:r>
            <a:r>
              <a:rPr lang="uk-UA" sz="1800" dirty="0" smtClean="0">
                <a:latin typeface="Times New Roman" pitchFamily="18" charset="0"/>
                <a:cs typeface="Times New Roman" pitchFamily="18" charset="0"/>
              </a:rPr>
              <a:t> [та ін.] ; за ред. Ю. Ю. </a:t>
            </a:r>
            <a:r>
              <a:rPr lang="uk-UA" sz="1800" dirty="0" err="1" smtClean="0">
                <a:latin typeface="Times New Roman" pitchFamily="18" charset="0"/>
                <a:cs typeface="Times New Roman" pitchFamily="18" charset="0"/>
              </a:rPr>
              <a:t>Довгія</a:t>
            </a:r>
            <a:r>
              <a:rPr lang="uk-UA" sz="1800" dirty="0" smtClean="0">
                <a:latin typeface="Times New Roman" pitchFamily="18" charset="0"/>
                <a:cs typeface="Times New Roman" pitchFamily="18" charset="0"/>
              </a:rPr>
              <a:t>. – Житомир : Полісся, </a:t>
            </a:r>
          </a:p>
          <a:p>
            <a:pPr marL="0" indent="0">
              <a:spcBef>
                <a:spcPts val="0"/>
              </a:spcBef>
              <a:buNone/>
            </a:pPr>
            <a:r>
              <a:rPr lang="uk-UA" sz="1800" dirty="0" smtClean="0">
                <a:latin typeface="Times New Roman" pitchFamily="18" charset="0"/>
                <a:cs typeface="Times New Roman" pitchFamily="18" charset="0"/>
              </a:rPr>
              <a:t>2012. – 269 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посібнику розглянуті основні відомості щодо гельмінтозів та </a:t>
            </a:r>
            <a:r>
              <a:rPr lang="uk-UA" sz="1800" dirty="0" err="1" smtClean="0">
                <a:latin typeface="Times New Roman" pitchFamily="18" charset="0"/>
                <a:cs typeface="Times New Roman" pitchFamily="18" charset="0"/>
              </a:rPr>
              <a:t>протозойних</a:t>
            </a:r>
            <a:r>
              <a:rPr lang="uk-UA" sz="1800" dirty="0" smtClean="0">
                <a:latin typeface="Times New Roman" pitchFamily="18" charset="0"/>
                <a:cs typeface="Times New Roman" pitchFamily="18" charset="0"/>
              </a:rPr>
              <a:t> хвороб свійських тварин на території України. Значна увага приділена епізоотичному та патогенетичному аспекту розвитку паразитарних хвороб. Наведено новітні методики діагностики, схеми лікування, загальні ветеринарно-санітарні й спеціальні профілактичні заходи при інвазійних захворюваннях тварин.</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Для студентів, магістрантів, аспірантів, викладачів, а також лікарів ветеринарної медицини, наукових співробітників, фермерів.</a:t>
            </a:r>
            <a:endParaRPr lang="ru-RU" sz="1800" dirty="0">
              <a:latin typeface="Times New Roman" pitchFamily="18" charset="0"/>
              <a:cs typeface="Times New Roman" pitchFamily="18" charset="0"/>
            </a:endParaRPr>
          </a:p>
        </p:txBody>
      </p:sp>
      <p:pic>
        <p:nvPicPr>
          <p:cNvPr id="4" name="Рисунок 3" descr="C:\Documents and Settings\irbis\Рабочий стол\IV\img532.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404664"/>
            <a:ext cx="4320000" cy="5505475"/>
          </a:xfrm>
        </p:spPr>
        <p:txBody>
          <a:bodyPr>
            <a:normAutofit/>
          </a:bodyPr>
          <a:lstStyle/>
          <a:p>
            <a:pPr marL="0" indent="0">
              <a:spcBef>
                <a:spcPts val="0"/>
              </a:spcBef>
              <a:buNone/>
            </a:pPr>
            <a:r>
              <a:rPr lang="uk-UA" sz="1800" dirty="0" smtClean="0">
                <a:latin typeface="Times New Roman" pitchFamily="18" charset="0"/>
                <a:cs typeface="Times New Roman" pitchFamily="18" charset="0"/>
              </a:rPr>
              <a:t>Основи наукових досліджень в агрономії і захисті рослин : </a:t>
            </a:r>
            <a:r>
              <a:rPr lang="uk-UA" sz="1800" dirty="0" err="1" smtClean="0">
                <a:latin typeface="Times New Roman" pitchFamily="18" charset="0"/>
                <a:cs typeface="Times New Roman" pitchFamily="18" charset="0"/>
              </a:rPr>
              <a:t>навч.-довід</a:t>
            </a:r>
            <a:r>
              <a:rPr lang="uk-UA" sz="1800" dirty="0" smtClean="0">
                <a:latin typeface="Times New Roman" pitchFamily="18" charset="0"/>
                <a:cs typeface="Times New Roman" pitchFamily="18" charset="0"/>
              </a:rPr>
              <a:t>.  посібник / В. М. </a:t>
            </a:r>
            <a:r>
              <a:rPr lang="uk-UA" sz="1800" dirty="0" err="1" smtClean="0">
                <a:latin typeface="Times New Roman" pitchFamily="18" charset="0"/>
                <a:cs typeface="Times New Roman" pitchFamily="18" charset="0"/>
              </a:rPr>
              <a:t>Положенець</a:t>
            </a:r>
            <a:r>
              <a:rPr lang="uk-UA" sz="1800" dirty="0" smtClean="0">
                <a:latin typeface="Times New Roman" pitchFamily="18" charset="0"/>
                <a:cs typeface="Times New Roman" pitchFamily="18" charset="0"/>
              </a:rPr>
              <a:t>, О. В. </a:t>
            </a:r>
            <a:r>
              <a:rPr lang="uk-UA" sz="1800" dirty="0" err="1" smtClean="0">
                <a:latin typeface="Times New Roman" pitchFamily="18" charset="0"/>
                <a:cs typeface="Times New Roman" pitchFamily="18" charset="0"/>
              </a:rPr>
              <a:t>Єщенко</a:t>
            </a:r>
            <a:r>
              <a:rPr lang="uk-UA" sz="1800" dirty="0" smtClean="0">
                <a:latin typeface="Times New Roman" pitchFamily="18" charset="0"/>
                <a:cs typeface="Times New Roman" pitchFamily="18" charset="0"/>
              </a:rPr>
              <a:t>, С. Ф. Гриб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та ін.</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за ред. В. М. </a:t>
            </a:r>
            <a:r>
              <a:rPr lang="uk-UA" sz="1800" dirty="0" err="1" smtClean="0">
                <a:latin typeface="Times New Roman" pitchFamily="18" charset="0"/>
                <a:cs typeface="Times New Roman" pitchFamily="18" charset="0"/>
              </a:rPr>
              <a:t>Положенця</a:t>
            </a:r>
            <a:r>
              <a:rPr lang="uk-UA" sz="1800" dirty="0" smtClean="0">
                <a:latin typeface="Times New Roman" pitchFamily="18" charset="0"/>
                <a:cs typeface="Times New Roman" pitchFamily="18" charset="0"/>
              </a:rPr>
              <a:t>. – Житомир : Рута, 2012. – 208 с.</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посібнику висвітлені основні положення методики закладки і проведення польових і лабораторних досліджень.</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Розраховано на студентів, магістрів, аспірантів та викладачів вищих навчальних закладів агрономічного профілю.</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50.jpg"/>
          <p:cNvPicPr preferRelativeResize="0"/>
          <p:nvPr/>
        </p:nvPicPr>
        <p:blipFill>
          <a:blip r:embed="rId2" cstate="print"/>
          <a:srcRect/>
          <a:stretch>
            <a:fillRect/>
          </a:stretch>
        </p:blipFill>
        <p:spPr bwMode="auto">
          <a:xfrm>
            <a:off x="540000" y="540000"/>
            <a:ext cx="3960000" cy="57600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361459"/>
          </a:xfrm>
        </p:spPr>
        <p:txBody>
          <a:bodyPr>
            <a:noAutofit/>
          </a:bodyPr>
          <a:lstStyle/>
          <a:p>
            <a:pPr marL="0" indent="0">
              <a:lnSpc>
                <a:spcPct val="110000"/>
              </a:lnSpc>
              <a:spcBef>
                <a:spcPts val="0"/>
              </a:spcBef>
              <a:buNone/>
            </a:pPr>
            <a:r>
              <a:rPr lang="uk-UA" sz="1800" dirty="0" smtClean="0">
                <a:latin typeface="Times New Roman" pitchFamily="18" charset="0"/>
                <a:cs typeface="Times New Roman" pitchFamily="18" charset="0"/>
              </a:rPr>
              <a:t>Павловська Л. Д. Інноваційна складова зростання ефективності </a:t>
            </a:r>
            <a:r>
              <a:rPr lang="uk-UA" sz="1800" dirty="0" err="1" smtClean="0">
                <a:latin typeface="Times New Roman" pitchFamily="18" charset="0"/>
                <a:cs typeface="Times New Roman" pitchFamily="18" charset="0"/>
              </a:rPr>
              <a:t>кормовиробництва</a:t>
            </a:r>
            <a:r>
              <a:rPr lang="uk-UA" sz="1800" dirty="0" smtClean="0">
                <a:latin typeface="Times New Roman" pitchFamily="18" charset="0"/>
                <a:cs typeface="Times New Roman" pitchFamily="18" charset="0"/>
              </a:rPr>
              <a:t> : монографія / Л. Д. Павловська, І. Ф. </a:t>
            </a:r>
            <a:r>
              <a:rPr lang="uk-UA" sz="1800" dirty="0" err="1" smtClean="0">
                <a:latin typeface="Times New Roman" pitchFamily="18" charset="0"/>
                <a:cs typeface="Times New Roman" pitchFamily="18" charset="0"/>
              </a:rPr>
              <a:t>Грабчук</a:t>
            </a:r>
            <a:r>
              <a:rPr lang="uk-UA" sz="1800" dirty="0" smtClean="0">
                <a:latin typeface="Times New Roman" pitchFamily="18" charset="0"/>
                <a:cs typeface="Times New Roman" pitchFamily="18" charset="0"/>
              </a:rPr>
              <a:t> ; за ред. Л. Д. Павловської. – Житомир : Полісся, 2012. – 313 с.</a:t>
            </a:r>
            <a:endParaRPr lang="ru-RU" sz="1800" dirty="0" smtClean="0">
              <a:latin typeface="Times New Roman" pitchFamily="18" charset="0"/>
              <a:cs typeface="Times New Roman" pitchFamily="18" charset="0"/>
            </a:endParaRPr>
          </a:p>
          <a:p>
            <a:pPr marL="0" indent="0">
              <a:lnSpc>
                <a:spcPct val="110000"/>
              </a:lnSpc>
              <a:spcBef>
                <a:spcPts val="0"/>
              </a:spcBef>
              <a:buNone/>
            </a:pPr>
            <a:r>
              <a:rPr lang="uk-UA" sz="1800" b="1"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lnSpc>
                <a:spcPct val="110000"/>
              </a:lnSpc>
              <a:spcBef>
                <a:spcPts val="0"/>
              </a:spcBef>
              <a:buNone/>
            </a:pPr>
            <a:r>
              <a:rPr lang="uk-UA" sz="1800" dirty="0" smtClean="0">
                <a:latin typeface="Times New Roman" pitchFamily="18" charset="0"/>
                <a:cs typeface="Times New Roman" pitchFamily="18" charset="0"/>
              </a:rPr>
              <a:t>У монографії розглядаються теоретичні, методичні та практичні аспекти підвищення ефективності кормо виробництва за рахунок інноваційної складової. Надано пропозиції щодо створення територіально-виробничого кластеру. Визначено перспективи підвищення результативності кормо виробництва на інноваційній основі.</a:t>
            </a:r>
            <a:endParaRPr lang="ru-RU" sz="1800" dirty="0" smtClean="0">
              <a:latin typeface="Times New Roman" pitchFamily="18" charset="0"/>
              <a:cs typeface="Times New Roman" pitchFamily="18" charset="0"/>
            </a:endParaRPr>
          </a:p>
          <a:p>
            <a:pPr marL="0" indent="0">
              <a:lnSpc>
                <a:spcPct val="110000"/>
              </a:lnSpc>
              <a:spcBef>
                <a:spcPts val="0"/>
              </a:spcBef>
              <a:buNone/>
            </a:pPr>
            <a:r>
              <a:rPr lang="uk-UA" sz="1800" dirty="0" smtClean="0">
                <a:latin typeface="Times New Roman" pitchFamily="18" charset="0"/>
                <a:cs typeface="Times New Roman" pitchFamily="18" charset="0"/>
              </a:rPr>
              <a:t>Для науковців, аспірантів, магістрів, студентів, керівників, спеціалістів та працівників аграрного сектору економіки.</a:t>
            </a:r>
            <a:endParaRPr lang="ru-RU" sz="1800" dirty="0">
              <a:latin typeface="Times New Roman" pitchFamily="18" charset="0"/>
              <a:cs typeface="Times New Roman" pitchFamily="18" charset="0"/>
            </a:endParaRPr>
          </a:p>
        </p:txBody>
      </p:sp>
      <p:pic>
        <p:nvPicPr>
          <p:cNvPr id="4" name="Рисунок 3" descr="C:\Documents and Settings\irbis\Рабочий стол\IV\img537.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433467"/>
          </a:xfrm>
        </p:spPr>
        <p:txBody>
          <a:bodyPr>
            <a:noAutofit/>
          </a:bodyPr>
          <a:lstStyle/>
          <a:p>
            <a:pPr marL="0" indent="0">
              <a:spcBef>
                <a:spcPts val="0"/>
              </a:spcBef>
              <a:buNone/>
            </a:pPr>
            <a:r>
              <a:rPr lang="uk-UA" sz="1800" dirty="0" smtClean="0">
                <a:latin typeface="Times New Roman" pitchFamily="18" charset="0"/>
                <a:cs typeface="Times New Roman" pitchFamily="18" charset="0"/>
              </a:rPr>
              <a:t>Павловська Л. Д. Формування конкурентоспроможності продукції типових сільськогосподарських підприємств : монографія  / Л. Д. Павловська, С. О. </a:t>
            </a:r>
            <a:r>
              <a:rPr lang="uk-UA" sz="1800" dirty="0" err="1" smtClean="0">
                <a:latin typeface="Times New Roman" pitchFamily="18" charset="0"/>
                <a:cs typeface="Times New Roman" pitchFamily="18" charset="0"/>
              </a:rPr>
              <a:t>Маковська</a:t>
            </a:r>
            <a:r>
              <a:rPr lang="uk-UA" sz="1800" dirty="0" smtClean="0">
                <a:latin typeface="Times New Roman" pitchFamily="18" charset="0"/>
                <a:cs typeface="Times New Roman" pitchFamily="18" charset="0"/>
              </a:rPr>
              <a:t>. – Житомир : Полісся, 2012. – 203 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монографії досліджено теоретичні та практичні аспекти формування конкурентоспроможності продукції типових сільськогосподарських підприємств. Розроблено методику оцінки кон'юнктурної конкурентоспроможності продукції.</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Охарактеризовано особливості діяльності типових сільськогосподарських підприємств в умовах посиленої конкуренції та визначено сучасний рівень конкурентоспроможності їх продукції.</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Для науковців, викладачів, аспірантів, магістрів, студентів, керівників, спеціалістів аграрного сектору економіки.</a:t>
            </a:r>
            <a:endParaRPr lang="ru-RU" sz="1800" dirty="0">
              <a:latin typeface="Times New Roman" pitchFamily="18" charset="0"/>
              <a:cs typeface="Times New Roman" pitchFamily="18" charset="0"/>
            </a:endParaRPr>
          </a:p>
        </p:txBody>
      </p:sp>
      <p:pic>
        <p:nvPicPr>
          <p:cNvPr id="4" name="Рисунок 3" descr="C:\Documents and Settings\irbis\Рабочий стол\IV\img530.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433467"/>
          </a:xfrm>
        </p:spPr>
        <p:txBody>
          <a:bodyPr>
            <a:normAutofit/>
          </a:bodyPr>
          <a:lstStyle/>
          <a:p>
            <a:pPr marL="0" indent="0">
              <a:spcBef>
                <a:spcPts val="0"/>
              </a:spcBef>
              <a:buNone/>
            </a:pPr>
            <a:r>
              <a:rPr lang="uk-UA" sz="1800" dirty="0" err="1" smtClean="0">
                <a:latin typeface="Times New Roman" pitchFamily="18" charset="0"/>
                <a:cs typeface="Times New Roman" pitchFamily="18" charset="0"/>
              </a:rPr>
              <a:t>Положенець</a:t>
            </a:r>
            <a:r>
              <a:rPr lang="uk-UA" sz="1800" dirty="0" smtClean="0">
                <a:latin typeface="Times New Roman" pitchFamily="18" charset="0"/>
                <a:cs typeface="Times New Roman" pitchFamily="18" charset="0"/>
              </a:rPr>
              <a:t> В. М. Хвороби, шкідники та бур’яни картоплі : </a:t>
            </a:r>
            <a:r>
              <a:rPr lang="ru-RU" sz="1800" dirty="0" smtClean="0">
                <a:latin typeface="Times New Roman" pitchFamily="18" charset="0"/>
                <a:cs typeface="Times New Roman" pitchFamily="18" charset="0"/>
              </a:rPr>
              <a:t>[</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В. М. </a:t>
            </a:r>
            <a:r>
              <a:rPr lang="uk-UA" sz="1800" dirty="0" err="1" smtClean="0">
                <a:latin typeface="Times New Roman" pitchFamily="18" charset="0"/>
                <a:cs typeface="Times New Roman" pitchFamily="18" charset="0"/>
              </a:rPr>
              <a:t>Положенець</a:t>
            </a:r>
            <a:r>
              <a:rPr lang="uk-UA" sz="1800" dirty="0" smtClean="0">
                <a:latin typeface="Times New Roman" pitchFamily="18" charset="0"/>
                <a:cs typeface="Times New Roman" pitchFamily="18" charset="0"/>
              </a:rPr>
              <a:t>, І. В. </a:t>
            </a:r>
            <a:r>
              <a:rPr lang="uk-UA" sz="1800" dirty="0" err="1" smtClean="0">
                <a:latin typeface="Times New Roman" pitchFamily="18" charset="0"/>
                <a:cs typeface="Times New Roman" pitchFamily="18" charset="0"/>
              </a:rPr>
              <a:t>Іващенко</a:t>
            </a:r>
            <a:r>
              <a:rPr lang="uk-UA" sz="1800" dirty="0" smtClean="0">
                <a:latin typeface="Times New Roman" pitchFamily="18" charset="0"/>
                <a:cs typeface="Times New Roman" pitchFamily="18" charset="0"/>
              </a:rPr>
              <a:t>, Л. В. </a:t>
            </a:r>
            <a:r>
              <a:rPr lang="uk-UA" sz="1800" dirty="0" err="1" smtClean="0">
                <a:latin typeface="Times New Roman" pitchFamily="18" charset="0"/>
                <a:cs typeface="Times New Roman" pitchFamily="18" charset="0"/>
              </a:rPr>
              <a:t>Немерицька</a:t>
            </a:r>
            <a:r>
              <a:rPr lang="uk-UA" sz="1800" dirty="0" smtClean="0">
                <a:latin typeface="Times New Roman" pitchFamily="18" charset="0"/>
                <a:cs typeface="Times New Roman" pitchFamily="18" charset="0"/>
              </a:rPr>
              <a:t> ; за ред. В. М. </a:t>
            </a:r>
            <a:r>
              <a:rPr lang="uk-UA" sz="1800" dirty="0" err="1" smtClean="0">
                <a:latin typeface="Times New Roman" pitchFamily="18" charset="0"/>
                <a:cs typeface="Times New Roman" pitchFamily="18" charset="0"/>
              </a:rPr>
              <a:t>Положенця</a:t>
            </a:r>
            <a:r>
              <a:rPr lang="uk-UA" sz="1800" dirty="0" smtClean="0">
                <a:latin typeface="Times New Roman" pitchFamily="18" charset="0"/>
                <a:cs typeface="Times New Roman" pitchFamily="18" charset="0"/>
              </a:rPr>
              <a:t>. – Житомир : Рута, 2012. – 175 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В посібнику представлені основні хвороби, шкідники та бур’яни картоплі, висвітлено їх біологічні особливості, поширення і </a:t>
            </a:r>
            <a:r>
              <a:rPr lang="uk-UA" sz="1800" dirty="0" err="1" smtClean="0">
                <a:latin typeface="Times New Roman" pitchFamily="18" charset="0"/>
                <a:cs typeface="Times New Roman" pitchFamily="18" charset="0"/>
              </a:rPr>
              <a:t>шкодочинність</a:t>
            </a:r>
            <a:r>
              <a:rPr lang="uk-UA" sz="1800" dirty="0" smtClean="0">
                <a:latin typeface="Times New Roman" pitchFamily="18" charset="0"/>
                <a:cs typeface="Times New Roman" pitchFamily="18" charset="0"/>
              </a:rPr>
              <a:t>. Наведені відомості про гнилі при зберіганні бульб та особливості захисту картоплі від шкідливих організмів.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Розраховано на студентів, магістрів, аспірантів та викладачів вищих навчальних закладів агрономічного профілю.</a:t>
            </a:r>
            <a:endParaRPr lang="ru-RU" sz="1800" dirty="0">
              <a:latin typeface="Times New Roman" pitchFamily="18" charset="0"/>
              <a:cs typeface="Times New Roman" pitchFamily="18" charset="0"/>
            </a:endParaRPr>
          </a:p>
        </p:txBody>
      </p:sp>
      <p:pic>
        <p:nvPicPr>
          <p:cNvPr id="4" name="Рисунок 3" descr="C:\Documents and Settings\irbis\Рабочий стол\novv\img457.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05475"/>
          </a:xfrm>
        </p:spPr>
        <p:txBody>
          <a:bodyPr>
            <a:normAutofit/>
          </a:bodyPr>
          <a:lstStyle/>
          <a:p>
            <a:pPr marL="0" indent="0">
              <a:lnSpc>
                <a:spcPct val="110000"/>
              </a:lnSpc>
              <a:spcBef>
                <a:spcPts val="0"/>
              </a:spcBef>
              <a:buNone/>
            </a:pPr>
            <a:r>
              <a:rPr lang="uk-UA" sz="1800" dirty="0" smtClean="0">
                <a:latin typeface="Times New Roman" pitchFamily="18" charset="0"/>
                <a:cs typeface="Times New Roman" pitchFamily="18" charset="0"/>
              </a:rPr>
              <a:t>Практикум з основ наукових досліджень / [Г. І. </a:t>
            </a:r>
            <a:r>
              <a:rPr lang="uk-UA" sz="1800" dirty="0" err="1" smtClean="0">
                <a:latin typeface="Times New Roman" pitchFamily="18" charset="0"/>
                <a:cs typeface="Times New Roman" pitchFamily="18" charset="0"/>
              </a:rPr>
              <a:t>Васенков</a:t>
            </a:r>
            <a:r>
              <a:rPr lang="uk-UA" sz="1800" dirty="0" smtClean="0">
                <a:latin typeface="Times New Roman" pitchFamily="18" charset="0"/>
                <a:cs typeface="Times New Roman" pitchFamily="18" charset="0"/>
              </a:rPr>
              <a:t>, Т. П. </a:t>
            </a:r>
            <a:r>
              <a:rPr lang="uk-UA" sz="1800" dirty="0" err="1" smtClean="0">
                <a:latin typeface="Times New Roman" pitchFamily="18" charset="0"/>
                <a:cs typeface="Times New Roman" pitchFamily="18" charset="0"/>
              </a:rPr>
              <a:t>Василюк</a:t>
            </a:r>
            <a:r>
              <a:rPr lang="uk-UA" sz="1800" dirty="0" smtClean="0">
                <a:latin typeface="Times New Roman" pitchFamily="18" charset="0"/>
                <a:cs typeface="Times New Roman" pitchFamily="18" charset="0"/>
              </a:rPr>
              <a:t>, І. П. </a:t>
            </a:r>
            <a:r>
              <a:rPr lang="uk-UA" sz="1800" dirty="0" err="1" smtClean="0">
                <a:latin typeface="Times New Roman" pitchFamily="18" charset="0"/>
                <a:cs typeface="Times New Roman" pitchFamily="18" charset="0"/>
              </a:rPr>
              <a:t>Буднік</a:t>
            </a:r>
            <a:r>
              <a:rPr lang="uk-UA" sz="1800" dirty="0" smtClean="0">
                <a:latin typeface="Times New Roman" pitchFamily="18" charset="0"/>
                <a:cs typeface="Times New Roman" pitchFamily="18" charset="0"/>
              </a:rPr>
              <a:t>, А. О. </a:t>
            </a:r>
            <a:r>
              <a:rPr lang="uk-UA" sz="1800" dirty="0" err="1" smtClean="0">
                <a:latin typeface="Times New Roman" pitchFamily="18" charset="0"/>
                <a:cs typeface="Times New Roman" pitchFamily="18" charset="0"/>
              </a:rPr>
              <a:t>Піціль</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за ред. Г. І. </a:t>
            </a:r>
            <a:r>
              <a:rPr lang="uk-UA" sz="1800" dirty="0" err="1" smtClean="0">
                <a:latin typeface="Times New Roman" pitchFamily="18" charset="0"/>
                <a:cs typeface="Times New Roman" pitchFamily="18" charset="0"/>
              </a:rPr>
              <a:t>Васенкова</a:t>
            </a:r>
            <a:r>
              <a:rPr lang="uk-UA" sz="1800" dirty="0" smtClean="0">
                <a:latin typeface="Times New Roman" pitchFamily="18" charset="0"/>
                <a:cs typeface="Times New Roman" pitchFamily="18" charset="0"/>
              </a:rPr>
              <a:t>]. – Житомир : ЖНАЕУ, 2012. – 119 с.</a:t>
            </a:r>
            <a:endParaRPr lang="ru-RU" sz="1800" dirty="0" smtClean="0">
              <a:latin typeface="Times New Roman" pitchFamily="18" charset="0"/>
              <a:cs typeface="Times New Roman" pitchFamily="18" charset="0"/>
            </a:endParaRPr>
          </a:p>
          <a:p>
            <a:pPr marL="0" indent="0">
              <a:lnSpc>
                <a:spcPct val="110000"/>
              </a:lnSpc>
              <a:spcBef>
                <a:spcPts val="0"/>
              </a:spcBef>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lnSpc>
                <a:spcPct val="110000"/>
              </a:lnSpc>
              <a:spcBef>
                <a:spcPts val="0"/>
              </a:spcBef>
              <a:buNone/>
            </a:pPr>
            <a:r>
              <a:rPr lang="uk-UA" sz="1800" dirty="0" smtClean="0">
                <a:latin typeface="Times New Roman" pitchFamily="18" charset="0"/>
                <a:cs typeface="Times New Roman" pitchFamily="18" charset="0"/>
              </a:rPr>
              <a:t>У практикумі приведені детальні інструкції до практичних робіт із послідовним описом виконання завдання, теоретичні питання, проблемні питання, відповідні малюнки, графіки, формули, таблиці тощо.</a:t>
            </a:r>
            <a:endParaRPr lang="ru-RU" sz="1800" dirty="0" smtClean="0">
              <a:latin typeface="Times New Roman" pitchFamily="18" charset="0"/>
              <a:cs typeface="Times New Roman" pitchFamily="18" charset="0"/>
            </a:endParaRPr>
          </a:p>
          <a:p>
            <a:pPr marL="0" indent="0">
              <a:lnSpc>
                <a:spcPct val="110000"/>
              </a:lnSpc>
              <a:spcBef>
                <a:spcPts val="0"/>
              </a:spcBef>
              <a:buNone/>
            </a:pPr>
            <a:r>
              <a:rPr lang="uk-UA" sz="1800" dirty="0" smtClean="0">
                <a:latin typeface="Times New Roman" pitchFamily="18" charset="0"/>
                <a:cs typeface="Times New Roman" pitchFamily="18" charset="0"/>
              </a:rPr>
              <a:t>Практикум складений відповідно до програми з основ наукової діяльності для студентів напряму підготовки 6.090103 – лісове та садово-паркове господарство.</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63.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620688"/>
            <a:ext cx="4320000" cy="5289451"/>
          </a:xfrm>
        </p:spPr>
        <p:txBody>
          <a:bodyPr>
            <a:normAutofit fontScale="25000" lnSpcReduction="20000"/>
          </a:bodyPr>
          <a:lstStyle/>
          <a:p>
            <a:pPr marL="0" indent="0">
              <a:lnSpc>
                <a:spcPct val="110000"/>
              </a:lnSpc>
              <a:spcBef>
                <a:spcPts val="0"/>
              </a:spcBef>
              <a:buNone/>
            </a:pPr>
            <a:r>
              <a:rPr lang="uk-UA" sz="7200" dirty="0" smtClean="0">
                <a:latin typeface="Times New Roman" pitchFamily="18" charset="0"/>
                <a:cs typeface="Times New Roman" pitchFamily="18" charset="0"/>
              </a:rPr>
              <a:t>Розвиток орендних відносин земель сільськогосподарського призначення : монографія / </a:t>
            </a:r>
            <a:r>
              <a:rPr lang="ru-RU" sz="7200" dirty="0" smtClean="0">
                <a:latin typeface="Times New Roman" pitchFamily="18" charset="0"/>
                <a:cs typeface="Times New Roman" pitchFamily="18" charset="0"/>
              </a:rPr>
              <a:t>[</a:t>
            </a:r>
            <a:r>
              <a:rPr lang="uk-UA" sz="7200" dirty="0" smtClean="0">
                <a:latin typeface="Times New Roman" pitchFamily="18" charset="0"/>
                <a:cs typeface="Times New Roman" pitchFamily="18" charset="0"/>
              </a:rPr>
              <a:t>О. В. Чаплигіна, А. А. Шиян, Т. Т. </a:t>
            </a:r>
            <a:r>
              <a:rPr lang="uk-UA" sz="7200" dirty="0" err="1" smtClean="0">
                <a:latin typeface="Times New Roman" pitchFamily="18" charset="0"/>
                <a:cs typeface="Times New Roman" pitchFamily="18" charset="0"/>
              </a:rPr>
              <a:t>Горобчук</a:t>
            </a:r>
            <a:r>
              <a:rPr lang="uk-UA" sz="7200" dirty="0" smtClean="0">
                <a:latin typeface="Times New Roman" pitchFamily="18" charset="0"/>
                <a:cs typeface="Times New Roman" pitchFamily="18" charset="0"/>
              </a:rPr>
              <a:t>, Б. Є. </a:t>
            </a:r>
            <a:r>
              <a:rPr lang="uk-UA" sz="7200" dirty="0" err="1" smtClean="0">
                <a:latin typeface="Times New Roman" pitchFamily="18" charset="0"/>
                <a:cs typeface="Times New Roman" pitchFamily="18" charset="0"/>
              </a:rPr>
              <a:t>Грабовецький</a:t>
            </a:r>
            <a:r>
              <a:rPr lang="ru-RU" sz="7200" dirty="0" smtClean="0">
                <a:latin typeface="Times New Roman" pitchFamily="18" charset="0"/>
                <a:cs typeface="Times New Roman" pitchFamily="18" charset="0"/>
              </a:rPr>
              <a:t>]</a:t>
            </a:r>
            <a:r>
              <a:rPr lang="uk-UA" sz="7200" dirty="0" smtClean="0">
                <a:latin typeface="Times New Roman" pitchFamily="18" charset="0"/>
                <a:cs typeface="Times New Roman" pitchFamily="18" charset="0"/>
              </a:rPr>
              <a:t>. – Вінниця : ВНТУ, 2012. – 177 с.</a:t>
            </a:r>
            <a:endParaRPr lang="ru-RU" sz="7200" dirty="0" smtClean="0">
              <a:latin typeface="Times New Roman" pitchFamily="18" charset="0"/>
              <a:cs typeface="Times New Roman" pitchFamily="18" charset="0"/>
            </a:endParaRPr>
          </a:p>
          <a:p>
            <a:pPr marL="0" indent="0">
              <a:lnSpc>
                <a:spcPct val="110000"/>
              </a:lnSpc>
              <a:spcBef>
                <a:spcPts val="0"/>
              </a:spcBef>
              <a:buNone/>
            </a:pPr>
            <a:endParaRPr lang="uk-UA" sz="7200" dirty="0" smtClean="0">
              <a:latin typeface="Times New Roman" pitchFamily="18" charset="0"/>
              <a:cs typeface="Times New Roman" pitchFamily="18" charset="0"/>
            </a:endParaRPr>
          </a:p>
          <a:p>
            <a:pPr marL="0" indent="0">
              <a:lnSpc>
                <a:spcPct val="120000"/>
              </a:lnSpc>
              <a:spcBef>
                <a:spcPts val="0"/>
              </a:spcBef>
              <a:buNone/>
            </a:pPr>
            <a:r>
              <a:rPr lang="uk-UA" sz="7200" dirty="0" smtClean="0">
                <a:latin typeface="Times New Roman" pitchFamily="18" charset="0"/>
                <a:cs typeface="Times New Roman" pitchFamily="18" charset="0"/>
              </a:rPr>
              <a:t>В монографії описано метод визначення вартості землі сільськогосподарського призначення, метод узгодження інтересів власника та орендаря земель на основі </a:t>
            </a:r>
            <a:r>
              <a:rPr lang="uk-UA" sz="7200" dirty="0" err="1" smtClean="0">
                <a:latin typeface="Times New Roman" pitchFamily="18" charset="0"/>
                <a:cs typeface="Times New Roman" pitchFamily="18" charset="0"/>
              </a:rPr>
              <a:t>теоретико-ігрового</a:t>
            </a:r>
            <a:r>
              <a:rPr lang="uk-UA" sz="7200" dirty="0" smtClean="0">
                <a:latin typeface="Times New Roman" pitchFamily="18" charset="0"/>
                <a:cs typeface="Times New Roman" pitchFamily="18" charset="0"/>
              </a:rPr>
              <a:t> моделювання, виявлено перелік характеристик, які повинні бути складовими договору оренди земель сільськогосподарського призначення, розроблено методи підвищення ефективності орендних відносин, які залежать від рівня розвитку фінансової системи.</a:t>
            </a:r>
            <a:endParaRPr lang="ru-RU" sz="7200" dirty="0" smtClean="0">
              <a:latin typeface="Times New Roman" pitchFamily="18" charset="0"/>
              <a:cs typeface="Times New Roman" pitchFamily="18" charset="0"/>
            </a:endParaRPr>
          </a:p>
          <a:p>
            <a:pPr marL="0" indent="0">
              <a:lnSpc>
                <a:spcPct val="110000"/>
              </a:lnSpc>
              <a:spcBef>
                <a:spcPts val="0"/>
              </a:spcBef>
              <a:buNone/>
            </a:pPr>
            <a:r>
              <a:rPr lang="uk-UA" sz="7200" dirty="0" smtClean="0">
                <a:latin typeface="Times New Roman" pitchFamily="18" charset="0"/>
                <a:cs typeface="Times New Roman" pitchFamily="18" charset="0"/>
              </a:rPr>
              <a:t>Монографія розрахована на науковців, аспірантів та магістрів та широке коло економістів.</a:t>
            </a:r>
            <a:endParaRPr lang="ru-RU" sz="7200" dirty="0" smtClean="0">
              <a:latin typeface="Times New Roman" pitchFamily="18" charset="0"/>
              <a:cs typeface="Times New Roman" pitchFamily="18" charset="0"/>
            </a:endParaRPr>
          </a:p>
          <a:p>
            <a:endParaRPr lang="ru-RU" sz="1800" dirty="0">
              <a:latin typeface="Times New Roman" pitchFamily="18" charset="0"/>
              <a:cs typeface="Times New Roman" pitchFamily="18" charset="0"/>
            </a:endParaRPr>
          </a:p>
        </p:txBody>
      </p:sp>
      <p:pic>
        <p:nvPicPr>
          <p:cNvPr id="4" name="Рисунок 3" descr="\\200_2\lib2\Р\dopovn\img592.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05475"/>
          </a:xfrm>
        </p:spPr>
        <p:txBody>
          <a:bodyPr>
            <a:noAutofit/>
          </a:bodyPr>
          <a:lstStyle/>
          <a:p>
            <a:pPr marL="0" indent="0">
              <a:spcBef>
                <a:spcPts val="0"/>
              </a:spcBef>
              <a:buNone/>
            </a:pPr>
            <a:r>
              <a:rPr lang="uk-UA" sz="1800" dirty="0" smtClean="0">
                <a:latin typeface="Times New Roman" pitchFamily="18" charset="0"/>
                <a:cs typeface="Times New Roman" pitchFamily="18" charset="0"/>
              </a:rPr>
              <a:t>Розвиток підприємництва у сільській місцевості : довідник / [В. М. </a:t>
            </a:r>
            <a:r>
              <a:rPr lang="uk-UA" sz="1800" dirty="0" err="1" smtClean="0">
                <a:latin typeface="Times New Roman" pitchFamily="18" charset="0"/>
                <a:cs typeface="Times New Roman" pitchFamily="18" charset="0"/>
              </a:rPr>
              <a:t>Микитюк</a:t>
            </a:r>
            <a:r>
              <a:rPr lang="uk-UA" sz="1800" dirty="0" smtClean="0">
                <a:latin typeface="Times New Roman" pitchFamily="18" charset="0"/>
                <a:cs typeface="Times New Roman" pitchFamily="18" charset="0"/>
              </a:rPr>
              <a:t>, О. В. </a:t>
            </a:r>
            <a:r>
              <a:rPr lang="uk-UA" sz="1800" dirty="0" err="1" smtClean="0">
                <a:latin typeface="Times New Roman" pitchFamily="18" charset="0"/>
                <a:cs typeface="Times New Roman" pitchFamily="18" charset="0"/>
              </a:rPr>
              <a:t>Скидан</a:t>
            </a:r>
            <a:r>
              <a:rPr lang="uk-UA" sz="1800" dirty="0" smtClean="0">
                <a:latin typeface="Times New Roman" pitchFamily="18" charset="0"/>
                <a:cs typeface="Times New Roman" pitchFamily="18" charset="0"/>
              </a:rPr>
              <a:t>, О. Д. Ковальчук та ін.]. – </a:t>
            </a:r>
          </a:p>
          <a:p>
            <a:pPr marL="0" indent="0">
              <a:spcBef>
                <a:spcPts val="0"/>
              </a:spcBef>
              <a:buNone/>
            </a:pPr>
            <a:r>
              <a:rPr lang="uk-UA" sz="1800" dirty="0" smtClean="0">
                <a:latin typeface="Times New Roman" pitchFamily="18" charset="0"/>
                <a:cs typeface="Times New Roman" pitchFamily="18" charset="0"/>
              </a:rPr>
              <a:t>К. : Центр учбової </a:t>
            </a:r>
            <a:r>
              <a:rPr lang="uk-UA" sz="1800" dirty="0" err="1" smtClean="0">
                <a:latin typeface="Times New Roman" pitchFamily="18" charset="0"/>
                <a:cs typeface="Times New Roman" pitchFamily="18" charset="0"/>
              </a:rPr>
              <a:t>літ-ри</a:t>
            </a:r>
            <a:r>
              <a:rPr lang="uk-UA" sz="1800" dirty="0" smtClean="0">
                <a:latin typeface="Times New Roman" pitchFamily="18" charset="0"/>
                <a:cs typeface="Times New Roman" pitchFamily="18" charset="0"/>
              </a:rPr>
              <a:t>, 2012. – 320 с.</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довіднику висвітлено питання порядку організації підприємницької діяльності, особливостей дії спрощеної системи оподаткування, обліку та звітності для суб’єктів підприємницької діяльності.</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Наведено результати моніторингу підприємницького середовища в сільській місцевості Житомирської області та приклади успішного досвіду організації малого бізнесу на селі.</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Для підприємців, працівників органів державної влади та місцевого самоврядування, усіх, хто бажає організувати власний бізнес.</a:t>
            </a:r>
            <a:endParaRPr lang="ru-RU" sz="1800" dirty="0">
              <a:latin typeface="Times New Roman" pitchFamily="18" charset="0"/>
              <a:cs typeface="Times New Roman" pitchFamily="18" charset="0"/>
            </a:endParaRPr>
          </a:p>
        </p:txBody>
      </p:sp>
      <p:pic>
        <p:nvPicPr>
          <p:cNvPr id="4" name="Рисунок 3" descr="\\200_2\lib2\Р\dopovn\img587.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77483"/>
          </a:xfrm>
        </p:spPr>
        <p:txBody>
          <a:bodyPr>
            <a:normAutofit/>
          </a:bodyPr>
          <a:lstStyle/>
          <a:p>
            <a:pPr marL="0" indent="0">
              <a:spcBef>
                <a:spcPts val="0"/>
              </a:spcBef>
              <a:buNone/>
            </a:pPr>
            <a:r>
              <a:rPr lang="uk-UA" sz="1800" dirty="0" smtClean="0">
                <a:latin typeface="Times New Roman" pitchFamily="18" charset="0"/>
                <a:cs typeface="Times New Roman" pitchFamily="18" charset="0"/>
              </a:rPr>
              <a:t>Рудик С. К. Анатомія кішки. Ч. 2. Система органів шкірного покриву. Нутрощі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С. К. Рудик, Т. Ф. </a:t>
            </a:r>
            <a:r>
              <a:rPr lang="uk-UA" sz="1800" dirty="0" err="1" smtClean="0">
                <a:latin typeface="Times New Roman" pitchFamily="18" charset="0"/>
                <a:cs typeface="Times New Roman" pitchFamily="18" charset="0"/>
              </a:rPr>
              <a:t>Кот</a:t>
            </a:r>
            <a:r>
              <a:rPr lang="uk-UA" sz="1800" dirty="0" smtClean="0">
                <a:latin typeface="Times New Roman" pitchFamily="18" charset="0"/>
                <a:cs typeface="Times New Roman" pitchFamily="18" charset="0"/>
              </a:rPr>
              <a:t> ; за ред. С. К. Рудика. – Житомир : Полісся, 2012. – 87 с.</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посібнику викладено анатомічну будову системи органів шкіряного покриву і нутрощів кішки.</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Посібник буде корисним як для студентів-біологів та факультету ветеринарної медицини, так і для науковців НДІ, фелінологів, власників кішок.</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57.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361459"/>
          </a:xfrm>
        </p:spPr>
        <p:txBody>
          <a:bodyPr>
            <a:noAutofit/>
          </a:bodyPr>
          <a:lstStyle/>
          <a:p>
            <a:pPr marL="0" indent="0">
              <a:spcBef>
                <a:spcPts val="0"/>
              </a:spcBef>
              <a:buNone/>
            </a:pPr>
            <a:r>
              <a:rPr lang="uk-UA" sz="1800" dirty="0" err="1" smtClean="0">
                <a:latin typeface="Times New Roman" pitchFamily="18" charset="0"/>
                <a:cs typeface="Times New Roman" pitchFamily="18" charset="0"/>
              </a:rPr>
              <a:t>Синергетика</a:t>
            </a:r>
            <a:r>
              <a:rPr lang="uk-UA" sz="1800" dirty="0" smtClean="0">
                <a:latin typeface="Times New Roman" pitchFamily="18" charset="0"/>
                <a:cs typeface="Times New Roman" pitchFamily="18" charset="0"/>
              </a:rPr>
              <a:t>: методологія ефектів : монографія /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І. Є. </a:t>
            </a:r>
            <a:r>
              <a:rPr lang="uk-UA" sz="1800" dirty="0" err="1" smtClean="0">
                <a:latin typeface="Times New Roman" pitchFamily="18" charset="0"/>
                <a:cs typeface="Times New Roman" pitchFamily="18" charset="0"/>
              </a:rPr>
              <a:t>Януль</a:t>
            </a:r>
            <a:r>
              <a:rPr lang="uk-UA" sz="1800" dirty="0" smtClean="0">
                <a:latin typeface="Times New Roman" pitchFamily="18" charset="0"/>
                <a:cs typeface="Times New Roman" pitchFamily="18" charset="0"/>
              </a:rPr>
              <a:t>, Ю. Ю. Мороз, О. В. Іванюк та ін.</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наук. ред. Є. І. </a:t>
            </a:r>
            <a:r>
              <a:rPr lang="uk-UA" sz="1800" dirty="0" err="1" smtClean="0">
                <a:latin typeface="Times New Roman" pitchFamily="18" charset="0"/>
                <a:cs typeface="Times New Roman" pitchFamily="18" charset="0"/>
              </a:rPr>
              <a:t>Ходаківський</a:t>
            </a:r>
            <a:r>
              <a:rPr lang="uk-UA" sz="1800" dirty="0" smtClean="0">
                <a:latin typeface="Times New Roman" pitchFamily="18" charset="0"/>
                <a:cs typeface="Times New Roman" pitchFamily="18" charset="0"/>
              </a:rPr>
              <a:t>, Т. О. Зінчук, І. Г. Грабар</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Житомир : ЖНАЕУ, 2012. – 623 с.</a:t>
            </a:r>
            <a:endParaRPr lang="ru-RU" sz="1800" dirty="0" smtClean="0">
              <a:latin typeface="Times New Roman" pitchFamily="18" charset="0"/>
              <a:cs typeface="Times New Roman" pitchFamily="18" charset="0"/>
            </a:endParaRPr>
          </a:p>
          <a:p>
            <a:pPr>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монографії висвітлені напрацювання авторів у галузі </a:t>
            </a:r>
            <a:r>
              <a:rPr lang="uk-UA" sz="1800" dirty="0" err="1" smtClean="0">
                <a:latin typeface="Times New Roman" pitchFamily="18" charset="0"/>
                <a:cs typeface="Times New Roman" pitchFamily="18" charset="0"/>
              </a:rPr>
              <a:t>синергетики</a:t>
            </a:r>
            <a:r>
              <a:rPr lang="uk-UA" sz="1800" dirty="0" smtClean="0">
                <a:latin typeface="Times New Roman" pitchFamily="18" charset="0"/>
                <a:cs typeface="Times New Roman" pitchFamily="18" charset="0"/>
              </a:rPr>
              <a:t> як методологічної основи корегування розвитку соціально-економічних систем, дослідження ефектів синергії на </a:t>
            </a:r>
            <a:r>
              <a:rPr lang="uk-UA" sz="1800" dirty="0" err="1" smtClean="0">
                <a:latin typeface="Times New Roman" pitchFamily="18" charset="0"/>
                <a:cs typeface="Times New Roman" pitchFamily="18" charset="0"/>
              </a:rPr>
              <a:t>мікро-</a:t>
            </a:r>
            <a:r>
              <a:rPr lang="uk-UA" sz="1800" dirty="0" smtClean="0">
                <a:latin typeface="Times New Roman" pitchFamily="18" charset="0"/>
                <a:cs typeface="Times New Roman" pitchFamily="18" charset="0"/>
              </a:rPr>
              <a:t> та макрорівнях, методологічні засади та практичні інструментарії </a:t>
            </a:r>
            <a:r>
              <a:rPr lang="uk-UA" sz="1800" dirty="0" err="1" smtClean="0">
                <a:latin typeface="Times New Roman" pitchFamily="18" charset="0"/>
                <a:cs typeface="Times New Roman" pitchFamily="18" charset="0"/>
              </a:rPr>
              <a:t>синергетичної</a:t>
            </a:r>
            <a:r>
              <a:rPr lang="uk-UA" sz="1800" dirty="0" smtClean="0">
                <a:latin typeface="Times New Roman" pitchFamily="18" charset="0"/>
                <a:cs typeface="Times New Roman" pitchFamily="18" charset="0"/>
              </a:rPr>
              <a:t> оцінки економічного потенціалу підприємства.</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Матеріали монографії пропонуються в першу чергу, магістрам, які є основною вищою освітянською ланкою.</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62.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217443"/>
          </a:xfrm>
        </p:spPr>
        <p:txBody>
          <a:bodyPr>
            <a:noAutofit/>
          </a:bodyPr>
          <a:lstStyle/>
          <a:p>
            <a:pPr marL="0" indent="0">
              <a:spcBef>
                <a:spcPts val="0"/>
              </a:spcBef>
              <a:buNone/>
            </a:pPr>
            <a:r>
              <a:rPr lang="uk-UA" sz="1800" dirty="0" smtClean="0">
                <a:latin typeface="Times New Roman" pitchFamily="18" charset="0"/>
                <a:cs typeface="Times New Roman" pitchFamily="18" charset="0"/>
              </a:rPr>
              <a:t>Сокальський С. В. Економічна ефективність виробництва картоплі: регіональний аспект : монографія / С. В. Сокальський. – Житомир : </a:t>
            </a:r>
            <a:r>
              <a:rPr lang="uk-UA" sz="1800" dirty="0" err="1" smtClean="0">
                <a:latin typeface="Times New Roman" pitchFamily="18" charset="0"/>
                <a:cs typeface="Times New Roman" pitchFamily="18" charset="0"/>
              </a:rPr>
              <a:t>Євенок</a:t>
            </a:r>
            <a:r>
              <a:rPr lang="uk-UA" sz="1800" dirty="0" smtClean="0">
                <a:latin typeface="Times New Roman" pitchFamily="18" charset="0"/>
                <a:cs typeface="Times New Roman" pitchFamily="18" charset="0"/>
              </a:rPr>
              <a:t> О. О., 2012. – 247 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монографії викладено теоретико-методологічні, методичні та аналітико-прикладні аспекти підвищення економічної ефективності виробництва картоплі в регіоні.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Визначено регіональні аспекти розвитку галузі картоплярства, виявлено її конкурентні переваги та запропоновано напрями подальшого зростання економічної ефективності виробництва картоплі.</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Для науковців, викладачів, аспірантів, спеціалістів аграрних підприємств, студентів всіх форм навчання.</a:t>
            </a:r>
            <a:endParaRPr lang="ru-RU" sz="1800" dirty="0">
              <a:latin typeface="Times New Roman" pitchFamily="18" charset="0"/>
              <a:cs typeface="Times New Roman" pitchFamily="18" charset="0"/>
            </a:endParaRPr>
          </a:p>
        </p:txBody>
      </p:sp>
      <p:pic>
        <p:nvPicPr>
          <p:cNvPr id="4" name="Рисунок 3" descr="C:\Documents and Settings\irbis\Рабочий стол\IV\img536.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361459"/>
          </a:xfrm>
        </p:spPr>
        <p:txBody>
          <a:bodyPr>
            <a:noAutofit/>
          </a:bodyPr>
          <a:lstStyle/>
          <a:p>
            <a:pPr marL="0" indent="0">
              <a:spcBef>
                <a:spcPts val="0"/>
              </a:spcBef>
              <a:buNone/>
            </a:pPr>
            <a:r>
              <a:rPr lang="uk-UA" sz="1800" dirty="0" smtClean="0">
                <a:latin typeface="Times New Roman" pitchFamily="18" charset="0"/>
                <a:cs typeface="Times New Roman" pitchFamily="18" charset="0"/>
              </a:rPr>
              <a:t>Технологія виробництва продукції тваринництва : курс лекцій / В. А. Бурлака, В. В. </a:t>
            </a:r>
            <a:r>
              <a:rPr lang="uk-UA" sz="1800" dirty="0" err="1" smtClean="0">
                <a:latin typeface="Times New Roman" pitchFamily="18" charset="0"/>
                <a:cs typeface="Times New Roman" pitchFamily="18" charset="0"/>
              </a:rPr>
              <a:t>Борщенко</a:t>
            </a:r>
            <a:r>
              <a:rPr lang="uk-UA" sz="1800" dirty="0" smtClean="0">
                <a:latin typeface="Times New Roman" pitchFamily="18" charset="0"/>
                <a:cs typeface="Times New Roman" pitchFamily="18" charset="0"/>
              </a:rPr>
              <a:t>, В. М. </a:t>
            </a:r>
            <a:r>
              <a:rPr lang="uk-UA" sz="1800" dirty="0" err="1" smtClean="0">
                <a:latin typeface="Times New Roman" pitchFamily="18" charset="0"/>
                <a:cs typeface="Times New Roman" pitchFamily="18" charset="0"/>
              </a:rPr>
              <a:t>Микитюк</a:t>
            </a:r>
            <a:r>
              <a:rPr lang="uk-UA" sz="1800" dirty="0" smtClean="0">
                <a:latin typeface="Times New Roman" pitchFamily="18" charset="0"/>
                <a:cs typeface="Times New Roman" pitchFamily="18" charset="0"/>
              </a:rPr>
              <a:t>, М. М. Кривий ;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ред. В. А. Бурлака, В. В. </a:t>
            </a:r>
            <a:r>
              <a:rPr lang="uk-UA" sz="1800" dirty="0" err="1" smtClean="0">
                <a:latin typeface="Times New Roman" pitchFamily="18" charset="0"/>
                <a:cs typeface="Times New Roman" pitchFamily="18" charset="0"/>
              </a:rPr>
              <a:t>Борщенко</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Житомир : Вид-во ЖДУ ім. Івана Франка, 2012. – 168 с.</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В курсі лекцій для студентів факультету обліку та фінансів «Технологія виробництва продукції тваринництва» викладено матеріал про сучасний підхід до вивчення тваринництва, як основного джерела продуктів харчування для людей та перспективного розвитку цієї галузі.</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В курсі даються 10 лекцій, згідно типової державної програми для напрямку підготовки 6.030.509 «Облік і аудит» та 6.030.508 «Фінанси і кредит» очної та заочної форми навчання.</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55.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433467"/>
          </a:xfrm>
        </p:spPr>
        <p:txBody>
          <a:bodyPr>
            <a:noAutofit/>
          </a:bodyPr>
          <a:lstStyle/>
          <a:p>
            <a:pPr marL="0" indent="0">
              <a:spcBef>
                <a:spcPts val="0"/>
              </a:spcBef>
              <a:buNone/>
            </a:pPr>
            <a:r>
              <a:rPr lang="uk-UA" sz="1800" dirty="0" err="1" smtClean="0">
                <a:latin typeface="Times New Roman" pitchFamily="18" charset="0"/>
                <a:cs typeface="Times New Roman" pitchFamily="18" charset="0"/>
              </a:rPr>
              <a:t>Цал-Цалко</a:t>
            </a:r>
            <a:r>
              <a:rPr lang="uk-UA" sz="1800" dirty="0" smtClean="0">
                <a:latin typeface="Times New Roman" pitchFamily="18" charset="0"/>
                <a:cs typeface="Times New Roman" pitchFamily="18" charset="0"/>
              </a:rPr>
              <a:t> Ю. С. Фінансовий аналіз : підручник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для </a:t>
            </a:r>
            <a:r>
              <a:rPr lang="uk-UA" sz="1800" dirty="0" err="1" smtClean="0">
                <a:latin typeface="Times New Roman" pitchFamily="18" charset="0"/>
                <a:cs typeface="Times New Roman" pitchFamily="18" charset="0"/>
              </a:rPr>
              <a:t>студ</a:t>
            </a:r>
            <a:r>
              <a:rPr lang="uk-UA" sz="1800" dirty="0" smtClean="0">
                <a:latin typeface="Times New Roman" pitchFamily="18" charset="0"/>
                <a:cs typeface="Times New Roman" pitchFamily="18" charset="0"/>
              </a:rPr>
              <a:t>. вищих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a:t>
            </a:r>
            <a:r>
              <a:rPr lang="uk-UA" sz="1800" dirty="0" err="1" smtClean="0">
                <a:latin typeface="Times New Roman" pitchFamily="18" charset="0"/>
                <a:cs typeface="Times New Roman" pitchFamily="18" charset="0"/>
              </a:rPr>
              <a:t>закл</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Ю. С. </a:t>
            </a:r>
            <a:r>
              <a:rPr lang="uk-UA" sz="1800" dirty="0" err="1" smtClean="0">
                <a:latin typeface="Times New Roman" pitchFamily="18" charset="0"/>
                <a:cs typeface="Times New Roman" pitchFamily="18" charset="0"/>
              </a:rPr>
              <a:t>Цал-Цалко</a:t>
            </a:r>
            <a:r>
              <a:rPr lang="uk-UA" sz="1800" dirty="0" smtClean="0">
                <a:latin typeface="Times New Roman" pitchFamily="18" charset="0"/>
                <a:cs typeface="Times New Roman" pitchFamily="18" charset="0"/>
              </a:rPr>
              <a:t>, Ю. Ю. Мороз, Л. А. </a:t>
            </a:r>
            <a:r>
              <a:rPr lang="uk-UA" sz="1800" dirty="0" err="1" smtClean="0">
                <a:latin typeface="Times New Roman" pitchFamily="18" charset="0"/>
                <a:cs typeface="Times New Roman" pitchFamily="18" charset="0"/>
              </a:rPr>
              <a:t>Суліменко</a:t>
            </a:r>
            <a:r>
              <a:rPr lang="uk-UA" sz="1800" dirty="0" smtClean="0">
                <a:latin typeface="Times New Roman" pitchFamily="18" charset="0"/>
                <a:cs typeface="Times New Roman" pitchFamily="18" charset="0"/>
              </a:rPr>
              <a:t>. –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Вид. 5-є, </a:t>
            </a:r>
            <a:r>
              <a:rPr lang="uk-UA" sz="1800" dirty="0" err="1" smtClean="0">
                <a:latin typeface="Times New Roman" pitchFamily="18" charset="0"/>
                <a:cs typeface="Times New Roman" pitchFamily="18" charset="0"/>
              </a:rPr>
              <a:t>допов</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Житомир : Рута, 2012. – 609 с.</a:t>
            </a:r>
            <a:endParaRPr lang="ru-RU" sz="1800" dirty="0" smtClean="0">
              <a:latin typeface="Times New Roman" pitchFamily="18" charset="0"/>
              <a:cs typeface="Times New Roman" pitchFamily="18" charset="0"/>
            </a:endParaRPr>
          </a:p>
          <a:p>
            <a:pPr indent="0">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підручнику розкривається програмний матеріал з теорії і практики фінансового аналізу господарюючих </a:t>
            </a:r>
            <a:r>
              <a:rPr lang="uk-UA" sz="1800" dirty="0" err="1" smtClean="0">
                <a:latin typeface="Times New Roman" pitchFamily="18" charset="0"/>
                <a:cs typeface="Times New Roman" pitchFamily="18" charset="0"/>
              </a:rPr>
              <a:t>суб</a:t>
            </a:r>
            <a:r>
              <a:rPr lang="ru-RU" sz="1800" dirty="0" smtClean="0">
                <a:latin typeface="Times New Roman" pitchFamily="18" charset="0"/>
                <a:cs typeface="Times New Roman" pitchFamily="18" charset="0"/>
              </a:rPr>
              <a:t>’</a:t>
            </a:r>
            <a:r>
              <a:rPr lang="uk-UA" sz="1800" dirty="0" err="1" smtClean="0">
                <a:latin typeface="Times New Roman" pitchFamily="18" charset="0"/>
                <a:cs typeface="Times New Roman" pitchFamily="18" charset="0"/>
              </a:rPr>
              <a:t>єктів</a:t>
            </a:r>
            <a:r>
              <a:rPr lang="uk-UA" sz="1800" dirty="0" smtClean="0">
                <a:latin typeface="Times New Roman" pitchFamily="18" charset="0"/>
                <a:cs typeface="Times New Roman" pitchFamily="18" charset="0"/>
              </a:rPr>
              <a:t>. З позиції комплексного підходу до планування, обліку, звітності і аудиту розглянуті методологічні й організаційні засади аналітичних досліджень для діагностики та оцінки фінансового стану підприємства.</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Розрахований на широке коло користувачів – від студентів економічних спеціальностей до аспірантів та докторантів, викладачів, науковців і практичних працівників.</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49.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05475"/>
          </a:xfrm>
        </p:spPr>
        <p:txBody>
          <a:bodyPr>
            <a:noAutofit/>
          </a:bodyPr>
          <a:lstStyle/>
          <a:p>
            <a:pPr marL="0" indent="0">
              <a:spcBef>
                <a:spcPts val="0"/>
              </a:spcBef>
              <a:buNone/>
            </a:pPr>
            <a:r>
              <a:rPr lang="uk-UA" sz="1800" dirty="0" err="1" smtClean="0">
                <a:latin typeface="Times New Roman" pitchFamily="18" charset="0"/>
                <a:cs typeface="Times New Roman" pitchFamily="18" charset="0"/>
              </a:rPr>
              <a:t>Циганенко</a:t>
            </a:r>
            <a:r>
              <a:rPr lang="uk-UA" sz="1800" dirty="0" smtClean="0">
                <a:latin typeface="Times New Roman" pitchFamily="18" charset="0"/>
                <a:cs typeface="Times New Roman" pitchFamily="18" charset="0"/>
              </a:rPr>
              <a:t> Г. В. Механізм корпоративного управління в акціонерних товариствах з переробки сільгосппродукції : </a:t>
            </a:r>
          </a:p>
          <a:p>
            <a:pPr marL="0" indent="0">
              <a:spcBef>
                <a:spcPts val="0"/>
              </a:spcBef>
              <a:buNone/>
            </a:pPr>
            <a:r>
              <a:rPr lang="uk-UA" sz="1800" dirty="0" smtClean="0">
                <a:latin typeface="Times New Roman" pitchFamily="18" charset="0"/>
                <a:cs typeface="Times New Roman" pitchFamily="18" charset="0"/>
              </a:rPr>
              <a:t>монографія / Г. В. </a:t>
            </a:r>
            <a:r>
              <a:rPr lang="uk-UA" sz="1800" dirty="0" err="1" smtClean="0">
                <a:latin typeface="Times New Roman" pitchFamily="18" charset="0"/>
                <a:cs typeface="Times New Roman" pitchFamily="18" charset="0"/>
              </a:rPr>
              <a:t>Циганенко</a:t>
            </a:r>
            <a:r>
              <a:rPr lang="uk-UA" sz="1800" dirty="0" smtClean="0">
                <a:latin typeface="Times New Roman" pitchFamily="18" charset="0"/>
                <a:cs typeface="Times New Roman" pitchFamily="18" charset="0"/>
              </a:rPr>
              <a:t>, А. І. </a:t>
            </a:r>
            <a:r>
              <a:rPr lang="uk-UA" sz="1800" dirty="0" err="1" smtClean="0">
                <a:latin typeface="Times New Roman" pitchFamily="18" charset="0"/>
                <a:cs typeface="Times New Roman" pitchFamily="18" charset="0"/>
              </a:rPr>
              <a:t>Корчемлюк</a:t>
            </a:r>
            <a:r>
              <a:rPr lang="uk-UA" sz="1800" dirty="0" smtClean="0">
                <a:latin typeface="Times New Roman" pitchFamily="18" charset="0"/>
                <a:cs typeface="Times New Roman" pitchFamily="18" charset="0"/>
              </a:rPr>
              <a:t>. – К. : </a:t>
            </a:r>
            <a:r>
              <a:rPr lang="uk-UA" sz="1800" dirty="0" err="1" smtClean="0">
                <a:latin typeface="Times New Roman" pitchFamily="18" charset="0"/>
                <a:cs typeface="Times New Roman" pitchFamily="18" charset="0"/>
              </a:rPr>
              <a:t>Генеза</a:t>
            </a:r>
            <a:r>
              <a:rPr lang="uk-UA" sz="1800" dirty="0" smtClean="0">
                <a:latin typeface="Times New Roman" pitchFamily="18" charset="0"/>
                <a:cs typeface="Times New Roman" pitchFamily="18" charset="0"/>
              </a:rPr>
              <a:t>, 2012. – </a:t>
            </a:r>
          </a:p>
          <a:p>
            <a:pPr marL="0" indent="0">
              <a:spcBef>
                <a:spcPts val="0"/>
              </a:spcBef>
              <a:buNone/>
            </a:pPr>
            <a:r>
              <a:rPr lang="uk-UA" sz="1800" dirty="0" smtClean="0">
                <a:latin typeface="Times New Roman" pitchFamily="18" charset="0"/>
                <a:cs typeface="Times New Roman" pitchFamily="18" charset="0"/>
              </a:rPr>
              <a:t>192 с.</a:t>
            </a:r>
            <a:endParaRPr lang="ru-RU" sz="1800" dirty="0" smtClean="0">
              <a:latin typeface="Times New Roman" pitchFamily="18" charset="0"/>
              <a:cs typeface="Times New Roman" pitchFamily="18" charset="0"/>
            </a:endParaRPr>
          </a:p>
          <a:p>
            <a:pPr>
              <a:buNone/>
            </a:pPr>
            <a:r>
              <a:rPr lang="uk-UA" sz="1800"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монографії досліджено теоретичні, методологічні та практичні аспекти механізму корпоративного управління в акціонерних товариствах з переробки сільгосппродукції. Здійснено комплексну оцінку механізму корпоративного управління в акціонерних товариствах з переробки сільгосппродукції Житомирської області.</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Для науковців, викладачів, аспірантів, спеціалістів аграрних підприємств, студентів усіх форм навчання.</a:t>
            </a:r>
            <a:endParaRPr lang="ru-RU" sz="1800" dirty="0">
              <a:latin typeface="Times New Roman" pitchFamily="18" charset="0"/>
              <a:cs typeface="Times New Roman" pitchFamily="18" charset="0"/>
            </a:endParaRPr>
          </a:p>
        </p:txBody>
      </p:sp>
      <p:pic>
        <p:nvPicPr>
          <p:cNvPr id="4" name="Рисунок 3" descr="C:\Documents and Settings\irbis\Мои документы\My Received Files\Вадим\Рисунок (4).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464000" cy="5505475"/>
          </a:xfrm>
        </p:spPr>
        <p:txBody>
          <a:bodyPr>
            <a:normAutofit/>
          </a:bodyPr>
          <a:lstStyle/>
          <a:p>
            <a:pPr marL="0" indent="0">
              <a:spcBef>
                <a:spcPts val="0"/>
              </a:spcBef>
              <a:buNone/>
            </a:pPr>
            <a:r>
              <a:rPr lang="uk-UA" sz="1800" dirty="0" err="1" smtClean="0">
                <a:latin typeface="Times New Roman" pitchFamily="18" charset="0"/>
                <a:cs typeface="Times New Roman" pitchFamily="18" charset="0"/>
              </a:rPr>
              <a:t>Шибінська</a:t>
            </a:r>
            <a:r>
              <a:rPr lang="uk-UA" sz="1800" dirty="0" smtClean="0">
                <a:latin typeface="Times New Roman" pitchFamily="18" charset="0"/>
                <a:cs typeface="Times New Roman" pitchFamily="18" charset="0"/>
              </a:rPr>
              <a:t> Т. А. </a:t>
            </a:r>
            <a:r>
              <a:rPr lang="en-US" sz="1800" dirty="0" smtClean="0">
                <a:latin typeface="Times New Roman" pitchFamily="18" charset="0"/>
                <a:cs typeface="Times New Roman" pitchFamily="18" charset="0"/>
              </a:rPr>
              <a:t>Lingua Latina </a:t>
            </a:r>
            <a:r>
              <a:rPr lang="en-US" sz="1800" dirty="0" err="1" smtClean="0">
                <a:latin typeface="Times New Roman" pitchFamily="18" charset="0"/>
                <a:cs typeface="Times New Roman" pitchFamily="18" charset="0"/>
              </a:rPr>
              <a:t>veterinaria</a:t>
            </a:r>
            <a:r>
              <a:rPr lang="uk-UA" sz="1800" dirty="0" smtClean="0">
                <a:latin typeface="Times New Roman" pitchFamily="18" charset="0"/>
                <a:cs typeface="Times New Roman" pitchFamily="18" charset="0"/>
              </a:rPr>
              <a:t>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Т. А. </a:t>
            </a:r>
            <a:r>
              <a:rPr lang="uk-UA" sz="1800" dirty="0" err="1" smtClean="0">
                <a:latin typeface="Times New Roman" pitchFamily="18" charset="0"/>
                <a:cs typeface="Times New Roman" pitchFamily="18" charset="0"/>
              </a:rPr>
              <a:t>Шибінська</a:t>
            </a:r>
            <a:r>
              <a:rPr lang="uk-UA" sz="1800" dirty="0" smtClean="0">
                <a:latin typeface="Times New Roman" pitchFamily="18" charset="0"/>
                <a:cs typeface="Times New Roman" pitchFamily="18" charset="0"/>
              </a:rPr>
              <a:t>, М. В. Мороз. – Житомир : ЖНАЕУ, 2012. – 191 с.</a:t>
            </a:r>
            <a:endParaRPr lang="ru-RU" sz="1800" dirty="0" smtClean="0">
              <a:latin typeface="Times New Roman" pitchFamily="18" charset="0"/>
              <a:cs typeface="Times New Roman" pitchFamily="18" charset="0"/>
            </a:endParaRPr>
          </a:p>
          <a:p>
            <a:pPr>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навчальному посібнику з латинської мови для студентів спеціальності «Ветеринарія» викладено основи граматики, лексичний матеріал, що тісно пов’язаний з ветеринарною: анатомічною, клінічною та фармацевтичною термінологіями. Посібник містить у собі також довідковий матеріал, короткі тренувальні тести, латинсько-український та українсько-латинський словники.</a:t>
            </a:r>
            <a:endParaRPr lang="ru-RU" sz="1800" dirty="0">
              <a:latin typeface="Times New Roman" pitchFamily="18" charset="0"/>
              <a:cs typeface="Times New Roman" pitchFamily="18" charset="0"/>
            </a:endParaRPr>
          </a:p>
        </p:txBody>
      </p:sp>
      <p:pic>
        <p:nvPicPr>
          <p:cNvPr id="4" name="Рисунок 3" descr="C:\Documents and Settings\irbis\Рабочий стол\IV\img531.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87821"/>
            <a:ext cx="4320000" cy="5649491"/>
          </a:xfrm>
        </p:spPr>
        <p:txBody>
          <a:bodyPr>
            <a:normAutofit/>
          </a:bodyPr>
          <a:lstStyle/>
          <a:p>
            <a:pPr marL="0" indent="0">
              <a:spcBef>
                <a:spcPts val="0"/>
              </a:spcBef>
              <a:buNone/>
            </a:pPr>
            <a:r>
              <a:rPr lang="uk-UA" sz="1800" dirty="0" smtClean="0">
                <a:latin typeface="Times New Roman" pitchFamily="18" charset="0"/>
                <a:cs typeface="Times New Roman" pitchFamily="18" charset="0"/>
              </a:rPr>
              <a:t>Щерба С. П. Історія космологічних </a:t>
            </a:r>
          </a:p>
          <a:p>
            <a:pPr marL="0" indent="0">
              <a:spcBef>
                <a:spcPts val="0"/>
              </a:spcBef>
              <a:buNone/>
            </a:pPr>
            <a:r>
              <a:rPr lang="uk-UA" sz="1800" dirty="0" smtClean="0">
                <a:latin typeface="Times New Roman" pitchFamily="18" charset="0"/>
                <a:cs typeface="Times New Roman" pitchFamily="18" charset="0"/>
              </a:rPr>
              <a:t>вчень / С. П. Щерба. – Житомир : Полісся, </a:t>
            </a:r>
          </a:p>
          <a:p>
            <a:pPr marL="0" indent="0">
              <a:spcBef>
                <a:spcPts val="0"/>
              </a:spcBef>
              <a:buNone/>
            </a:pPr>
            <a:r>
              <a:rPr lang="uk-UA" sz="1800" dirty="0" smtClean="0">
                <a:latin typeface="Times New Roman" pitchFamily="18" charset="0"/>
                <a:cs typeface="Times New Roman" pitchFamily="18" charset="0"/>
              </a:rPr>
              <a:t>2012. – 273 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В книзі йдеться про створення й розвиток міфологічних, релігійних та філософських поглядів і вчень, а також наукових теорій про Всесвіт, людину, її місце в ньому та про створення практичної космонавтики і її вплив на всілякі зміни в світі.</a:t>
            </a:r>
            <a:endParaRPr lang="ru-RU" sz="1800" dirty="0">
              <a:latin typeface="Times New Roman" pitchFamily="18" charset="0"/>
              <a:cs typeface="Times New Roman" pitchFamily="18" charset="0"/>
            </a:endParaRPr>
          </a:p>
        </p:txBody>
      </p:sp>
      <p:pic>
        <p:nvPicPr>
          <p:cNvPr id="4" name="Рисунок 3" descr="C:\Documents and Settings\irbis\Рабочий стол\novv\img453.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505475"/>
          </a:xfrm>
        </p:spPr>
        <p:txBody>
          <a:bodyPr>
            <a:normAutofit/>
          </a:bodyPr>
          <a:lstStyle/>
          <a:p>
            <a:pPr marL="0" indent="0">
              <a:spcBef>
                <a:spcPts val="0"/>
              </a:spcBef>
              <a:buNone/>
            </a:pPr>
            <a:r>
              <a:rPr lang="uk-UA" sz="1800" dirty="0" smtClean="0">
                <a:latin typeface="Times New Roman" pitchFamily="18" charset="0"/>
                <a:cs typeface="Times New Roman" pitchFamily="18" charset="0"/>
              </a:rPr>
              <a:t>Щерба С. П. Філософія : підручник / С. П. Щерба, О. А. </a:t>
            </a:r>
            <a:r>
              <a:rPr lang="uk-UA" sz="1800" dirty="0" err="1" smtClean="0">
                <a:latin typeface="Times New Roman" pitchFamily="18" charset="0"/>
                <a:cs typeface="Times New Roman" pitchFamily="18" charset="0"/>
              </a:rPr>
              <a:t>Заглада</a:t>
            </a:r>
            <a:r>
              <a:rPr lang="uk-UA" sz="1800" dirty="0" smtClean="0">
                <a:latin typeface="Times New Roman" pitchFamily="18" charset="0"/>
                <a:cs typeface="Times New Roman" pitchFamily="18" charset="0"/>
              </a:rPr>
              <a:t> ; за ред. С. П. Щерби. – [8-</a:t>
            </a:r>
            <a:r>
              <a:rPr lang="en-US" sz="1800" dirty="0" smtClean="0">
                <a:latin typeface="Times New Roman" pitchFamily="18" charset="0"/>
                <a:cs typeface="Times New Roman" pitchFamily="18" charset="0"/>
              </a:rPr>
              <a:t>e</a:t>
            </a:r>
            <a:r>
              <a:rPr lang="uk-UA" sz="1800" dirty="0" smtClean="0">
                <a:latin typeface="Times New Roman" pitchFamily="18" charset="0"/>
                <a:cs typeface="Times New Roman" pitchFamily="18" charset="0"/>
              </a:rPr>
              <a:t> вид.]. – Житомир : Полісся, 2012. – 547</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підручнику лаконічно й переконливо розкриті основні школи і тенденції світової філософської думки, корінні філософські проблеми сучасності, актуальні питання свідомості, діалектики, теорії пізнання та соціальної філософії.</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Розрахований на студентів та аспірантів вищих навчальних закладів, широкий загал читачів.</a:t>
            </a:r>
            <a:endParaRPr lang="ru-RU" sz="1800" dirty="0">
              <a:latin typeface="Times New Roman" pitchFamily="18" charset="0"/>
              <a:cs typeface="Times New Roman" pitchFamily="18" charset="0"/>
            </a:endParaRPr>
          </a:p>
        </p:txBody>
      </p:sp>
      <p:pic>
        <p:nvPicPr>
          <p:cNvPr id="4" name="Рисунок 3" descr="C:\Documents and Settings\irbis\Рабочий стол\novi\filosof.gif"/>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476672"/>
            <a:ext cx="4320000" cy="5577483"/>
          </a:xfrm>
        </p:spPr>
        <p:txBody>
          <a:bodyPr>
            <a:noAutofit/>
          </a:bodyPr>
          <a:lstStyle/>
          <a:p>
            <a:pPr marL="0" indent="0">
              <a:spcBef>
                <a:spcPts val="0"/>
              </a:spcBef>
              <a:buNone/>
            </a:pPr>
            <a:r>
              <a:rPr lang="uk-UA" sz="1800" dirty="0" err="1" smtClean="0">
                <a:latin typeface="Times New Roman" pitchFamily="18" charset="0"/>
                <a:cs typeface="Times New Roman" pitchFamily="18" charset="0"/>
              </a:rPr>
              <a:t>Якобчук</a:t>
            </a:r>
            <a:r>
              <a:rPr lang="uk-UA" sz="1800" dirty="0" smtClean="0">
                <a:latin typeface="Times New Roman" pitchFamily="18" charset="0"/>
                <a:cs typeface="Times New Roman" pitchFamily="18" charset="0"/>
              </a:rPr>
              <a:t> В. П. Використання ресурсного потенціалу в сільськогосподарських підприємствах на </a:t>
            </a:r>
            <a:r>
              <a:rPr lang="uk-UA" sz="1800" dirty="0" err="1" smtClean="0">
                <a:latin typeface="Times New Roman" pitchFamily="18" charset="0"/>
                <a:cs typeface="Times New Roman" pitchFamily="18" charset="0"/>
              </a:rPr>
              <a:t>радіаційно</a:t>
            </a:r>
            <a:r>
              <a:rPr lang="uk-UA" sz="1800" dirty="0" smtClean="0">
                <a:latin typeface="Times New Roman" pitchFamily="18" charset="0"/>
                <a:cs typeface="Times New Roman" pitchFamily="18" charset="0"/>
              </a:rPr>
              <a:t> забруднених територіях : монографія / В. П. </a:t>
            </a:r>
            <a:r>
              <a:rPr lang="uk-UA" sz="1800" dirty="0" err="1" smtClean="0">
                <a:latin typeface="Times New Roman" pitchFamily="18" charset="0"/>
                <a:cs typeface="Times New Roman" pitchFamily="18" charset="0"/>
              </a:rPr>
              <a:t>Якобчук</a:t>
            </a:r>
            <a:r>
              <a:rPr lang="uk-UA" sz="1800" dirty="0" smtClean="0">
                <a:latin typeface="Times New Roman" pitchFamily="18" charset="0"/>
                <a:cs typeface="Times New Roman" pitchFamily="18" charset="0"/>
              </a:rPr>
              <a:t>, О. В. </a:t>
            </a:r>
            <a:r>
              <a:rPr lang="uk-UA" sz="1800" dirty="0" err="1" smtClean="0">
                <a:latin typeface="Times New Roman" pitchFamily="18" charset="0"/>
                <a:cs typeface="Times New Roman" pitchFamily="18" charset="0"/>
              </a:rPr>
              <a:t>Збродська</a:t>
            </a:r>
            <a:r>
              <a:rPr lang="uk-UA" sz="1800" dirty="0" smtClean="0">
                <a:latin typeface="Times New Roman" pitchFamily="18" charset="0"/>
                <a:cs typeface="Times New Roman" pitchFamily="18" charset="0"/>
              </a:rPr>
              <a:t>, М. І. </a:t>
            </a:r>
            <a:r>
              <a:rPr lang="uk-UA" sz="1800" dirty="0" err="1" smtClean="0">
                <a:latin typeface="Times New Roman" pitchFamily="18" charset="0"/>
                <a:cs typeface="Times New Roman" pitchFamily="18" charset="0"/>
              </a:rPr>
              <a:t>Сайкевич</a:t>
            </a:r>
            <a:r>
              <a:rPr lang="uk-UA" sz="1800" dirty="0" smtClean="0">
                <a:latin typeface="Times New Roman" pitchFamily="18" charset="0"/>
                <a:cs typeface="Times New Roman" pitchFamily="18" charset="0"/>
              </a:rPr>
              <a:t>. – Чернівці, 2012. – 181 с.</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У монографії розглядаються теоретико-методологічні підходи до оцінки ефективності використання ресурсного потенціалу сільськогосподарських підприємств у радіаційно-забруднених регіонах. </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Розраховано на викладачів і студентів економічних вузів та факультетів, наукових працівників, економістів, а також усіх тих, хто цікавиться проблемами ефективності використання ресурсного потенціалу в сільськогосподарських підприємствах.</a:t>
            </a:r>
            <a:endParaRPr lang="ru-RU" sz="1800" dirty="0">
              <a:latin typeface="Times New Roman" pitchFamily="18" charset="0"/>
              <a:cs typeface="Times New Roman" pitchFamily="18" charset="0"/>
            </a:endParaRPr>
          </a:p>
        </p:txBody>
      </p:sp>
      <p:pic>
        <p:nvPicPr>
          <p:cNvPr id="4" name="Рисунок 3" descr="\\200_2\lib2\Р\dopovn\img593.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320000" cy="5289451"/>
          </a:xfrm>
        </p:spPr>
        <p:txBody>
          <a:bodyPr>
            <a:normAutofit fontScale="55000" lnSpcReduction="20000"/>
          </a:bodyPr>
          <a:lstStyle/>
          <a:p>
            <a:pPr marL="0" indent="0">
              <a:lnSpc>
                <a:spcPct val="120000"/>
              </a:lnSpc>
              <a:spcBef>
                <a:spcPts val="0"/>
              </a:spcBef>
              <a:buNone/>
            </a:pPr>
            <a:r>
              <a:rPr lang="uk-UA" dirty="0" err="1" smtClean="0">
                <a:latin typeface="Times New Roman" pitchFamily="18" charset="0"/>
                <a:cs typeface="Times New Roman" pitchFamily="18" charset="0"/>
              </a:rPr>
              <a:t>Якобчук</a:t>
            </a:r>
            <a:r>
              <a:rPr lang="uk-UA" dirty="0" smtClean="0">
                <a:latin typeface="Times New Roman" pitchFamily="18" charset="0"/>
                <a:cs typeface="Times New Roman" pitchFamily="18" charset="0"/>
              </a:rPr>
              <a:t> В. П. Економічна теорія : </a:t>
            </a:r>
            <a:r>
              <a:rPr lang="uk-UA" dirty="0" err="1" smtClean="0">
                <a:latin typeface="Times New Roman" pitchFamily="18" charset="0"/>
                <a:cs typeface="Times New Roman" pitchFamily="18" charset="0"/>
              </a:rPr>
              <a:t>навч</a:t>
            </a:r>
            <a:r>
              <a:rPr lang="uk-UA" dirty="0" smtClean="0">
                <a:latin typeface="Times New Roman" pitchFamily="18" charset="0"/>
                <a:cs typeface="Times New Roman" pitchFamily="18" charset="0"/>
              </a:rPr>
              <a:t>. посібник </a:t>
            </a:r>
            <a:r>
              <a:rPr lang="ru-RU" dirty="0" smtClean="0">
                <a:latin typeface="Times New Roman" pitchFamily="18" charset="0"/>
                <a:cs typeface="Times New Roman" pitchFamily="18" charset="0"/>
              </a:rPr>
              <a:t>[</a:t>
            </a:r>
            <a:r>
              <a:rPr lang="uk-UA" dirty="0" smtClean="0">
                <a:latin typeface="Times New Roman" pitchFamily="18" charset="0"/>
                <a:cs typeface="Times New Roman" pitchFamily="18" charset="0"/>
              </a:rPr>
              <a:t>для вищих </a:t>
            </a:r>
            <a:r>
              <a:rPr lang="uk-UA" dirty="0" err="1" smtClean="0">
                <a:latin typeface="Times New Roman" pitchFamily="18" charset="0"/>
                <a:cs typeface="Times New Roman" pitchFamily="18" charset="0"/>
              </a:rPr>
              <a:t>навч</a:t>
            </a:r>
            <a:r>
              <a:rPr lang="uk-UA" dirty="0" smtClean="0">
                <a:latin typeface="Times New Roman" pitchFamily="18" charset="0"/>
                <a:cs typeface="Times New Roman" pitchFamily="18" charset="0"/>
              </a:rPr>
              <a:t>. </a:t>
            </a:r>
            <a:r>
              <a:rPr lang="uk-UA" dirty="0" err="1" smtClean="0">
                <a:latin typeface="Times New Roman" pitchFamily="18" charset="0"/>
                <a:cs typeface="Times New Roman" pitchFamily="18" charset="0"/>
              </a:rPr>
              <a:t>закл</a:t>
            </a:r>
            <a:r>
              <a:rPr lang="uk-UA"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 В. П. </a:t>
            </a:r>
            <a:r>
              <a:rPr lang="uk-UA" dirty="0" err="1" smtClean="0">
                <a:latin typeface="Times New Roman" pitchFamily="18" charset="0"/>
                <a:cs typeface="Times New Roman" pitchFamily="18" charset="0"/>
              </a:rPr>
              <a:t>Якобчук</a:t>
            </a:r>
            <a:r>
              <a:rPr lang="uk-UA" dirty="0" smtClean="0">
                <a:latin typeface="Times New Roman" pitchFamily="18" charset="0"/>
                <a:cs typeface="Times New Roman" pitchFamily="18" charset="0"/>
              </a:rPr>
              <a:t> ; </a:t>
            </a:r>
            <a:r>
              <a:rPr lang="ru-RU" dirty="0" smtClean="0">
                <a:latin typeface="Times New Roman" pitchFamily="18" charset="0"/>
                <a:cs typeface="Times New Roman" pitchFamily="18" charset="0"/>
              </a:rPr>
              <a:t>[</a:t>
            </a:r>
            <a:r>
              <a:rPr lang="uk-UA" dirty="0" smtClean="0">
                <a:latin typeface="Times New Roman" pitchFamily="18" charset="0"/>
                <a:cs typeface="Times New Roman" pitchFamily="18" charset="0"/>
              </a:rPr>
              <a:t>наук. ред. Є. І. </a:t>
            </a:r>
            <a:r>
              <a:rPr lang="uk-UA" dirty="0" err="1" smtClean="0">
                <a:latin typeface="Times New Roman" pitchFamily="18" charset="0"/>
                <a:cs typeface="Times New Roman" pitchFamily="18" charset="0"/>
              </a:rPr>
              <a:t>Ходаківський</a:t>
            </a:r>
            <a:r>
              <a:rPr lang="uk-UA" dirty="0" smtClean="0">
                <a:latin typeface="Times New Roman" pitchFamily="18" charset="0"/>
                <a:cs typeface="Times New Roman" pitchFamily="18" charset="0"/>
              </a:rPr>
              <a:t>]. – Житомир : Рута, 2012. – 314 с.</a:t>
            </a:r>
            <a:endParaRPr lang="ru-RU" dirty="0" smtClean="0">
              <a:latin typeface="Times New Roman" pitchFamily="18" charset="0"/>
              <a:cs typeface="Times New Roman" pitchFamily="18" charset="0"/>
            </a:endParaRPr>
          </a:p>
          <a:p>
            <a:pPr>
              <a:buNone/>
            </a:pPr>
            <a:endParaRPr lang="uk-UA" dirty="0" smtClean="0">
              <a:latin typeface="Times New Roman" pitchFamily="18" charset="0"/>
              <a:cs typeface="Times New Roman" pitchFamily="18" charset="0"/>
            </a:endParaRPr>
          </a:p>
          <a:p>
            <a:pPr marL="0" indent="0">
              <a:lnSpc>
                <a:spcPct val="120000"/>
              </a:lnSpc>
              <a:spcBef>
                <a:spcPts val="0"/>
              </a:spcBef>
              <a:buNone/>
            </a:pPr>
            <a:r>
              <a:rPr lang="uk-UA" dirty="0" smtClean="0">
                <a:latin typeface="Times New Roman" pitchFamily="18" charset="0"/>
                <a:cs typeface="Times New Roman" pitchFamily="18" charset="0"/>
              </a:rPr>
              <a:t>Навчальний посібник на основі узагальнення фундаментальних теорій вітчизняної і світової економічної науки та практики господарювання висвітлює загальні основи соціально-економічного розвитку суспільства, теоретичні засади </a:t>
            </a:r>
            <a:r>
              <a:rPr lang="uk-UA" dirty="0" err="1" smtClean="0">
                <a:latin typeface="Times New Roman" pitchFamily="18" charset="0"/>
                <a:cs typeface="Times New Roman" pitchFamily="18" charset="0"/>
              </a:rPr>
              <a:t>мікро-</a:t>
            </a:r>
            <a:r>
              <a:rPr lang="uk-UA" dirty="0" smtClean="0">
                <a:latin typeface="Times New Roman" pitchFamily="18" charset="0"/>
                <a:cs typeface="Times New Roman" pitchFamily="18" charset="0"/>
              </a:rPr>
              <a:t> та макроекономіки, закономірності функціонування сучасного світового господарства.</a:t>
            </a:r>
            <a:endParaRPr lang="ru-RU" dirty="0" smtClean="0">
              <a:latin typeface="Times New Roman" pitchFamily="18" charset="0"/>
              <a:cs typeface="Times New Roman" pitchFamily="18" charset="0"/>
            </a:endParaRPr>
          </a:p>
          <a:p>
            <a:pPr marL="0" indent="0">
              <a:lnSpc>
                <a:spcPct val="120000"/>
              </a:lnSpc>
              <a:spcBef>
                <a:spcPts val="0"/>
              </a:spcBef>
              <a:buNone/>
            </a:pPr>
            <a:r>
              <a:rPr lang="uk-UA" dirty="0" smtClean="0">
                <a:latin typeface="Times New Roman" pitchFamily="18" charset="0"/>
                <a:cs typeface="Times New Roman" pitchFamily="18" charset="0"/>
              </a:rPr>
              <a:t>Розрахований на студентів та аспірантів вищих навчальних закладів, широкий загал читачів.</a:t>
            </a:r>
            <a:endParaRPr lang="ru-RU" dirty="0">
              <a:latin typeface="Times New Roman" pitchFamily="18" charset="0"/>
              <a:cs typeface="Times New Roman" pitchFamily="18" charset="0"/>
            </a:endParaRPr>
          </a:p>
        </p:txBody>
      </p:sp>
      <p:pic>
        <p:nvPicPr>
          <p:cNvPr id="4" name="Рисунок 3" descr="C:\Documents and Settings\irbis\Рабочий стол\dopovn\img560.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0000" y="548680"/>
            <a:ext cx="4464000" cy="5433467"/>
          </a:xfrm>
        </p:spPr>
        <p:txBody>
          <a:bodyPr>
            <a:noAutofit/>
          </a:bodyPr>
          <a:lstStyle/>
          <a:p>
            <a:pPr marL="0" indent="0">
              <a:spcBef>
                <a:spcPts val="0"/>
              </a:spcBef>
              <a:buNone/>
            </a:pPr>
            <a:r>
              <a:rPr lang="uk-UA" sz="1800" dirty="0" err="1" smtClean="0">
                <a:latin typeface="Times New Roman" pitchFamily="18" charset="0"/>
                <a:cs typeface="Times New Roman" pitchFamily="18" charset="0"/>
              </a:rPr>
              <a:t>Якобчук</a:t>
            </a:r>
            <a:r>
              <a:rPr lang="uk-UA" sz="1800" dirty="0" smtClean="0">
                <a:latin typeface="Times New Roman" pitchFamily="18" charset="0"/>
                <a:cs typeface="Times New Roman" pitchFamily="18" charset="0"/>
              </a:rPr>
              <a:t> В. П. Інноваційний розвиток галузі свинарства : монографія / В. П. </a:t>
            </a:r>
            <a:r>
              <a:rPr lang="uk-UA" sz="1800" dirty="0" err="1" smtClean="0">
                <a:latin typeface="Times New Roman" pitchFamily="18" charset="0"/>
                <a:cs typeface="Times New Roman" pitchFamily="18" charset="0"/>
              </a:rPr>
              <a:t>Якобчук</a:t>
            </a:r>
            <a:r>
              <a:rPr lang="uk-UA" sz="1800" dirty="0" smtClean="0">
                <a:latin typeface="Times New Roman" pitchFamily="18" charset="0"/>
                <a:cs typeface="Times New Roman" pitchFamily="18" charset="0"/>
              </a:rPr>
              <a:t>, І. В. Кравець, О. П. Русак. – Житомир : </a:t>
            </a:r>
            <a:r>
              <a:rPr lang="uk-UA" sz="1800" dirty="0" err="1" smtClean="0">
                <a:latin typeface="Times New Roman" pitchFamily="18" charset="0"/>
                <a:cs typeface="Times New Roman" pitchFamily="18" charset="0"/>
              </a:rPr>
              <a:t>Євенок</a:t>
            </a:r>
            <a:r>
              <a:rPr lang="uk-UA" sz="1800" dirty="0" smtClean="0">
                <a:latin typeface="Times New Roman" pitchFamily="18" charset="0"/>
                <a:cs typeface="Times New Roman" pitchFamily="18" charset="0"/>
              </a:rPr>
              <a:t> О. О., 2012. – 187 с. </a:t>
            </a:r>
            <a:endParaRPr lang="ru-RU" sz="1800" dirty="0" smtClean="0">
              <a:latin typeface="Times New Roman" pitchFamily="18" charset="0"/>
              <a:cs typeface="Times New Roman" pitchFamily="18" charset="0"/>
            </a:endParaRPr>
          </a:p>
          <a:p>
            <a:pPr marL="0" indent="0">
              <a:spcBef>
                <a:spcPts val="0"/>
              </a:spcBef>
              <a:buNone/>
            </a:pPr>
            <a:endParaRPr lang="uk-UA"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В монографії викладено теоретичні, методологічні й практичні питання інноваційного розвитку галузі свинарства. Запропоновано методичний підхід до обґрунтування конкурентоспроможних стратегій типових господарств галузі свинарства на основі комбінування економіко-статистичного та матричного методів з врахуванням рівня технологічного розвитку виробництва та амплітуди коливання ринкової частки підприємств-виробників свинини.</a:t>
            </a:r>
            <a:endParaRPr lang="ru-RU" sz="1800" dirty="0" smtClean="0">
              <a:latin typeface="Times New Roman" pitchFamily="18" charset="0"/>
              <a:cs typeface="Times New Roman" pitchFamily="18" charset="0"/>
            </a:endParaRPr>
          </a:p>
          <a:p>
            <a:pPr marL="0" indent="0">
              <a:spcBef>
                <a:spcPts val="0"/>
              </a:spcBef>
              <a:buNone/>
            </a:pPr>
            <a:r>
              <a:rPr lang="uk-UA" sz="1800" dirty="0" smtClean="0">
                <a:latin typeface="Times New Roman" pitchFamily="18" charset="0"/>
                <a:cs typeface="Times New Roman" pitchFamily="18" charset="0"/>
              </a:rPr>
              <a:t>Монографія розрахована на науковців, викладачів, аспірантів і студентів економічних вищих навчальних закладів і факультетів.</a:t>
            </a:r>
            <a:endParaRPr lang="ru-RU" sz="1800" dirty="0">
              <a:latin typeface="Times New Roman" pitchFamily="18" charset="0"/>
              <a:cs typeface="Times New Roman" pitchFamily="18" charset="0"/>
            </a:endParaRPr>
          </a:p>
        </p:txBody>
      </p:sp>
      <p:pic>
        <p:nvPicPr>
          <p:cNvPr id="4" name="Рисунок 3" descr="C:\Documents and Settings\irbis\Рабочий стол\dopovn\img559.jpg"/>
          <p:cNvPicPr preferRelativeResize="0"/>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323528" y="3717032"/>
            <a:ext cx="8363272" cy="2409131"/>
          </a:xfrm>
        </p:spPr>
        <p:txBody>
          <a:bodyPr>
            <a:normAutofit/>
          </a:bodyPr>
          <a:lstStyle/>
          <a:p>
            <a:pPr marL="0" indent="0">
              <a:spcBef>
                <a:spcPts val="0"/>
              </a:spcBef>
              <a:buNone/>
            </a:pPr>
            <a:r>
              <a:rPr lang="uk-UA" sz="1800" dirty="0" smtClean="0">
                <a:latin typeface="Times New Roman" pitchFamily="18" charset="0"/>
                <a:cs typeface="Times New Roman" pitchFamily="18" charset="0"/>
              </a:rPr>
              <a:t>У віртуальній виставці представлені праці викладачів,</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які надійшли до бібліотеки у 2012 році.</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Підбір та підготовка матеріалів:</a:t>
            </a:r>
            <a:r>
              <a:rPr lang="en-US" sz="1800" dirty="0" smtClean="0">
                <a:latin typeface="Times New Roman" pitchFamily="18" charset="0"/>
                <a:cs typeface="Times New Roman" pitchFamily="18" charset="0"/>
              </a:rPr>
              <a:t> </a:t>
            </a:r>
            <a:endParaRPr lang="uk-UA" sz="1800" dirty="0" smtClean="0">
              <a:latin typeface="Times New Roman" pitchFamily="18" charset="0"/>
              <a:cs typeface="Times New Roman" pitchFamily="18" charset="0"/>
            </a:endParaRPr>
          </a:p>
          <a:p>
            <a:pPr marL="0" indent="0">
              <a:spcBef>
                <a:spcPts val="0"/>
              </a:spcBef>
              <a:buNone/>
            </a:pPr>
            <a:r>
              <a:rPr lang="uk-UA" sz="1800" dirty="0" err="1" smtClean="0">
                <a:latin typeface="Times New Roman" pitchFamily="18" charset="0"/>
                <a:cs typeface="Times New Roman" pitchFamily="18" charset="0"/>
              </a:rPr>
              <a:t>Касянюк</a:t>
            </a:r>
            <a:r>
              <a:rPr lang="uk-UA" sz="1800" dirty="0" smtClean="0">
                <a:latin typeface="Times New Roman" pitchFamily="18" charset="0"/>
                <a:cs typeface="Times New Roman" pitchFamily="18" charset="0"/>
              </a:rPr>
              <a:t> Олена, Сливко Тетяна,  </a:t>
            </a:r>
          </a:p>
          <a:p>
            <a:pPr marL="0" indent="0">
              <a:spcBef>
                <a:spcPts val="0"/>
              </a:spcBef>
              <a:buNone/>
            </a:pPr>
            <a:r>
              <a:rPr lang="uk-UA" sz="1800" dirty="0" err="1" smtClean="0">
                <a:latin typeface="Times New Roman" pitchFamily="18" charset="0"/>
                <a:cs typeface="Times New Roman" pitchFamily="18" charset="0"/>
              </a:rPr>
              <a:t>Кіщенко</a:t>
            </a:r>
            <a:r>
              <a:rPr lang="uk-UA" sz="1800" dirty="0" smtClean="0">
                <a:latin typeface="Times New Roman" pitchFamily="18" charset="0"/>
                <a:cs typeface="Times New Roman" pitchFamily="18" charset="0"/>
              </a:rPr>
              <a:t> Галина, </a:t>
            </a:r>
            <a:r>
              <a:rPr lang="uk-UA" sz="1800" dirty="0" err="1" smtClean="0">
                <a:latin typeface="Times New Roman" pitchFamily="18" charset="0"/>
                <a:cs typeface="Times New Roman" pitchFamily="18" charset="0"/>
              </a:rPr>
              <a:t>Павлущенко</a:t>
            </a:r>
            <a:r>
              <a:rPr lang="uk-UA" sz="1800" dirty="0" smtClean="0">
                <a:latin typeface="Times New Roman" pitchFamily="18" charset="0"/>
                <a:cs typeface="Times New Roman" pitchFamily="18" charset="0"/>
              </a:rPr>
              <a:t> Наталія</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Конвертація даних:</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Бугайов Вадим</a:t>
            </a:r>
            <a:endParaRPr lang="ru-RU" sz="1800" dirty="0"/>
          </a:p>
        </p:txBody>
      </p:sp>
      <p:pic>
        <p:nvPicPr>
          <p:cNvPr id="4" name="Содержимое 3" descr="Рисунок1.jpg"/>
          <p:cNvPicPr>
            <a:picLocks noGrp="1" noChangeAspect="1"/>
          </p:cNvPicPr>
          <p:nvPr>
            <p:ph idx="1"/>
          </p:nvPr>
        </p:nvPicPr>
        <p:blipFill>
          <a:blip r:embed="rId2" cstate="print"/>
          <a:srcRect/>
          <a:stretch>
            <a:fillRect/>
          </a:stretch>
        </p:blipFill>
        <p:spPr>
          <a:xfrm>
            <a:off x="0" y="0"/>
            <a:ext cx="9017000" cy="2120900"/>
          </a:xfrm>
        </p:spPr>
      </p:pic>
      <p:pic>
        <p:nvPicPr>
          <p:cNvPr id="5" name="Содержимое 3" descr="Рисунок1.jpg"/>
          <p:cNvPicPr>
            <a:picLocks noGrp="1" noChangeAspect="1"/>
          </p:cNvPicPr>
          <p:nvPr>
            <p:ph idx="1"/>
          </p:nvPr>
        </p:nvPicPr>
        <p:blipFill>
          <a:blip r:embed="rId2" cstate="print"/>
          <a:srcRect/>
          <a:stretch>
            <a:fillRect/>
          </a:stretch>
        </p:blipFill>
        <p:spPr>
          <a:xfrm>
            <a:off x="0" y="0"/>
            <a:ext cx="9017000" cy="2120900"/>
          </a:xfrm>
        </p:spPr>
      </p:pic>
      <p:pic>
        <p:nvPicPr>
          <p:cNvPr id="6" name="Содержимое 3" descr="Рисунок1.jpg"/>
          <p:cNvPicPr>
            <a:picLocks noGrp="1" noChangeAspect="1"/>
          </p:cNvPicPr>
          <p:nvPr>
            <p:ph idx="1"/>
          </p:nvPr>
        </p:nvPicPr>
        <p:blipFill>
          <a:blip r:embed="rId2" cstate="print"/>
          <a:srcRect/>
          <a:stretch>
            <a:fillRect/>
          </a:stretch>
        </p:blipFill>
        <p:spPr>
          <a:xfrm>
            <a:off x="152400" y="152400"/>
            <a:ext cx="9017000" cy="2120900"/>
          </a:xfr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502</TotalTime>
  <Words>510</Words>
  <Application>Microsoft Office PowerPoint</Application>
  <PresentationFormat>Экран (4:3)</PresentationFormat>
  <Paragraphs>191</Paragraphs>
  <Slides>45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45</vt:i4>
      </vt:variant>
    </vt:vector>
  </HeadingPairs>
  <TitlesOfParts>
    <vt:vector size="4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irbis</dc:creator>
  <cp:lastModifiedBy>zvitkzb</cp:lastModifiedBy>
  <cp:revision>61</cp:revision>
  <dcterms:created xsi:type="dcterms:W3CDTF">2015-05-13T10:22:29Z</dcterms:created>
  <dcterms:modified xsi:type="dcterms:W3CDTF">2015-06-19T06:13:32Z</dcterms:modified>
</cp:coreProperties>
</file>