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99" r:id="rId2"/>
    <p:sldId id="304" r:id="rId3"/>
    <p:sldId id="306" r:id="rId4"/>
    <p:sldId id="305" r:id="rId5"/>
    <p:sldId id="308" r:id="rId6"/>
    <p:sldId id="307" r:id="rId7"/>
    <p:sldId id="309" r:id="rId8"/>
    <p:sldId id="310" r:id="rId9"/>
    <p:sldId id="311" r:id="rId10"/>
    <p:sldId id="312" r:id="rId11"/>
    <p:sldId id="313" r:id="rId12"/>
    <p:sldId id="317" r:id="rId13"/>
    <p:sldId id="345" r:id="rId14"/>
    <p:sldId id="346" r:id="rId15"/>
    <p:sldId id="315" r:id="rId16"/>
    <p:sldId id="316" r:id="rId17"/>
    <p:sldId id="318" r:id="rId18"/>
    <p:sldId id="319" r:id="rId19"/>
    <p:sldId id="321" r:id="rId20"/>
    <p:sldId id="320" r:id="rId21"/>
    <p:sldId id="322" r:id="rId22"/>
    <p:sldId id="328" r:id="rId23"/>
    <p:sldId id="344" r:id="rId24"/>
    <p:sldId id="329" r:id="rId25"/>
    <p:sldId id="330" r:id="rId26"/>
    <p:sldId id="323" r:id="rId27"/>
    <p:sldId id="334" r:id="rId28"/>
    <p:sldId id="327" r:id="rId29"/>
    <p:sldId id="331" r:id="rId30"/>
    <p:sldId id="333" r:id="rId31"/>
    <p:sldId id="335" r:id="rId32"/>
    <p:sldId id="336" r:id="rId33"/>
    <p:sldId id="337" r:id="rId34"/>
    <p:sldId id="338" r:id="rId35"/>
    <p:sldId id="339" r:id="rId36"/>
    <p:sldId id="340" r:id="rId37"/>
    <p:sldId id="341" r:id="rId38"/>
    <p:sldId id="342" r:id="rId39"/>
    <p:sldId id="265" r:id="rId40"/>
    <p:sldId id="343" r:id="rId41"/>
    <p:sldId id="300" r:id="rId42"/>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4" autoAdjust="0"/>
    <p:restoredTop sz="94660"/>
  </p:normalViewPr>
  <p:slideViewPr>
    <p:cSldViewPr>
      <p:cViewPr>
        <p:scale>
          <a:sx n="66" d="100"/>
          <a:sy n="66" d="100"/>
        </p:scale>
        <p:origin x="-136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F9DD826E-F925-4452-9103-A2A3FDB8C90D}" type="datetimeFigureOut">
              <a:rPr lang="ru-RU"/>
              <a:pPr>
                <a:defRPr/>
              </a:pPr>
              <a:t>13.05.2015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B7F73B82-3F6D-4C1E-A756-532A9CB3C548}" type="slidenum">
              <a:rPr lang="ru-RU"/>
              <a:pPr>
                <a:defRPr/>
              </a:pPr>
              <a:t>‹#›</a:t>
            </a:fld>
            <a:endParaRPr lang="ru-RU"/>
          </a:p>
        </p:txBody>
      </p:sp>
    </p:spTree>
    <p:extLst>
      <p:ext uri="{BB962C8B-B14F-4D97-AF65-F5344CB8AC3E}">
        <p14:creationId xmlns:p14="http://schemas.microsoft.com/office/powerpoint/2010/main" xmlns="" val="13500402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Образ слайда 1"/>
          <p:cNvSpPr>
            <a:spLocks noGrp="1" noRot="1" noChangeAspect="1"/>
          </p:cNvSpPr>
          <p:nvPr>
            <p:ph type="sldImg"/>
          </p:nvPr>
        </p:nvSpPr>
        <p:spPr bwMode="auto">
          <a:noFill/>
          <a:ln>
            <a:solidFill>
              <a:srgbClr val="000000"/>
            </a:solidFill>
            <a:miter lim="800000"/>
            <a:headEnd/>
            <a:tailEnd/>
          </a:ln>
        </p:spPr>
      </p:sp>
      <p:sp>
        <p:nvSpPr>
          <p:cNvPr id="35842"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35843"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7D76C6A-2EC9-4910-A288-5E32E21D0816}" type="slidenum">
              <a:rPr lang="ru-RU"/>
              <a:pPr fontAlgn="base">
                <a:spcBef>
                  <a:spcPct val="0"/>
                </a:spcBef>
                <a:spcAft>
                  <a:spcPct val="0"/>
                </a:spcAft>
                <a:defRPr/>
              </a:pPr>
              <a:t>16</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A25C9AE9-F753-4F74-98EA-C359F2A826D4}" type="datetimeFigureOut">
              <a:rPr lang="ru-RU"/>
              <a:pPr>
                <a:defRPr/>
              </a:pPr>
              <a:t>13.05.2015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5E1D471C-B738-4DA5-9DEB-C3793313851A}"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56139578-7765-4A69-AE27-905E5AC56233}" type="datetimeFigureOut">
              <a:rPr lang="ru-RU"/>
              <a:pPr>
                <a:defRPr/>
              </a:pPr>
              <a:t>13.05.2015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1CEEC851-65A3-469A-A87D-7C7F8A2BD06E}"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7C31899C-194F-4DDB-B50F-143BC9B5C5BC}" type="datetimeFigureOut">
              <a:rPr lang="ru-RU"/>
              <a:pPr>
                <a:defRPr/>
              </a:pPr>
              <a:t>13.05.2015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3D8A15C3-37E3-4EDD-A331-D14EE14A400B}"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D7718816-EF37-4E3F-BC5C-ED8572C0D3C8}" type="datetimeFigureOut">
              <a:rPr lang="ru-RU"/>
              <a:pPr>
                <a:defRPr/>
              </a:pPr>
              <a:t>13.05.2015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89EBD1A6-EF48-48E4-A8D5-B0BED9DA067D}"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925DBB15-3408-474D-8FFA-A557F425A179}" type="datetimeFigureOut">
              <a:rPr lang="ru-RU"/>
              <a:pPr>
                <a:defRPr/>
              </a:pPr>
              <a:t>13.05.2015</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0ED02A7F-42CD-4332-8154-5F0475C2CF27}"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60EC6667-3643-4CE2-B019-C045C13A081C}" type="datetimeFigureOut">
              <a:rPr lang="ru-RU"/>
              <a:pPr>
                <a:defRPr/>
              </a:pPr>
              <a:t>13.05.2015</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76704712-25F4-4D95-9172-27043CCAD247}"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02AEFF44-E0DF-448B-B3AB-4FE83B73281F}" type="datetimeFigureOut">
              <a:rPr lang="ru-RU"/>
              <a:pPr>
                <a:defRPr/>
              </a:pPr>
              <a:t>13.05.2015</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63EDDDCD-BF0D-4178-A256-7D490F67DC8E}"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377707A6-811E-482E-A8BD-3C53C2DDBDD4}" type="datetimeFigureOut">
              <a:rPr lang="ru-RU"/>
              <a:pPr>
                <a:defRPr/>
              </a:pPr>
              <a:t>13.05.2015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243B1699-64C9-480B-9514-405EC674F05B}"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82AA774C-A451-496A-B8CB-F3F0069EAE6C}" type="datetimeFigureOut">
              <a:rPr lang="ru-RU"/>
              <a:pPr>
                <a:defRPr/>
              </a:pPr>
              <a:t>13.05.2015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69F5A7AD-8E03-47B2-9DD4-0F1FF905CD12}"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D04BCCB0-1896-45B6-8CD5-D79CEB05E531}" type="datetimeFigureOut">
              <a:rPr lang="ru-RU"/>
              <a:pPr>
                <a:defRPr/>
              </a:pPr>
              <a:t>13.05.2015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30FE3BE8-75FF-4B1B-B57B-46ED6CA23D46}"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6A9E316C-0872-4BFF-BB07-ED5A3611212C}" type="datetimeFigureOut">
              <a:rPr lang="ru-RU"/>
              <a:pPr>
                <a:defRPr/>
              </a:pPr>
              <a:t>13.05.2015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C276D97-E309-42A3-ACEC-C90DF56079F6}"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416658D8-720F-44A6-8E30-972360DDBFA4}" type="datetimeFigureOut">
              <a:rPr lang="ru-RU"/>
              <a:pPr>
                <a:defRPr/>
              </a:pPr>
              <a:t>13.05.2015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38EC6F1E-95FD-4338-94FE-8701D6963949}"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581128"/>
            <a:ext cx="8218487" cy="1944216"/>
          </a:xfrm>
        </p:spPr>
        <p:txBody>
          <a:bodyPr rtlCol="0">
            <a:normAutofit fontScale="90000"/>
          </a:bodyPr>
          <a:lstStyle/>
          <a:p>
            <a:pPr eaLnBrk="1" fontAlgn="auto" hangingPunct="1">
              <a:spcAft>
                <a:spcPts val="0"/>
              </a:spcAft>
              <a:defRPr/>
            </a:pPr>
            <a:r>
              <a:rPr lang="ru-RU" dirty="0" smtClean="0"/>
              <a:t/>
            </a:r>
            <a:br>
              <a:rPr lang="ru-RU" dirty="0" smtClean="0"/>
            </a:br>
            <a:r>
              <a:rPr lang="ru-RU" sz="2700" dirty="0" err="1" smtClean="0">
                <a:latin typeface="Times New Roman" pitchFamily="18" charset="0"/>
                <a:cs typeface="Times New Roman" pitchFamily="18" charset="0"/>
              </a:rPr>
              <a:t>Віртуальна</a:t>
            </a:r>
            <a:r>
              <a:rPr lang="ru-RU" sz="2700" dirty="0" smtClean="0">
                <a:latin typeface="Times New Roman" pitchFamily="18" charset="0"/>
                <a:cs typeface="Times New Roman" pitchFamily="18" charset="0"/>
              </a:rPr>
              <a:t> </a:t>
            </a:r>
            <a:r>
              <a:rPr lang="ru-RU" sz="2700" dirty="0" err="1" smtClean="0">
                <a:latin typeface="Times New Roman" pitchFamily="18" charset="0"/>
                <a:cs typeface="Times New Roman" pitchFamily="18" charset="0"/>
              </a:rPr>
              <a:t>виставка</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800" dirty="0" err="1" smtClean="0">
                <a:latin typeface="Times New Roman" pitchFamily="18" charset="0"/>
                <a:cs typeface="Times New Roman" pitchFamily="18" charset="0"/>
              </a:rPr>
              <a:t>праць</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викладачiв</a:t>
            </a:r>
            <a:r>
              <a:rPr lang="uk-UA" sz="2800" dirty="0" smtClean="0">
                <a:latin typeface="Times New Roman" pitchFamily="18" charset="0"/>
                <a:cs typeface="Times New Roman" pitchFamily="18" charset="0"/>
              </a:rPr>
              <a:t> об’єднання сільськогосподарських бібліотек Житомирської області за 2013 рік</a:t>
            </a:r>
            <a:br>
              <a:rPr lang="uk-UA" sz="2800" dirty="0" smtClean="0">
                <a:latin typeface="Times New Roman" pitchFamily="18" charset="0"/>
                <a:cs typeface="Times New Roman" pitchFamily="18" charset="0"/>
              </a:rPr>
            </a:br>
            <a:r>
              <a:rPr lang="uk-UA" sz="2700" dirty="0" smtClean="0">
                <a:latin typeface="Times New Roman" pitchFamily="18" charset="0"/>
                <a:cs typeface="Times New Roman" pitchFamily="18" charset="0"/>
              </a:rPr>
              <a:t/>
            </a:r>
            <a:br>
              <a:rPr lang="uk-UA" sz="2700" dirty="0" smtClean="0">
                <a:latin typeface="Times New Roman" pitchFamily="18" charset="0"/>
                <a:cs typeface="Times New Roman" pitchFamily="18" charset="0"/>
              </a:rPr>
            </a:br>
            <a:r>
              <a:rPr lang="en-US" sz="2700" dirty="0" smtClean="0">
                <a:latin typeface="Times New Roman" pitchFamily="18" charset="0"/>
                <a:cs typeface="Times New Roman" pitchFamily="18" charset="0"/>
              </a:rPr>
              <a:t/>
            </a:r>
            <a:br>
              <a:rPr lang="en-US" sz="2700" dirty="0" smtClean="0">
                <a:latin typeface="Times New Roman" pitchFamily="18" charset="0"/>
                <a:cs typeface="Times New Roman" pitchFamily="18" charset="0"/>
              </a:rPr>
            </a:br>
            <a:r>
              <a:rPr lang="uk-UA" sz="2700" dirty="0" smtClean="0">
                <a:latin typeface="Times New Roman" pitchFamily="18" charset="0"/>
                <a:cs typeface="Times New Roman" pitchFamily="18" charset="0"/>
              </a:rPr>
              <a:t/>
            </a:r>
            <a:br>
              <a:rPr lang="uk-UA" sz="2700" dirty="0" smtClean="0">
                <a:latin typeface="Times New Roman" pitchFamily="18" charset="0"/>
                <a:cs typeface="Times New Roman" pitchFamily="18" charset="0"/>
              </a:rPr>
            </a:br>
            <a:r>
              <a:rPr lang="uk-UA" sz="2700" dirty="0" smtClean="0">
                <a:latin typeface="Times New Roman" pitchFamily="18" charset="0"/>
                <a:cs typeface="Times New Roman" pitchFamily="18" charset="0"/>
              </a:rPr>
              <a:t/>
            </a:r>
            <a:br>
              <a:rPr lang="uk-UA" sz="2700" dirty="0" smtClean="0">
                <a:latin typeface="Times New Roman" pitchFamily="18" charset="0"/>
                <a:cs typeface="Times New Roman" pitchFamily="18" charset="0"/>
              </a:rPr>
            </a:br>
            <a:endParaRPr lang="ru-RU" sz="2700" dirty="0">
              <a:latin typeface="Times New Roman" pitchFamily="18" charset="0"/>
              <a:cs typeface="Times New Roman" pitchFamily="18" charset="0"/>
            </a:endParaRPr>
          </a:p>
        </p:txBody>
      </p:sp>
      <p:pic>
        <p:nvPicPr>
          <p:cNvPr id="14338" name="Содержимое 3" descr="jhuhgyigvbbbbbbbgggggggggggggggggggg.jpg"/>
          <p:cNvPicPr>
            <a:picLocks noGrp="1" noChangeAspect="1"/>
          </p:cNvPicPr>
          <p:nvPr>
            <p:ph idx="1"/>
          </p:nvPr>
        </p:nvPicPr>
        <p:blipFill>
          <a:blip r:embed="rId2" cstate="print"/>
          <a:srcRect/>
          <a:stretch>
            <a:fillRect/>
          </a:stretch>
        </p:blipFill>
        <p:spPr>
          <a:xfrm>
            <a:off x="2051050" y="549275"/>
            <a:ext cx="5148263" cy="3671888"/>
          </a:xfr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Заголовок 1"/>
          <p:cNvSpPr>
            <a:spLocks noGrp="1"/>
          </p:cNvSpPr>
          <p:nvPr>
            <p:ph type="title"/>
          </p:nvPr>
        </p:nvSpPr>
        <p:spPr>
          <a:xfrm>
            <a:off x="4680000" y="-747464"/>
            <a:ext cx="4320000" cy="6107113"/>
          </a:xfrm>
        </p:spPr>
        <p:txBody>
          <a:bodyPr/>
          <a:lstStyle/>
          <a:p>
            <a:pPr algn="l" eaLnBrk="1" hangingPunct="1"/>
            <a:r>
              <a:rPr lang="en-US" sz="1800" b="1" dirty="0" smtClean="0">
                <a:latin typeface="Times New Roman" pitchFamily="18" charset="0"/>
                <a:cs typeface="Times New Roman" pitchFamily="18" charset="0"/>
              </a:rPr>
              <a:t/>
            </a:r>
            <a:br>
              <a:rPr lang="en-US" sz="1800" b="1" dirty="0" smtClean="0">
                <a:latin typeface="Times New Roman" pitchFamily="18" charset="0"/>
                <a:cs typeface="Times New Roman" pitchFamily="18" charset="0"/>
              </a:rPr>
            </a:br>
            <a:r>
              <a:rPr lang="ru-RU" sz="1800" dirty="0" err="1" smtClean="0">
                <a:latin typeface="Times New Roman" pitchFamily="18" charset="0"/>
              </a:rPr>
              <a:t>Агропромислове</a:t>
            </a:r>
            <a:r>
              <a:rPr lang="ru-RU" sz="1800" dirty="0" smtClean="0">
                <a:latin typeface="Times New Roman" pitchFamily="18" charset="0"/>
              </a:rPr>
              <a:t> </a:t>
            </a:r>
            <a:r>
              <a:rPr lang="ru-RU" sz="1800" dirty="0" err="1" smtClean="0">
                <a:latin typeface="Times New Roman" pitchFamily="18" charset="0"/>
              </a:rPr>
              <a:t>виробництво</a:t>
            </a:r>
            <a:r>
              <a:rPr lang="ru-RU" sz="1800" dirty="0" smtClean="0">
                <a:latin typeface="Times New Roman" pitchFamily="18" charset="0"/>
              </a:rPr>
              <a:t> </a:t>
            </a:r>
            <a:r>
              <a:rPr lang="ru-RU" sz="1800" dirty="0" err="1" smtClean="0">
                <a:latin typeface="Times New Roman" pitchFamily="18" charset="0"/>
              </a:rPr>
              <a:t>Полісся</a:t>
            </a:r>
            <a:r>
              <a:rPr lang="ru-RU" sz="1800" dirty="0" smtClean="0">
                <a:latin typeface="Times New Roman" pitchFamily="18" charset="0"/>
              </a:rPr>
              <a:t>  </a:t>
            </a:r>
            <a:r>
              <a:rPr lang="uk-UA" sz="1800" dirty="0" smtClean="0">
                <a:latin typeface="Times New Roman" pitchFamily="18" charset="0"/>
              </a:rPr>
              <a:t>/ </a:t>
            </a:r>
            <a:r>
              <a:rPr lang="ru-RU" sz="1800" dirty="0" err="1" smtClean="0">
                <a:latin typeface="Times New Roman" pitchFamily="18" charset="0"/>
              </a:rPr>
              <a:t>Нац</a:t>
            </a:r>
            <a:r>
              <a:rPr lang="ru-RU" sz="1800" dirty="0" smtClean="0">
                <a:latin typeface="Times New Roman" pitchFamily="18" charset="0"/>
              </a:rPr>
              <a:t>. акад. </a:t>
            </a:r>
            <a:r>
              <a:rPr lang="ru-RU" sz="1800" dirty="0" err="1" smtClean="0">
                <a:latin typeface="Times New Roman" pitchFamily="18" charset="0"/>
              </a:rPr>
              <a:t>аграр</a:t>
            </a:r>
            <a:r>
              <a:rPr lang="ru-RU" sz="1800" dirty="0" smtClean="0">
                <a:latin typeface="Times New Roman" pitchFamily="18" charset="0"/>
              </a:rPr>
              <a:t>. наук, </a:t>
            </a:r>
            <a:r>
              <a:rPr lang="ru-RU" sz="1800" dirty="0" err="1" smtClean="0">
                <a:latin typeface="Times New Roman" pitchFamily="18" charset="0"/>
              </a:rPr>
              <a:t>Ін-т</a:t>
            </a:r>
            <a:r>
              <a:rPr lang="ru-RU" sz="1800" dirty="0" smtClean="0">
                <a:latin typeface="Times New Roman" pitchFamily="18" charset="0"/>
              </a:rPr>
              <a:t> </a:t>
            </a:r>
            <a:r>
              <a:rPr lang="ru-RU" sz="1800" dirty="0" err="1" smtClean="0">
                <a:latin typeface="Times New Roman" pitchFamily="18" charset="0"/>
              </a:rPr>
              <a:t>сіл</a:t>
            </a:r>
            <a:r>
              <a:rPr lang="ru-RU" sz="1800" dirty="0" smtClean="0">
                <a:latin typeface="Times New Roman" pitchFamily="18" charset="0"/>
              </a:rPr>
              <a:t>. </a:t>
            </a:r>
            <a:r>
              <a:rPr lang="ru-RU" sz="1800" dirty="0" err="1" smtClean="0">
                <a:latin typeface="Times New Roman" pitchFamily="18" charset="0"/>
              </a:rPr>
              <a:t>госп-ва</a:t>
            </a:r>
            <a:r>
              <a:rPr lang="ru-RU" sz="1800" dirty="0" smtClean="0">
                <a:latin typeface="Times New Roman" pitchFamily="18" charset="0"/>
              </a:rPr>
              <a:t> </a:t>
            </a:r>
            <a:r>
              <a:rPr lang="ru-RU" sz="1800" dirty="0" err="1" smtClean="0">
                <a:latin typeface="Times New Roman" pitchFamily="18" charset="0"/>
              </a:rPr>
              <a:t>Полісся</a:t>
            </a:r>
            <a:r>
              <a:rPr lang="ru-RU" sz="1800" dirty="0" smtClean="0">
                <a:latin typeface="Times New Roman" pitchFamily="18" charset="0"/>
              </a:rPr>
              <a:t>. </a:t>
            </a:r>
            <a:r>
              <a:rPr lang="uk-UA" sz="1800" dirty="0" smtClean="0">
                <a:latin typeface="Times New Roman" pitchFamily="18" charset="0"/>
              </a:rPr>
              <a:t>–</a:t>
            </a:r>
            <a:r>
              <a:rPr lang="ru-RU" sz="1800" dirty="0" smtClean="0">
                <a:latin typeface="Times New Roman" pitchFamily="18" charset="0"/>
              </a:rPr>
              <a:t> 2013.</a:t>
            </a:r>
            <a:r>
              <a:rPr lang="uk-UA" sz="1800" dirty="0" smtClean="0">
                <a:latin typeface="Times New Roman" pitchFamily="18" charset="0"/>
              </a:rPr>
              <a:t> – Вип. 6. –</a:t>
            </a:r>
            <a:r>
              <a:rPr lang="en-US" sz="1800" dirty="0" smtClean="0">
                <a:latin typeface="Times New Roman" pitchFamily="18" charset="0"/>
              </a:rPr>
              <a:t> 315</a:t>
            </a:r>
            <a:r>
              <a:rPr lang="uk-UA" sz="1800" dirty="0" smtClean="0">
                <a:latin typeface="Times New Roman" pitchFamily="18" charset="0"/>
              </a:rPr>
              <a:t> с.</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Розглянуто питання розвитку агропромислового виробництва України у зрізі проблем його інвестування та обґрунтовано окремі шляхи вдосконалення державного регулювання інвестиційної діяльності в агропромисловому виробництві й окреслено способи підвищення привабливості інвестиційного клімату.</a:t>
            </a:r>
          </a:p>
        </p:txBody>
      </p:sp>
      <p:pic>
        <p:nvPicPr>
          <p:cNvPr id="56322" name="Содержимое 3" descr="photo.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Заголовок 1"/>
          <p:cNvSpPr>
            <a:spLocks noGrp="1"/>
          </p:cNvSpPr>
          <p:nvPr>
            <p:ph type="title"/>
          </p:nvPr>
        </p:nvSpPr>
        <p:spPr>
          <a:xfrm>
            <a:off x="4680000" y="189011"/>
            <a:ext cx="4320000" cy="5256213"/>
          </a:xfrm>
        </p:spPr>
        <p:txBody>
          <a:bodyPr/>
          <a:lstStyle/>
          <a:p>
            <a:pPr algn="l" eaLnBrk="1" hangingPunct="1"/>
            <a:r>
              <a:rPr lang="uk-UA" sz="1800" dirty="0" err="1" smtClean="0">
                <a:latin typeface="Times New Roman" pitchFamily="18" charset="0"/>
                <a:cs typeface="Times New Roman" pitchFamily="18" charset="0"/>
              </a:rPr>
              <a:t>Власенко</a:t>
            </a:r>
            <a:r>
              <a:rPr lang="uk-UA" sz="1800" dirty="0" smtClean="0">
                <a:latin typeface="Times New Roman" pitchFamily="18" charset="0"/>
                <a:cs typeface="Times New Roman" pitchFamily="18" charset="0"/>
              </a:rPr>
              <a:t> В. В. Біохімія м’яса: </a:t>
            </a:r>
            <a:r>
              <a:rPr lang="uk-UA" sz="1800" dirty="0" err="1" smtClean="0">
                <a:latin typeface="Times New Roman" pitchFamily="18" charset="0"/>
                <a:cs typeface="Times New Roman" pitchFamily="18" charset="0"/>
              </a:rPr>
              <a:t>навч</a:t>
            </a:r>
            <a:r>
              <a:rPr lang="uk-UA" sz="1800" dirty="0" smtClean="0">
                <a:latin typeface="Times New Roman" pitchFamily="18" charset="0"/>
                <a:cs typeface="Times New Roman" pitchFamily="18" charset="0"/>
              </a:rPr>
              <a:t>. посібник / В. В. </a:t>
            </a:r>
            <a:r>
              <a:rPr lang="uk-UA" sz="1800" dirty="0" err="1" smtClean="0">
                <a:latin typeface="Times New Roman" pitchFamily="18" charset="0"/>
                <a:cs typeface="Times New Roman" pitchFamily="18" charset="0"/>
              </a:rPr>
              <a:t>Власенко</a:t>
            </a:r>
            <a:r>
              <a:rPr lang="uk-UA" sz="1800" dirty="0" smtClean="0">
                <a:latin typeface="Times New Roman" pitchFamily="18" charset="0"/>
                <a:cs typeface="Times New Roman" pitchFamily="18" charset="0"/>
              </a:rPr>
              <a:t>, В. П. </a:t>
            </a:r>
            <a:r>
              <a:rPr lang="uk-UA" sz="1800" dirty="0" err="1" smtClean="0">
                <a:latin typeface="Times New Roman" pitchFamily="18" charset="0"/>
                <a:cs typeface="Times New Roman" pitchFamily="18" charset="0"/>
              </a:rPr>
              <a:t>Славов</a:t>
            </a:r>
            <a:r>
              <a:rPr lang="uk-UA" sz="1800" dirty="0" smtClean="0">
                <a:latin typeface="Times New Roman" pitchFamily="18" charset="0"/>
                <a:cs typeface="Times New Roman" pitchFamily="18" charset="0"/>
              </a:rPr>
              <a:t>, О. І. </a:t>
            </a:r>
            <a:r>
              <a:rPr lang="uk-UA" sz="1800" dirty="0" err="1" smtClean="0">
                <a:latin typeface="Times New Roman" pitchFamily="18" charset="0"/>
                <a:cs typeface="Times New Roman" pitchFamily="18" charset="0"/>
              </a:rPr>
              <a:t>Шубенко</a:t>
            </a:r>
            <a:r>
              <a:rPr lang="uk-UA" sz="1800" dirty="0" smtClean="0">
                <a:latin typeface="Times New Roman" pitchFamily="18" charset="0"/>
                <a:cs typeface="Times New Roman" pitchFamily="18" charset="0"/>
              </a:rPr>
              <a:t>. – Житомир</a:t>
            </a:r>
            <a:r>
              <a:rPr lang="en-US" sz="1800"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Вид-во ЖДУ ім. І. Франка 2013. – 170 с.</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Навчальний посібник підготовлений відповідно програми з дисципліни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Біохімія м’яса і м’ясних продуктів</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(2004 р.). У навчальному посібнику розкритий біохімічний склад білків, жирів, вуглеводів та інших складових м’яса та м’ясопродуктів. Проаналізований вплив факторів зовнішнього і внутрішнього середовища на м’ясо. Показана зміна властивостей м’яса під час зберігання та технології обробки.  </a:t>
            </a:r>
            <a:endParaRPr lang="ru-RU" sz="1800" dirty="0" smtClean="0">
              <a:latin typeface="Times New Roman" pitchFamily="18" charset="0"/>
              <a:cs typeface="Times New Roman" pitchFamily="18" charset="0"/>
            </a:endParaRPr>
          </a:p>
        </p:txBody>
      </p:sp>
      <p:pic>
        <p:nvPicPr>
          <p:cNvPr id="40962" name="Содержимое 3" descr="3 - 0004.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0000" y="332656"/>
            <a:ext cx="4320000" cy="4968875"/>
          </a:xfrm>
        </p:spPr>
        <p:txBody>
          <a:bodyPr rtlCol="0">
            <a:normAutofit fontScale="90000"/>
          </a:bodyPr>
          <a:lstStyle/>
          <a:p>
            <a:pPr algn="l" eaLnBrk="1" fontAlgn="auto" hangingPunct="1">
              <a:spcAft>
                <a:spcPts val="0"/>
              </a:spcAft>
              <a:defRPr/>
            </a:pPr>
            <a:r>
              <a:rPr lang="uk-UA" sz="2000" dirty="0" err="1" smtClean="0">
                <a:latin typeface="Times New Roman" pitchFamily="18" charset="0"/>
                <a:cs typeface="Times New Roman" pitchFamily="18" charset="0"/>
              </a:rPr>
              <a:t>Войцицький</a:t>
            </a:r>
            <a:r>
              <a:rPr lang="uk-UA" sz="2000" dirty="0" smtClean="0">
                <a:latin typeface="Times New Roman" pitchFamily="18" charset="0"/>
                <a:cs typeface="Times New Roman" pitchFamily="18" charset="0"/>
              </a:rPr>
              <a:t> А. П. Інженерна екологія : метрологія і стандартизація: </a:t>
            </a:r>
            <a:r>
              <a:rPr lang="uk-UA" sz="2000" dirty="0" err="1" smtClean="0">
                <a:latin typeface="Times New Roman" pitchFamily="18" charset="0"/>
                <a:cs typeface="Times New Roman" pitchFamily="18" charset="0"/>
              </a:rPr>
              <a:t>навч</a:t>
            </a:r>
            <a:r>
              <a:rPr lang="uk-UA" sz="2000" dirty="0" smtClean="0">
                <a:latin typeface="Times New Roman" pitchFamily="18" charset="0"/>
                <a:cs typeface="Times New Roman" pitchFamily="18" charset="0"/>
              </a:rPr>
              <a:t>. посібник / А. П. </a:t>
            </a:r>
            <a:r>
              <a:rPr lang="uk-UA" sz="2000" dirty="0" err="1" smtClean="0">
                <a:latin typeface="Times New Roman" pitchFamily="18" charset="0"/>
                <a:cs typeface="Times New Roman" pitchFamily="18" charset="0"/>
              </a:rPr>
              <a:t>Войцицький</a:t>
            </a:r>
            <a:r>
              <a:rPr lang="uk-UA" sz="2000" dirty="0" smtClean="0">
                <a:latin typeface="Times New Roman" pitchFamily="18" charset="0"/>
                <a:cs typeface="Times New Roman" pitchFamily="18" charset="0"/>
              </a:rPr>
              <a:t>,                   Л. Г. Кравець,</a:t>
            </a:r>
            <a:r>
              <a:rPr lang="en-US" sz="2000" dirty="0" smtClean="0">
                <a:latin typeface="Times New Roman" pitchFamily="18" charset="0"/>
                <a:cs typeface="Times New Roman" pitchFamily="18" charset="0"/>
              </a:rPr>
              <a:t> </a:t>
            </a:r>
            <a:r>
              <a:rPr lang="uk-UA" sz="2000" dirty="0" smtClean="0">
                <a:latin typeface="Times New Roman" pitchFamily="18" charset="0"/>
                <a:cs typeface="Times New Roman" pitchFamily="18" charset="0"/>
              </a:rPr>
              <a:t>І. П. </a:t>
            </a:r>
            <a:r>
              <a:rPr lang="uk-UA" sz="2000" dirty="0" err="1" smtClean="0">
                <a:latin typeface="Times New Roman" pitchFamily="18" charset="0"/>
                <a:cs typeface="Times New Roman" pitchFamily="18" charset="0"/>
              </a:rPr>
              <a:t>Слюсаренко</a:t>
            </a:r>
            <a:r>
              <a:rPr lang="uk-UA" sz="2000" dirty="0" smtClean="0">
                <a:latin typeface="Times New Roman" pitchFamily="18" charset="0"/>
                <a:cs typeface="Times New Roman" pitchFamily="18" charset="0"/>
              </a:rPr>
              <a:t>. – Житомир : Вид-во ЖДУ ім. І. Франка, 2013. – 176 с.</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Розглядаються основні поняття спотворення фізичних величин та передачі їх розмірів, похибок вимірювань, обробки результатів вимірювання, призначення засобів вимірювальної техніки.</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Призначено для студентів і магістрів вищих навчальних закладів екологічного та технічного спрямування</a:t>
            </a:r>
            <a:r>
              <a:rPr lang="uk-UA" sz="2200" dirty="0" smtClean="0">
                <a:latin typeface="Times New Roman" pitchFamily="18" charset="0"/>
                <a:cs typeface="Times New Roman" pitchFamily="18" charset="0"/>
              </a:rPr>
              <a:t>.</a:t>
            </a:r>
            <a:endParaRPr lang="ru-RU" sz="2000" dirty="0"/>
          </a:p>
        </p:txBody>
      </p:sp>
      <p:pic>
        <p:nvPicPr>
          <p:cNvPr id="16386" name="Содержимое 3" descr="Рисунок.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Заголовок 1"/>
          <p:cNvSpPr>
            <a:spLocks noGrp="1"/>
          </p:cNvSpPr>
          <p:nvPr>
            <p:ph type="title"/>
          </p:nvPr>
        </p:nvSpPr>
        <p:spPr>
          <a:xfrm>
            <a:off x="4680000" y="404664"/>
            <a:ext cx="4320000" cy="5543550"/>
          </a:xfrm>
        </p:spPr>
        <p:txBody>
          <a:bodyPr/>
          <a:lstStyle/>
          <a:p>
            <a:pPr algn="l" eaLnBrk="1" hangingPunct="1"/>
            <a:r>
              <a:rPr lang="ru-RU" sz="1800" dirty="0" err="1" smtClean="0">
                <a:latin typeface="Times New Roman" pitchFamily="18" charset="0"/>
                <a:cs typeface="Times New Roman" pitchFamily="18" charset="0"/>
              </a:rPr>
              <a:t>Галатюк</a:t>
            </a:r>
            <a:r>
              <a:rPr lang="ru-RU" sz="1800" dirty="0" smtClean="0">
                <a:latin typeface="Times New Roman" pitchFamily="18" charset="0"/>
                <a:cs typeface="Times New Roman" pitchFamily="18" charset="0"/>
              </a:rPr>
              <a:t> О. Є. </a:t>
            </a:r>
            <a:r>
              <a:rPr lang="ru-RU" sz="1800" dirty="0" err="1" smtClean="0">
                <a:latin typeface="Times New Roman" pitchFamily="18" charset="0"/>
                <a:cs typeface="Times New Roman" pitchFamily="18" charset="0"/>
              </a:rPr>
              <a:t>Організація</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профілактичних</a:t>
            </a:r>
            <a:r>
              <a:rPr lang="ru-RU" sz="1800" dirty="0" smtClean="0">
                <a:latin typeface="Times New Roman" pitchFamily="18" charset="0"/>
                <a:cs typeface="Times New Roman" pitchFamily="18" charset="0"/>
              </a:rPr>
              <a:t> та </a:t>
            </a:r>
            <a:r>
              <a:rPr lang="ru-RU" sz="1800" dirty="0" err="1" smtClean="0">
                <a:latin typeface="Times New Roman" pitchFamily="18" charset="0"/>
                <a:cs typeface="Times New Roman" pitchFamily="18" charset="0"/>
              </a:rPr>
              <a:t>оздоровчих</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заходів</a:t>
            </a:r>
            <a:r>
              <a:rPr lang="ru-RU" sz="1800" dirty="0" smtClean="0">
                <a:latin typeface="Times New Roman" pitchFamily="18" charset="0"/>
                <a:cs typeface="Times New Roman" pitchFamily="18" charset="0"/>
              </a:rPr>
              <a:t> при </a:t>
            </a:r>
            <a:r>
              <a:rPr lang="ru-RU" sz="1800" dirty="0" err="1" smtClean="0">
                <a:latin typeface="Times New Roman" pitchFamily="18" charset="0"/>
                <a:cs typeface="Times New Roman" pitchFamily="18" charset="0"/>
              </a:rPr>
              <a:t>інфекційних</a:t>
            </a:r>
            <a:r>
              <a:rPr lang="ru-RU" sz="1800" dirty="0" smtClean="0">
                <a:latin typeface="Times New Roman" pitchFamily="18" charset="0"/>
                <a:cs typeface="Times New Roman" pitchFamily="18" charset="0"/>
              </a:rPr>
              <a:t> хворобах </a:t>
            </a:r>
            <a:r>
              <a:rPr lang="ru-RU" sz="1800" dirty="0" err="1" smtClean="0">
                <a:latin typeface="Times New Roman" pitchFamily="18" charset="0"/>
                <a:cs typeface="Times New Roman" pitchFamily="18" charset="0"/>
              </a:rPr>
              <a:t>тварин</a:t>
            </a:r>
            <a:r>
              <a:rPr lang="ru-RU" sz="1800" dirty="0" smtClean="0">
                <a:latin typeface="Times New Roman" pitchFamily="18" charset="0"/>
                <a:cs typeface="Times New Roman" pitchFamily="18" charset="0"/>
              </a:rPr>
              <a:t> : метод. </a:t>
            </a:r>
            <a:r>
              <a:rPr lang="ru-RU" sz="1800" dirty="0" err="1" smtClean="0">
                <a:latin typeface="Times New Roman" pitchFamily="18" charset="0"/>
                <a:cs typeface="Times New Roman" pitchFamily="18" charset="0"/>
              </a:rPr>
              <a:t>посібник</a:t>
            </a:r>
            <a:r>
              <a:rPr lang="ru-RU" sz="1800" dirty="0" smtClean="0">
                <a:latin typeface="Times New Roman" pitchFamily="18" charset="0"/>
                <a:cs typeface="Times New Roman" pitchFamily="18" charset="0"/>
              </a:rPr>
              <a:t> / О. Є. </a:t>
            </a:r>
            <a:r>
              <a:rPr lang="ru-RU" sz="1800" dirty="0" err="1" smtClean="0">
                <a:latin typeface="Times New Roman" pitchFamily="18" charset="0"/>
                <a:cs typeface="Times New Roman" pitchFamily="18" charset="0"/>
              </a:rPr>
              <a:t>Галатюк</a:t>
            </a:r>
            <a:r>
              <a:rPr lang="ru-RU" sz="1800" dirty="0" smtClean="0">
                <a:latin typeface="Times New Roman" pitchFamily="18" charset="0"/>
                <a:cs typeface="Times New Roman" pitchFamily="18" charset="0"/>
              </a:rPr>
              <a:t>,</a:t>
            </a:r>
            <a:r>
              <a:rPr lang="en-US"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М. Л. </a:t>
            </a:r>
            <a:r>
              <a:rPr lang="ru-RU" sz="1800" dirty="0" err="1" smtClean="0">
                <a:latin typeface="Times New Roman" pitchFamily="18" charset="0"/>
                <a:cs typeface="Times New Roman" pitchFamily="18" charset="0"/>
              </a:rPr>
              <a:t>Радзиховський</a:t>
            </a:r>
            <a:r>
              <a:rPr lang="ru-RU"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a:t>
            </a:r>
            <a:r>
              <a:rPr lang="ru-RU" sz="1800" dirty="0" smtClean="0">
                <a:latin typeface="Times New Roman" pitchFamily="18" charset="0"/>
                <a:cs typeface="Times New Roman" pitchFamily="18" charset="0"/>
              </a:rPr>
              <a:t> Житомир : Рута, 2013. </a:t>
            </a:r>
            <a:r>
              <a:rPr lang="uk-UA" sz="1800" dirty="0" smtClean="0">
                <a:latin typeface="Times New Roman" pitchFamily="18" charset="0"/>
                <a:cs typeface="Times New Roman" pitchFamily="18" charset="0"/>
              </a:rPr>
              <a:t>–</a:t>
            </a:r>
            <a:r>
              <a:rPr lang="ru-RU" sz="1800" dirty="0" smtClean="0">
                <a:latin typeface="Times New Roman" pitchFamily="18" charset="0"/>
                <a:cs typeface="Times New Roman" pitchFamily="18" charset="0"/>
              </a:rPr>
              <a:t> 454 с.</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Профілактика – одна з основних ланок у загальному комплексі запобігання та ліквідації інфекційних захворювань.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В посібнику інструктивні документи розміщено за видами тварин, що дає можливість швидко орієнтуватись фахівцям ветеринарної медицини і використовувати їх в своїй роботі. Вважаємо, що представлені матеріали будуть використовуватись також фермерами, спеціалістами, які працюють в галузі тваринництва.</a:t>
            </a:r>
          </a:p>
        </p:txBody>
      </p:sp>
      <p:pic>
        <p:nvPicPr>
          <p:cNvPr id="39938" name="Содержимое 3" descr="3 - 0006.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Заголовок 1"/>
          <p:cNvSpPr>
            <a:spLocks noGrp="1"/>
          </p:cNvSpPr>
          <p:nvPr>
            <p:ph type="title"/>
          </p:nvPr>
        </p:nvSpPr>
        <p:spPr>
          <a:xfrm>
            <a:off x="4680000" y="-27384"/>
            <a:ext cx="4320000" cy="5903913"/>
          </a:xfrm>
        </p:spPr>
        <p:txBody>
          <a:bodyPr/>
          <a:lstStyle/>
          <a:p>
            <a:pPr algn="l" eaLnBrk="1" hangingPunct="1"/>
            <a:r>
              <a:rPr lang="uk-UA" sz="1800" dirty="0" err="1" smtClean="0">
                <a:latin typeface="Times New Roman" pitchFamily="18" charset="0"/>
                <a:cs typeface="Times New Roman" pitchFamily="18" charset="0"/>
              </a:rPr>
              <a:t>Гуторов</a:t>
            </a:r>
            <a:r>
              <a:rPr lang="uk-UA" sz="1800" dirty="0" smtClean="0">
                <a:latin typeface="Times New Roman" pitchFamily="18" charset="0"/>
                <a:cs typeface="Times New Roman" pitchFamily="18" charset="0"/>
              </a:rPr>
              <a:t> О. І. Формування логістичних систем у сільському господарстві : монографія / О. І. </a:t>
            </a:r>
            <a:r>
              <a:rPr lang="uk-UA" sz="1800" dirty="0" err="1" smtClean="0">
                <a:latin typeface="Times New Roman" pitchFamily="18" charset="0"/>
                <a:cs typeface="Times New Roman" pitchFamily="18" charset="0"/>
              </a:rPr>
              <a:t>Гурторов</a:t>
            </a:r>
            <a:r>
              <a:rPr lang="uk-UA" sz="1800"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Н</a:t>
            </a:r>
            <a:r>
              <a:rPr lang="uk-UA" sz="1800" dirty="0" smtClean="0">
                <a:latin typeface="Times New Roman" pitchFamily="18" charset="0"/>
                <a:cs typeface="Times New Roman" pitchFamily="18" charset="0"/>
              </a:rPr>
              <a:t>. В. </a:t>
            </a:r>
            <a:r>
              <a:rPr lang="uk-UA" sz="1800" dirty="0" err="1" smtClean="0">
                <a:latin typeface="Times New Roman" pitchFamily="18" charset="0"/>
                <a:cs typeface="Times New Roman" pitchFamily="18" charset="0"/>
              </a:rPr>
              <a:t>Прозорова</a:t>
            </a:r>
            <a:r>
              <a:rPr lang="uk-UA" sz="1800" dirty="0" smtClean="0">
                <a:latin typeface="Times New Roman" pitchFamily="18" charset="0"/>
                <a:cs typeface="Times New Roman" pitchFamily="18" charset="0"/>
              </a:rPr>
              <a:t>, Р. Г. </a:t>
            </a:r>
            <a:r>
              <a:rPr lang="uk-UA" sz="1800" dirty="0" err="1" smtClean="0">
                <a:latin typeface="Times New Roman" pitchFamily="18" charset="0"/>
                <a:cs typeface="Times New Roman" pitchFamily="18" charset="0"/>
              </a:rPr>
              <a:t>Прозоров</a:t>
            </a:r>
            <a:r>
              <a:rPr lang="uk-UA" sz="1800" dirty="0" smtClean="0">
                <a:latin typeface="Times New Roman" pitchFamily="18" charset="0"/>
                <a:cs typeface="Times New Roman" pitchFamily="18" charset="0"/>
              </a:rPr>
              <a:t> / </a:t>
            </a:r>
            <a:r>
              <a:rPr lang="uk-UA" sz="1800" dirty="0" err="1" smtClean="0">
                <a:latin typeface="Times New Roman" pitchFamily="18" charset="0"/>
                <a:cs typeface="Times New Roman" pitchFamily="18" charset="0"/>
              </a:rPr>
              <a:t>Харк</a:t>
            </a:r>
            <a:r>
              <a:rPr lang="uk-UA" sz="1800" dirty="0" smtClean="0">
                <a:latin typeface="Times New Roman" pitchFamily="18" charset="0"/>
                <a:cs typeface="Times New Roman" pitchFamily="18" charset="0"/>
              </a:rPr>
              <a:t>. нац. </a:t>
            </a:r>
            <a:r>
              <a:rPr lang="uk-UA" sz="1800" dirty="0" err="1" smtClean="0">
                <a:latin typeface="Times New Roman" pitchFamily="18" charset="0"/>
                <a:cs typeface="Times New Roman" pitchFamily="18" charset="0"/>
              </a:rPr>
              <a:t>аграр</a:t>
            </a:r>
            <a:r>
              <a:rPr lang="uk-UA" sz="1800" dirty="0" smtClean="0">
                <a:latin typeface="Times New Roman" pitchFamily="18" charset="0"/>
                <a:cs typeface="Times New Roman" pitchFamily="18" charset="0"/>
              </a:rPr>
              <a:t>. ун-т ім. В. В. Докучаєва . – Х.: Цифрова друкарня №1, 2013. – 238 с.</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Викладено теоретичні, методичні та практичні питання щодо формування логічних систем у сільському господарстві. Проаналізовано сучасний стан розвитку логічних систем.</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Розраховано на фахівців агропромислового виробництва, наукових працівників, викладачів, аспірантів і студентів вищих навчальних закладів освіти.</a:t>
            </a:r>
            <a:endParaRPr lang="ru-RU" sz="1800" dirty="0" smtClean="0">
              <a:latin typeface="Times New Roman" pitchFamily="18" charset="0"/>
              <a:cs typeface="Times New Roman" pitchFamily="18" charset="0"/>
            </a:endParaRPr>
          </a:p>
        </p:txBody>
      </p:sp>
      <p:pic>
        <p:nvPicPr>
          <p:cNvPr id="37890" name="Содержимое 3" descr="1 - 0004.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0000" y="692670"/>
            <a:ext cx="4320000" cy="6408738"/>
          </a:xfrm>
        </p:spPr>
        <p:txBody>
          <a:bodyPr rtlCol="0">
            <a:normAutofit fontScale="90000"/>
          </a:bodyPr>
          <a:lstStyle/>
          <a:p>
            <a:pPr algn="l" eaLnBrk="1" fontAlgn="auto" hangingPunct="1">
              <a:spcAft>
                <a:spcPts val="0"/>
              </a:spcAft>
              <a:defRPr/>
            </a:pPr>
            <a:r>
              <a:rPr lang="uk-UA" sz="2000" dirty="0" err="1" smtClean="0">
                <a:latin typeface="Times New Roman" pitchFamily="18" charset="0"/>
                <a:cs typeface="Times New Roman" pitchFamily="18" charset="0"/>
              </a:rPr>
              <a:t>Дема</a:t>
            </a:r>
            <a:r>
              <a:rPr lang="uk-UA" sz="2000" dirty="0" smtClean="0">
                <a:latin typeface="Times New Roman" pitchFamily="18" charset="0"/>
                <a:cs typeface="Times New Roman" pitchFamily="18" charset="0"/>
              </a:rPr>
              <a:t> Д. І. Страхові послуги: </a:t>
            </a:r>
            <a:r>
              <a:rPr lang="uk-UA" sz="2000" dirty="0" err="1" smtClean="0">
                <a:latin typeface="Times New Roman" pitchFamily="18" charset="0"/>
                <a:cs typeface="Times New Roman" pitchFamily="18" charset="0"/>
              </a:rPr>
              <a:t>навч</a:t>
            </a:r>
            <a:r>
              <a:rPr lang="uk-UA" sz="2000" dirty="0" smtClean="0">
                <a:latin typeface="Times New Roman" pitchFamily="18" charset="0"/>
                <a:cs typeface="Times New Roman" pitchFamily="18" charset="0"/>
              </a:rPr>
              <a:t>. посібник </a:t>
            </a:r>
            <a:r>
              <a:rPr lang="uk-UA" sz="2000"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 </a:t>
            </a:r>
            <a:r>
              <a:rPr lang="uk-UA" sz="2000" dirty="0" smtClean="0">
                <a:latin typeface="Times New Roman" pitchFamily="18" charset="0"/>
                <a:cs typeface="Times New Roman" pitchFamily="18" charset="0"/>
              </a:rPr>
              <a:t>Д</a:t>
            </a:r>
            <a:r>
              <a:rPr lang="uk-UA" sz="2000" dirty="0" smtClean="0">
                <a:latin typeface="Times New Roman" pitchFamily="18" charset="0"/>
                <a:cs typeface="Times New Roman" pitchFamily="18" charset="0"/>
              </a:rPr>
              <a:t>. І. </a:t>
            </a:r>
            <a:r>
              <a:rPr lang="uk-UA" sz="2000" dirty="0" err="1" smtClean="0">
                <a:latin typeface="Times New Roman" pitchFamily="18" charset="0"/>
                <a:cs typeface="Times New Roman" pitchFamily="18" charset="0"/>
              </a:rPr>
              <a:t>Дема</a:t>
            </a:r>
            <a:r>
              <a:rPr lang="uk-UA" sz="2000" dirty="0" smtClean="0">
                <a:latin typeface="Times New Roman" pitchFamily="18" charset="0"/>
                <a:cs typeface="Times New Roman" pitchFamily="18" charset="0"/>
              </a:rPr>
              <a:t>, О. М. </a:t>
            </a:r>
            <a:r>
              <a:rPr lang="uk-UA" sz="2000" dirty="0" err="1" smtClean="0">
                <a:latin typeface="Times New Roman" pitchFamily="18" charset="0"/>
                <a:cs typeface="Times New Roman" pitchFamily="18" charset="0"/>
              </a:rPr>
              <a:t>Віленчук</a:t>
            </a:r>
            <a:r>
              <a:rPr lang="uk-UA"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І</a:t>
            </a:r>
            <a:r>
              <a:rPr lang="uk-UA" sz="2000" dirty="0" smtClean="0">
                <a:latin typeface="Times New Roman" pitchFamily="18" charset="0"/>
                <a:cs typeface="Times New Roman" pitchFamily="18" charset="0"/>
              </a:rPr>
              <a:t>. В. </a:t>
            </a:r>
            <a:r>
              <a:rPr lang="uk-UA" sz="2000" dirty="0" err="1" smtClean="0">
                <a:latin typeface="Times New Roman" pitchFamily="18" charset="0"/>
                <a:cs typeface="Times New Roman" pitchFamily="18" charset="0"/>
              </a:rPr>
              <a:t>Дем</a:t>
            </a:r>
            <a:r>
              <a:rPr lang="en-US" sz="2000" dirty="0" smtClean="0">
                <a:latin typeface="Times New Roman" pitchFamily="18" charset="0"/>
                <a:cs typeface="Times New Roman" pitchFamily="18" charset="0"/>
              </a:rPr>
              <a:t>’</a:t>
            </a:r>
            <a:r>
              <a:rPr lang="uk-UA" sz="2000" dirty="0" err="1" smtClean="0">
                <a:latin typeface="Times New Roman" pitchFamily="18" charset="0"/>
                <a:cs typeface="Times New Roman" pitchFamily="18" charset="0"/>
              </a:rPr>
              <a:t>янюк</a:t>
            </a:r>
            <a:r>
              <a:rPr lang="uk-UA" sz="2000" dirty="0" smtClean="0">
                <a:latin typeface="Times New Roman" pitchFamily="18" charset="0"/>
                <a:cs typeface="Times New Roman" pitchFamily="18" charset="0"/>
              </a:rPr>
              <a:t>;  за </a:t>
            </a:r>
            <a:r>
              <a:rPr lang="uk-UA" sz="2000" dirty="0" err="1" smtClean="0">
                <a:latin typeface="Times New Roman" pitchFamily="18" charset="0"/>
                <a:cs typeface="Times New Roman" pitchFamily="18" charset="0"/>
              </a:rPr>
              <a:t>заг</a:t>
            </a:r>
            <a:r>
              <a:rPr lang="uk-UA" sz="2000" dirty="0" smtClean="0">
                <a:latin typeface="Times New Roman" pitchFamily="18" charset="0"/>
                <a:cs typeface="Times New Roman" pitchFamily="18" charset="0"/>
              </a:rPr>
              <a:t>. ред. Д. І. </a:t>
            </a:r>
            <a:r>
              <a:rPr lang="uk-UA" sz="2000" dirty="0" err="1" smtClean="0">
                <a:latin typeface="Times New Roman" pitchFamily="18" charset="0"/>
                <a:cs typeface="Times New Roman" pitchFamily="18" charset="0"/>
              </a:rPr>
              <a:t>Деми</a:t>
            </a:r>
            <a:r>
              <a:rPr lang="uk-UA" sz="2000" dirty="0" smtClean="0">
                <a:latin typeface="Times New Roman" pitchFamily="18" charset="0"/>
                <a:cs typeface="Times New Roman" pitchFamily="18" charset="0"/>
              </a:rPr>
              <a:t>. –  </a:t>
            </a:r>
            <a:r>
              <a:rPr lang="en-US" sz="2000" dirty="0" smtClean="0">
                <a:latin typeface="Times New Roman" pitchFamily="18" charset="0"/>
                <a:cs typeface="Times New Roman" pitchFamily="18" charset="0"/>
              </a:rPr>
              <a:t>[</a:t>
            </a:r>
            <a:r>
              <a:rPr lang="uk-UA" sz="2000" dirty="0" smtClean="0">
                <a:latin typeface="Times New Roman" pitchFamily="18" charset="0"/>
                <a:cs typeface="Times New Roman" pitchFamily="18" charset="0"/>
              </a:rPr>
              <a:t>2-ге вид. перероб. та </a:t>
            </a:r>
            <a:r>
              <a:rPr lang="uk-UA" sz="2000" dirty="0" err="1" smtClean="0">
                <a:latin typeface="Times New Roman" pitchFamily="18" charset="0"/>
                <a:cs typeface="Times New Roman" pitchFamily="18" charset="0"/>
              </a:rPr>
              <a:t>допов</a:t>
            </a:r>
            <a:r>
              <a:rPr lang="uk-UA" sz="2000"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a:t>
            </a:r>
            <a:r>
              <a:rPr lang="uk-UA" sz="2000" dirty="0" smtClean="0">
                <a:latin typeface="Times New Roman" pitchFamily="18" charset="0"/>
                <a:cs typeface="Times New Roman" pitchFamily="18" charset="0"/>
              </a:rPr>
              <a:t>. – К.</a:t>
            </a:r>
            <a:r>
              <a:rPr lang="en-US" sz="2000" dirty="0" smtClean="0">
                <a:latin typeface="Times New Roman" pitchFamily="18" charset="0"/>
                <a:cs typeface="Times New Roman" pitchFamily="18" charset="0"/>
              </a:rPr>
              <a:t> </a:t>
            </a:r>
            <a:r>
              <a:rPr lang="uk-UA" sz="2000" dirty="0" smtClean="0">
                <a:latin typeface="Times New Roman" pitchFamily="18" charset="0"/>
                <a:cs typeface="Times New Roman" pitchFamily="18" charset="0"/>
              </a:rPr>
              <a:t>: </a:t>
            </a:r>
            <a:r>
              <a:rPr lang="uk-UA" sz="2000" dirty="0" err="1" smtClean="0">
                <a:latin typeface="Times New Roman" pitchFamily="18" charset="0"/>
                <a:cs typeface="Times New Roman" pitchFamily="18" charset="0"/>
              </a:rPr>
              <a:t>Алерта</a:t>
            </a:r>
            <a:r>
              <a:rPr lang="uk-UA" sz="2000" dirty="0" smtClean="0">
                <a:latin typeface="Times New Roman" pitchFamily="18" charset="0"/>
                <a:cs typeface="Times New Roman" pitchFamily="18" charset="0"/>
              </a:rPr>
              <a:t> 2013. – 526 с.</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Навчальний посібник підготовлено відповідно до діючої програми </a:t>
            </a:r>
            <a:r>
              <a:rPr lang="ru-RU" sz="2000" dirty="0" smtClean="0">
                <a:latin typeface="Times New Roman" pitchFamily="18" charset="0"/>
                <a:cs typeface="Times New Roman" pitchFamily="18" charset="0"/>
              </a:rPr>
              <a:t>«</a:t>
            </a:r>
            <a:r>
              <a:rPr lang="uk-UA" sz="2000" dirty="0" smtClean="0">
                <a:latin typeface="Times New Roman" pitchFamily="18" charset="0"/>
                <a:cs typeface="Times New Roman" pitchFamily="18" charset="0"/>
              </a:rPr>
              <a:t>Страхові послуги</a:t>
            </a:r>
            <a:r>
              <a:rPr lang="ru-RU" sz="2000" dirty="0" smtClean="0">
                <a:latin typeface="Times New Roman" pitchFamily="18" charset="0"/>
                <a:cs typeface="Times New Roman" pitchFamily="18" charset="0"/>
              </a:rPr>
              <a:t>»</a:t>
            </a:r>
            <a:r>
              <a:rPr lang="uk-UA" sz="2000" dirty="0" smtClean="0">
                <a:latin typeface="Times New Roman" pitchFamily="18" charset="0"/>
                <a:cs typeface="Times New Roman" pitchFamily="18" charset="0"/>
              </a:rPr>
              <a:t>. У навчальному посібнику обґрунтовано теоретичні основи розробки, формування та реалізації страхової послуги на страховому ринку України. Основну увагу зосереджено на висвітленні питань щодо надання страхових послуг з особистих та майнових видів страхування й страхування відповідальності.</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Навчальний посібник розроблено для студентів вищих навчальних закладів економічних спеціальностей. </a:t>
            </a:r>
            <a:r>
              <a:rPr lang="uk-UA" sz="2000" dirty="0" smtClean="0"/>
              <a:t/>
            </a:r>
            <a:br>
              <a:rPr lang="uk-UA" sz="2000" dirty="0" smtClean="0"/>
            </a:br>
            <a:r>
              <a:rPr lang="uk-UA" sz="2000" dirty="0" smtClean="0"/>
              <a:t/>
            </a:r>
            <a:br>
              <a:rPr lang="uk-UA" sz="2000" dirty="0" smtClean="0"/>
            </a:br>
            <a:r>
              <a:rPr lang="uk-UA" sz="2000" dirty="0" smtClean="0"/>
              <a:t/>
            </a:r>
            <a:br>
              <a:rPr lang="uk-UA" sz="2000" dirty="0" smtClean="0"/>
            </a:br>
            <a:endParaRPr lang="ru-RU" sz="2000" dirty="0"/>
          </a:p>
        </p:txBody>
      </p:sp>
      <p:pic>
        <p:nvPicPr>
          <p:cNvPr id="21506" name="Содержимое 3" descr="Рисунок.jpg"/>
          <p:cNvPicPr preferRelativeResize="0">
            <a:picLocks noGrp="1"/>
          </p:cNvPicPr>
          <p:nvPr>
            <p:ph idx="1"/>
          </p:nvPr>
        </p:nvPicPr>
        <p:blipFill>
          <a:blip r:embed="rId2" cstate="print"/>
          <a:srcRect/>
          <a:stretch>
            <a:fillRect/>
          </a:stretch>
        </p:blipFill>
        <p:spPr>
          <a:xfrm>
            <a:off x="540000" y="648000"/>
            <a:ext cx="3960000" cy="5760000"/>
          </a:xfr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Заголовок 1"/>
          <p:cNvSpPr>
            <a:spLocks noGrp="1"/>
          </p:cNvSpPr>
          <p:nvPr>
            <p:ph type="title"/>
          </p:nvPr>
        </p:nvSpPr>
        <p:spPr>
          <a:xfrm>
            <a:off x="4680000" y="-99392"/>
            <a:ext cx="4500000" cy="6192838"/>
          </a:xfrm>
        </p:spPr>
        <p:txBody>
          <a:bodyPr/>
          <a:lstStyle/>
          <a:p>
            <a:pPr algn="l" eaLnBrk="1" hangingPunct="1"/>
            <a:r>
              <a:rPr lang="uk-UA" sz="1800" dirty="0" smtClean="0">
                <a:latin typeface="Times New Roman" pitchFamily="18" charset="0"/>
                <a:cs typeface="Times New Roman" pitchFamily="18" charset="0"/>
              </a:rPr>
              <a:t>Детергенти сучасності : монографія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В. А. Бурлака, І. Г. Грабар,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В. М. </a:t>
            </a:r>
            <a:r>
              <a:rPr lang="uk-UA" sz="1800" dirty="0" err="1" smtClean="0">
                <a:latin typeface="Times New Roman" pitchFamily="18" charset="0"/>
                <a:cs typeface="Times New Roman" pitchFamily="18" charset="0"/>
              </a:rPr>
              <a:t>Микитюк</a:t>
            </a:r>
            <a:r>
              <a:rPr lang="uk-UA" sz="1800" dirty="0" smtClean="0">
                <a:latin typeface="Times New Roman" pitchFamily="18" charset="0"/>
                <a:cs typeface="Times New Roman" pitchFamily="18" charset="0"/>
              </a:rPr>
              <a:t>, та ін.; за ред.</a:t>
            </a:r>
            <a:r>
              <a:rPr lang="uk-UA" sz="1800" dirty="0">
                <a:latin typeface="Times New Roman" pitchFamily="18" charset="0"/>
                <a:cs typeface="Times New Roman" pitchFamily="18" charset="0"/>
              </a:rPr>
              <a:t/>
            </a:r>
            <a:br>
              <a:rPr lang="uk-UA" sz="1800" dirty="0">
                <a:latin typeface="Times New Roman" pitchFamily="18" charset="0"/>
                <a:cs typeface="Times New Roman" pitchFamily="18" charset="0"/>
              </a:rPr>
            </a:br>
            <a:r>
              <a:rPr lang="uk-UA" sz="1800" dirty="0" smtClean="0">
                <a:latin typeface="Times New Roman" pitchFamily="18" charset="0"/>
                <a:cs typeface="Times New Roman" pitchFamily="18" charset="0"/>
              </a:rPr>
              <a:t>В. А. Бурлаки. – Житомир : Полісся, 2013. – 648 с.</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У другому виданні монографії викладені сучасні наукові положення і результати наукових досліджень із використанням детергентів, природних метало утримуючих речовин.</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Розрахована на інженерів, біологів, лікарів і біохіміків, агрохіміків, ветеринарів, технологів, агрономів, менеджерів, бізнесменів, керівників господарств, студентів ВНЗ, для широкого кола читачів. </a:t>
            </a:r>
            <a:br>
              <a:rPr lang="uk-UA" sz="1800" dirty="0" smtClean="0">
                <a:latin typeface="Times New Roman" pitchFamily="18" charset="0"/>
                <a:cs typeface="Times New Roman" pitchFamily="18" charset="0"/>
              </a:rPr>
            </a:br>
            <a:endParaRPr lang="uk-UA" sz="1800" dirty="0" smtClean="0">
              <a:latin typeface="Times New Roman" pitchFamily="18" charset="0"/>
              <a:cs typeface="Times New Roman" pitchFamily="18" charset="0"/>
            </a:endParaRPr>
          </a:p>
        </p:txBody>
      </p:sp>
      <p:pic>
        <p:nvPicPr>
          <p:cNvPr id="51202" name="Содержимое 3" descr="Rotation of 1 - 0006.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Заголовок 1"/>
          <p:cNvSpPr>
            <a:spLocks noGrp="1"/>
          </p:cNvSpPr>
          <p:nvPr>
            <p:ph type="title"/>
          </p:nvPr>
        </p:nvSpPr>
        <p:spPr>
          <a:xfrm>
            <a:off x="4680000" y="-243408"/>
            <a:ext cx="4319588" cy="5761038"/>
          </a:xfrm>
        </p:spPr>
        <p:txBody>
          <a:bodyPr/>
          <a:lstStyle/>
          <a:p>
            <a:pPr algn="l" eaLnBrk="1" hangingPunct="1"/>
            <a:r>
              <a:rPr lang="uk-UA" sz="1800" smtClean="0">
                <a:latin typeface="Times New Roman" pitchFamily="18" charset="0"/>
                <a:cs typeface="Times New Roman" pitchFamily="18" charset="0"/>
              </a:rPr>
              <a:t>Екологія</a:t>
            </a:r>
            <a:r>
              <a:rPr lang="ru-RU" sz="1800" smtClean="0">
                <a:latin typeface="Times New Roman" pitchFamily="18" charset="0"/>
                <a:cs typeface="Times New Roman" pitchFamily="18" charset="0"/>
              </a:rPr>
              <a:t> </a:t>
            </a:r>
            <a:r>
              <a:rPr lang="uk-UA" sz="1800" smtClean="0">
                <a:latin typeface="Times New Roman" pitchFamily="18" charset="0"/>
                <a:cs typeface="Times New Roman" pitchFamily="18" charset="0"/>
              </a:rPr>
              <a:t>міських</a:t>
            </a:r>
            <a:r>
              <a:rPr lang="ru-RU" sz="1800" smtClean="0">
                <a:latin typeface="Times New Roman" pitchFamily="18" charset="0"/>
                <a:cs typeface="Times New Roman" pitchFamily="18" charset="0"/>
              </a:rPr>
              <a:t> систем : </a:t>
            </a:r>
            <a:r>
              <a:rPr lang="uk-UA" sz="1800" smtClean="0">
                <a:latin typeface="Times New Roman" pitchFamily="18" charset="0"/>
                <a:cs typeface="Times New Roman" pitchFamily="18" charset="0"/>
              </a:rPr>
              <a:t>навч</a:t>
            </a:r>
            <a:r>
              <a:rPr lang="ru-RU" sz="1800" smtClean="0">
                <a:latin typeface="Times New Roman" pitchFamily="18" charset="0"/>
                <a:cs typeface="Times New Roman" pitchFamily="18" charset="0"/>
              </a:rPr>
              <a:t>. посібник / А. П. Войцицький,</a:t>
            </a:r>
            <a:r>
              <a:rPr lang="en-US" sz="1800" smtClean="0">
                <a:latin typeface="Times New Roman" pitchFamily="18" charset="0"/>
                <a:cs typeface="Times New Roman" pitchFamily="18" charset="0"/>
              </a:rPr>
              <a:t> </a:t>
            </a:r>
            <a:r>
              <a:rPr lang="ru-RU" sz="1800" smtClean="0">
                <a:latin typeface="Times New Roman" pitchFamily="18" charset="0"/>
                <a:cs typeface="Times New Roman" pitchFamily="18" charset="0"/>
              </a:rPr>
              <a:t>М. Ф. Рибак, </a:t>
            </a:r>
            <a:r>
              <a:rPr lang="en-US" sz="1800" smtClean="0">
                <a:latin typeface="Times New Roman" pitchFamily="18" charset="0"/>
                <a:cs typeface="Times New Roman" pitchFamily="18" charset="0"/>
              </a:rPr>
              <a:t/>
            </a:r>
            <a:br>
              <a:rPr lang="en-US" sz="1800" smtClean="0">
                <a:latin typeface="Times New Roman" pitchFamily="18" charset="0"/>
                <a:cs typeface="Times New Roman" pitchFamily="18" charset="0"/>
              </a:rPr>
            </a:br>
            <a:r>
              <a:rPr lang="ru-RU" sz="1800" smtClean="0">
                <a:latin typeface="Times New Roman" pitchFamily="18" charset="0"/>
                <a:cs typeface="Times New Roman" pitchFamily="18" charset="0"/>
              </a:rPr>
              <a:t>І. А. Пількевич,</a:t>
            </a:r>
            <a:r>
              <a:rPr lang="uk-UA" sz="1800" smtClean="0">
                <a:latin typeface="Times New Roman" pitchFamily="18" charset="0"/>
                <a:cs typeface="Times New Roman" pitchFamily="18" charset="0"/>
              </a:rPr>
              <a:t> </a:t>
            </a:r>
            <a:r>
              <a:rPr lang="ru-RU" sz="1800" smtClean="0">
                <a:latin typeface="Times New Roman" pitchFamily="18" charset="0"/>
                <a:cs typeface="Times New Roman" pitchFamily="18" charset="0"/>
              </a:rPr>
              <a:t>С. Б. Шваб. </a:t>
            </a:r>
            <a:r>
              <a:rPr lang="uk-UA" sz="1800" smtClean="0">
                <a:latin typeface="Times New Roman" pitchFamily="18" charset="0"/>
                <a:cs typeface="Times New Roman" pitchFamily="18" charset="0"/>
              </a:rPr>
              <a:t>–</a:t>
            </a:r>
            <a:r>
              <a:rPr lang="ru-RU" sz="1800" smtClean="0">
                <a:latin typeface="Times New Roman" pitchFamily="18" charset="0"/>
                <a:cs typeface="Times New Roman" pitchFamily="18" charset="0"/>
              </a:rPr>
              <a:t> Житомир : Вид-во ЖДУ ім.</a:t>
            </a:r>
            <a:r>
              <a:rPr lang="en-US" sz="1800" smtClean="0">
                <a:latin typeface="Times New Roman" pitchFamily="18" charset="0"/>
                <a:cs typeface="Times New Roman" pitchFamily="18" charset="0"/>
              </a:rPr>
              <a:t> </a:t>
            </a:r>
            <a:r>
              <a:rPr lang="ru-RU" sz="1800" smtClean="0">
                <a:latin typeface="Times New Roman" pitchFamily="18" charset="0"/>
                <a:cs typeface="Times New Roman" pitchFamily="18" charset="0"/>
              </a:rPr>
              <a:t>І. Франка, 2013. </a:t>
            </a:r>
            <a:r>
              <a:rPr lang="uk-UA" sz="1800" smtClean="0">
                <a:latin typeface="Times New Roman" pitchFamily="18" charset="0"/>
                <a:cs typeface="Times New Roman" pitchFamily="18" charset="0"/>
              </a:rPr>
              <a:t>–</a:t>
            </a:r>
            <a:r>
              <a:rPr lang="ru-RU" sz="1800" smtClean="0">
                <a:latin typeface="Times New Roman" pitchFamily="18" charset="0"/>
                <a:cs typeface="Times New Roman" pitchFamily="18" charset="0"/>
              </a:rPr>
              <a:t> 255 с. </a:t>
            </a:r>
            <a:r>
              <a:rPr lang="uk-UA" sz="1800" smtClean="0">
                <a:latin typeface="Times New Roman" pitchFamily="18" charset="0"/>
                <a:cs typeface="Times New Roman" pitchFamily="18" charset="0"/>
              </a:rPr>
              <a:t/>
            </a:r>
            <a:br>
              <a:rPr lang="uk-UA" sz="1800" smtClean="0">
                <a:latin typeface="Times New Roman" pitchFamily="18" charset="0"/>
                <a:cs typeface="Times New Roman" pitchFamily="18" charset="0"/>
              </a:rPr>
            </a:br>
            <a:r>
              <a:rPr lang="uk-UA" sz="1800" smtClean="0">
                <a:latin typeface="Times New Roman" pitchFamily="18" charset="0"/>
                <a:cs typeface="Times New Roman" pitchFamily="18" charset="0"/>
              </a:rPr>
              <a:t/>
            </a:r>
            <a:br>
              <a:rPr lang="uk-UA" sz="1800" smtClean="0">
                <a:latin typeface="Times New Roman" pitchFamily="18" charset="0"/>
                <a:cs typeface="Times New Roman" pitchFamily="18" charset="0"/>
              </a:rPr>
            </a:br>
            <a:r>
              <a:rPr lang="uk-UA" sz="1800" smtClean="0">
                <a:latin typeface="Times New Roman" pitchFamily="18" charset="0"/>
                <a:cs typeface="Times New Roman" pitchFamily="18" charset="0"/>
              </a:rPr>
              <a:t>Навчальний посібник містить інформацію наслідків урбанізації, охарактеризовані антропогенні фактори, що визначають якість міського середовища, систему забезпечення життєдіяльності та надійність людини як складової цієї системи.</a:t>
            </a:r>
            <a:br>
              <a:rPr lang="uk-UA" sz="1800" smtClean="0">
                <a:latin typeface="Times New Roman" pitchFamily="18" charset="0"/>
                <a:cs typeface="Times New Roman" pitchFamily="18" charset="0"/>
              </a:rPr>
            </a:br>
            <a:r>
              <a:rPr lang="uk-UA" sz="1800" smtClean="0">
                <a:latin typeface="Times New Roman" pitchFamily="18" charset="0"/>
                <a:cs typeface="Times New Roman" pitchFamily="18" charset="0"/>
              </a:rPr>
              <a:t>Для студентів екологічних спеціальностей вищих навчальних закладів </a:t>
            </a:r>
            <a:r>
              <a:rPr lang="en-US" sz="1800" smtClean="0">
                <a:latin typeface="Times New Roman" pitchFamily="18" charset="0"/>
                <a:cs typeface="Times New Roman" pitchFamily="18" charset="0"/>
              </a:rPr>
              <a:t>II</a:t>
            </a:r>
            <a:r>
              <a:rPr lang="uk-UA" sz="1800" smtClean="0">
                <a:latin typeface="Times New Roman" pitchFamily="18" charset="0"/>
                <a:cs typeface="Times New Roman" pitchFamily="18" charset="0"/>
              </a:rPr>
              <a:t>-</a:t>
            </a:r>
            <a:r>
              <a:rPr lang="en-US" sz="1800" smtClean="0">
                <a:latin typeface="Times New Roman" pitchFamily="18" charset="0"/>
                <a:cs typeface="Times New Roman" pitchFamily="18" charset="0"/>
              </a:rPr>
              <a:t>IV</a:t>
            </a:r>
            <a:r>
              <a:rPr lang="uk-UA" sz="1800" smtClean="0">
                <a:latin typeface="Times New Roman" pitchFamily="18" charset="0"/>
                <a:cs typeface="Times New Roman" pitchFamily="18" charset="0"/>
              </a:rPr>
              <a:t> рівнів акредитації.</a:t>
            </a:r>
            <a:endParaRPr lang="ru-RU" sz="1800" smtClean="0">
              <a:latin typeface="Times New Roman" pitchFamily="18" charset="0"/>
              <a:cs typeface="Times New Roman" pitchFamily="18" charset="0"/>
            </a:endParaRPr>
          </a:p>
        </p:txBody>
      </p:sp>
      <p:pic>
        <p:nvPicPr>
          <p:cNvPr id="17410" name="Содержимое 5" descr="Рисунок (10).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Заголовок 1"/>
          <p:cNvSpPr>
            <a:spLocks noGrp="1"/>
          </p:cNvSpPr>
          <p:nvPr>
            <p:ph type="title"/>
          </p:nvPr>
        </p:nvSpPr>
        <p:spPr>
          <a:xfrm>
            <a:off x="4679950" y="188640"/>
            <a:ext cx="4320000" cy="5832475"/>
          </a:xfrm>
        </p:spPr>
        <p:txBody>
          <a:bodyPr/>
          <a:lstStyle/>
          <a:p>
            <a:pPr algn="l" eaLnBrk="1" hangingPunct="1"/>
            <a:r>
              <a:rPr lang="uk-UA" sz="1800" smtClean="0">
                <a:latin typeface="Times New Roman" pitchFamily="18" charset="0"/>
                <a:cs typeface="Times New Roman" pitchFamily="18" charset="0"/>
              </a:rPr>
              <a:t>Єрмаков О. Ю. Формування ефективного земельно-ресурсного потенціалу сільськогосподарських підприємств</a:t>
            </a:r>
            <a:r>
              <a:rPr lang="en-US" sz="1800" smtClean="0">
                <a:latin typeface="Times New Roman" pitchFamily="18" charset="0"/>
                <a:cs typeface="Times New Roman" pitchFamily="18" charset="0"/>
              </a:rPr>
              <a:t> </a:t>
            </a:r>
            <a:r>
              <a:rPr lang="uk-UA" sz="1800" smtClean="0">
                <a:latin typeface="Times New Roman" pitchFamily="18" charset="0"/>
                <a:cs typeface="Times New Roman" pitchFamily="18" charset="0"/>
              </a:rPr>
              <a:t>: монографія / О. Ю. Єрмаков,</a:t>
            </a:r>
            <a:r>
              <a:rPr lang="en-US" sz="1800" smtClean="0">
                <a:latin typeface="Times New Roman" pitchFamily="18" charset="0"/>
                <a:cs typeface="Times New Roman" pitchFamily="18" charset="0"/>
              </a:rPr>
              <a:t> </a:t>
            </a:r>
            <a:r>
              <a:rPr lang="uk-UA" sz="1800" smtClean="0">
                <a:latin typeface="Times New Roman" pitchFamily="18" charset="0"/>
                <a:cs typeface="Times New Roman" pitchFamily="18" charset="0"/>
              </a:rPr>
              <a:t/>
            </a:r>
            <a:br>
              <a:rPr lang="uk-UA" sz="1800" smtClean="0">
                <a:latin typeface="Times New Roman" pitchFamily="18" charset="0"/>
                <a:cs typeface="Times New Roman" pitchFamily="18" charset="0"/>
              </a:rPr>
            </a:br>
            <a:r>
              <a:rPr lang="uk-UA" sz="1800" smtClean="0">
                <a:latin typeface="Times New Roman" pitchFamily="18" charset="0"/>
                <a:cs typeface="Times New Roman" pitchFamily="18" charset="0"/>
              </a:rPr>
              <a:t>О. О. Шевелюк. – К. : Компринт, 2013. – 208 с.</a:t>
            </a:r>
            <a:br>
              <a:rPr lang="uk-UA" sz="1800" smtClean="0">
                <a:latin typeface="Times New Roman" pitchFamily="18" charset="0"/>
                <a:cs typeface="Times New Roman" pitchFamily="18" charset="0"/>
              </a:rPr>
            </a:br>
            <a:r>
              <a:rPr lang="uk-UA" sz="1800" smtClean="0">
                <a:latin typeface="Times New Roman" pitchFamily="18" charset="0"/>
                <a:cs typeface="Times New Roman" pitchFamily="18" charset="0"/>
              </a:rPr>
              <a:t/>
            </a:r>
            <a:br>
              <a:rPr lang="uk-UA" sz="1800" smtClean="0">
                <a:latin typeface="Times New Roman" pitchFamily="18" charset="0"/>
                <a:cs typeface="Times New Roman" pitchFamily="18" charset="0"/>
              </a:rPr>
            </a:br>
            <a:r>
              <a:rPr lang="uk-UA" sz="1800" smtClean="0">
                <a:latin typeface="Times New Roman" pitchFamily="18" charset="0"/>
                <a:cs typeface="Times New Roman" pitchFamily="18" charset="0"/>
              </a:rPr>
              <a:t>У монографії в контексті ринкових трансформацій аграрної сфери України розглянуто теоретичні, методологічні, методичні й практичні аспекти формування ефективного земельно-ресурсного потенціалу сільськогосподарських підприємств.                        </a:t>
            </a:r>
            <a:br>
              <a:rPr lang="uk-UA" sz="1800" smtClean="0">
                <a:latin typeface="Times New Roman" pitchFamily="18" charset="0"/>
                <a:cs typeface="Times New Roman" pitchFamily="18" charset="0"/>
              </a:rPr>
            </a:br>
            <a:r>
              <a:rPr lang="uk-UA" sz="1800" smtClean="0">
                <a:latin typeface="Times New Roman" pitchFamily="18" charset="0"/>
                <a:cs typeface="Times New Roman" pitchFamily="18" charset="0"/>
              </a:rPr>
              <a:t>Для науковців, викладачів, аспірантів,</a:t>
            </a:r>
            <a:r>
              <a:rPr lang="en-US" sz="1800" smtClean="0">
                <a:latin typeface="Times New Roman" pitchFamily="18" charset="0"/>
                <a:cs typeface="Times New Roman" pitchFamily="18" charset="0"/>
              </a:rPr>
              <a:t> </a:t>
            </a:r>
            <a:r>
              <a:rPr lang="uk-UA" sz="1800" smtClean="0">
                <a:latin typeface="Times New Roman" pitchFamily="18" charset="0"/>
                <a:cs typeface="Times New Roman" pitchFamily="18" charset="0"/>
              </a:rPr>
              <a:t>студентів, спеціалістів та керівників аграрної сфери.</a:t>
            </a:r>
            <a:r>
              <a:rPr lang="uk-UA" sz="2000" smtClean="0">
                <a:latin typeface="Times New Roman" pitchFamily="18" charset="0"/>
                <a:cs typeface="Times New Roman" pitchFamily="18" charset="0"/>
              </a:rPr>
              <a:t/>
            </a:r>
            <a:br>
              <a:rPr lang="uk-UA" sz="2000" smtClean="0">
                <a:latin typeface="Times New Roman" pitchFamily="18" charset="0"/>
                <a:cs typeface="Times New Roman" pitchFamily="18" charset="0"/>
              </a:rPr>
            </a:br>
            <a:endParaRPr lang="uk-UA" sz="2000" smtClean="0">
              <a:latin typeface="Times New Roman" pitchFamily="18" charset="0"/>
              <a:cs typeface="Times New Roman" pitchFamily="18" charset="0"/>
            </a:endParaRPr>
          </a:p>
        </p:txBody>
      </p:sp>
      <p:pic>
        <p:nvPicPr>
          <p:cNvPr id="36866" name="Содержимое 3" descr="1 - 0016.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Заголовок 1"/>
          <p:cNvSpPr>
            <a:spLocks noGrp="1"/>
          </p:cNvSpPr>
          <p:nvPr>
            <p:ph type="title"/>
          </p:nvPr>
        </p:nvSpPr>
        <p:spPr>
          <a:xfrm>
            <a:off x="4680000" y="-243408"/>
            <a:ext cx="4320000" cy="5229225"/>
          </a:xfrm>
        </p:spPr>
        <p:txBody>
          <a:bodyPr/>
          <a:lstStyle/>
          <a:p>
            <a:pPr algn="l" eaLnBrk="1" hangingPunct="1"/>
            <a:r>
              <a:rPr lang="uk-UA" sz="1800" dirty="0" err="1" smtClean="0">
                <a:latin typeface="Times New Roman" pitchFamily="18" charset="0"/>
                <a:cs typeface="Times New Roman" pitchFamily="18" charset="0"/>
              </a:rPr>
              <a:t>Заблоцька</a:t>
            </a:r>
            <a:r>
              <a:rPr lang="uk-UA" sz="1800" dirty="0" smtClean="0">
                <a:latin typeface="Times New Roman" pitchFamily="18" charset="0"/>
                <a:cs typeface="Times New Roman" pitchFamily="18" charset="0"/>
              </a:rPr>
              <a:t> О. С. Домашні завдання з хімії та методичні вказівки щодо їх виконання  [</a:t>
            </a:r>
            <a:r>
              <a:rPr lang="uk-UA" sz="1800" dirty="0" err="1" smtClean="0">
                <a:latin typeface="Times New Roman" pitchFamily="18" charset="0"/>
                <a:cs typeface="Times New Roman" pitchFamily="18" charset="0"/>
              </a:rPr>
              <a:t>навч</a:t>
            </a:r>
            <a:r>
              <a:rPr lang="uk-UA" sz="1800" dirty="0" smtClean="0">
                <a:latin typeface="Times New Roman" pitchFamily="18" charset="0"/>
                <a:cs typeface="Times New Roman" pitchFamily="18" charset="0"/>
              </a:rPr>
              <a:t>. посібник для студентів напрямів підготовки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Захисту рослин</a:t>
            </a:r>
            <a:r>
              <a:rPr lang="ru-RU"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і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Агрономія</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 О. С. </a:t>
            </a:r>
            <a:r>
              <a:rPr lang="uk-UA" sz="1800" dirty="0" err="1" smtClean="0">
                <a:latin typeface="Times New Roman" pitchFamily="18" charset="0"/>
                <a:cs typeface="Times New Roman" pitchFamily="18" charset="0"/>
              </a:rPr>
              <a:t>Заблоцька</a:t>
            </a:r>
            <a:r>
              <a:rPr lang="uk-UA" sz="1800" dirty="0" smtClean="0">
                <a:latin typeface="Times New Roman" pitchFamily="18" charset="0"/>
                <a:cs typeface="Times New Roman" pitchFamily="18" charset="0"/>
              </a:rPr>
              <a:t> . – Житомир: Вид-во ЖДУ ім. І. Франка, 2013. – 260 с.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Наведено тестові домашні завдання з хімії та методичні вказівки щодо їх виконання для студентів напрямів підготовки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Захист рослин</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і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Агрономія</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(скорочений термін навчання).</a:t>
            </a:r>
          </a:p>
        </p:txBody>
      </p:sp>
      <p:pic>
        <p:nvPicPr>
          <p:cNvPr id="30722" name="Рисунок 4" descr="Рисунок.jpg"/>
          <p:cNvPicPr preferRelativeResize="0">
            <a:picLocks/>
          </p:cNvPicPr>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Заголовок 1"/>
          <p:cNvSpPr>
            <a:spLocks noGrp="1"/>
          </p:cNvSpPr>
          <p:nvPr>
            <p:ph type="title"/>
          </p:nvPr>
        </p:nvSpPr>
        <p:spPr>
          <a:xfrm>
            <a:off x="4680000" y="692696"/>
            <a:ext cx="4320000" cy="5759450"/>
          </a:xfrm>
        </p:spPr>
        <p:txBody>
          <a:bodyPr/>
          <a:lstStyle/>
          <a:p>
            <a:pPr algn="l" eaLnBrk="1" hangingPunct="1"/>
            <a:r>
              <a:rPr lang="uk-UA" sz="1800" dirty="0" smtClean="0">
                <a:latin typeface="Times New Roman" pitchFamily="18" charset="0"/>
                <a:cs typeface="Times New Roman" pitchFamily="18" charset="0"/>
              </a:rPr>
              <a:t>Кінологія: утримання, годівля, дресирування собак : підручник /</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В. А. Бурлака, Л. П. </a:t>
            </a:r>
            <a:r>
              <a:rPr lang="uk-UA" sz="1800" dirty="0" err="1" smtClean="0">
                <a:latin typeface="Times New Roman" pitchFamily="18" charset="0"/>
                <a:cs typeface="Times New Roman" pitchFamily="18" charset="0"/>
              </a:rPr>
              <a:t>Горальський</a:t>
            </a:r>
            <a:r>
              <a:rPr lang="uk-UA" sz="1800" dirty="0" smtClean="0">
                <a:latin typeface="Times New Roman" pitchFamily="18" charset="0"/>
                <a:cs typeface="Times New Roman" pitchFamily="18" charset="0"/>
              </a:rPr>
              <a:t>,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Д. А. </a:t>
            </a:r>
            <a:r>
              <a:rPr lang="uk-UA" sz="1800" dirty="0" err="1" smtClean="0">
                <a:latin typeface="Times New Roman" pitchFamily="18" charset="0"/>
                <a:cs typeface="Times New Roman" pitchFamily="18" charset="0"/>
              </a:rPr>
              <a:t>Засекін</a:t>
            </a:r>
            <a:r>
              <a:rPr lang="uk-UA" sz="1800" dirty="0" smtClean="0">
                <a:latin typeface="Times New Roman" pitchFamily="18" charset="0"/>
                <a:cs typeface="Times New Roman" pitchFamily="18" charset="0"/>
              </a:rPr>
              <a:t> [та ін.] ; за </a:t>
            </a:r>
            <a:r>
              <a:rPr lang="uk-UA" sz="1800" dirty="0" err="1" smtClean="0">
                <a:latin typeface="Times New Roman" pitchFamily="18" charset="0"/>
                <a:cs typeface="Times New Roman" pitchFamily="18" charset="0"/>
              </a:rPr>
              <a:t>заг</a:t>
            </a:r>
            <a:r>
              <a:rPr lang="uk-UA" sz="1800" dirty="0" smtClean="0">
                <a:latin typeface="Times New Roman" pitchFamily="18" charset="0"/>
                <a:cs typeface="Times New Roman" pitchFamily="18" charset="0"/>
              </a:rPr>
              <a:t>. ред.</a:t>
            </a:r>
            <a:r>
              <a:rPr lang="en-US"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 Бурлаки В. А. – Житомир : [ЖНАЕУ], 2013. – 512 с.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Підручник допоможе вивчити основні породи собак, особливості їх дресирування, утримання і догляду; санітарно-гігієнічні вимоги до приміщень, обладнання та устаткування; характеристику основних кормів тваринного та рослинного походження, мінеральних і вітамінних добавок, а також технології їх приготування та згадування собакам.</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Підручник розрахований на студентів вищих навчальних закладів III – IV рівнів акредитації сільськогосподарського профілю.</a:t>
            </a:r>
          </a:p>
        </p:txBody>
      </p:sp>
      <p:pic>
        <p:nvPicPr>
          <p:cNvPr id="48130" name="Содержимое 3" descr="1 - 0004.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Заголовок 1"/>
          <p:cNvSpPr>
            <a:spLocks noGrp="1"/>
          </p:cNvSpPr>
          <p:nvPr>
            <p:ph type="title"/>
          </p:nvPr>
        </p:nvSpPr>
        <p:spPr>
          <a:xfrm>
            <a:off x="4680000" y="332656"/>
            <a:ext cx="4321175" cy="6453187"/>
          </a:xfrm>
        </p:spPr>
        <p:txBody>
          <a:bodyPr/>
          <a:lstStyle/>
          <a:p>
            <a:pPr algn="l" eaLnBrk="1" hangingPunct="1"/>
            <a:r>
              <a:rPr lang="uk-UA" sz="2000" dirty="0" smtClean="0"/>
              <a:t/>
            </a:r>
            <a:br>
              <a:rPr lang="uk-UA" sz="2000" dirty="0" smtClean="0"/>
            </a:br>
            <a:r>
              <a:rPr lang="uk-UA" sz="2000" dirty="0" smtClean="0"/>
              <a:t/>
            </a:r>
            <a:br>
              <a:rPr lang="uk-UA" sz="2000" dirty="0" smtClean="0"/>
            </a:br>
            <a:r>
              <a:rPr lang="uk-UA" sz="2000" dirty="0" smtClean="0"/>
              <a:t/>
            </a:r>
            <a:br>
              <a:rPr lang="uk-UA" sz="2000" dirty="0" smtClean="0"/>
            </a:br>
            <a:r>
              <a:rPr lang="uk-UA" sz="1800" dirty="0" err="1" smtClean="0">
                <a:latin typeface="Times New Roman" pitchFamily="18" charset="0"/>
                <a:cs typeface="Times New Roman" pitchFamily="18" charset="0"/>
              </a:rPr>
              <a:t>Кон</a:t>
            </a:r>
            <a:r>
              <a:rPr lang="en-US" sz="1800" dirty="0" smtClean="0">
                <a:latin typeface="Times New Roman" pitchFamily="18" charset="0"/>
                <a:cs typeface="Times New Roman" pitchFamily="18" charset="0"/>
              </a:rPr>
              <a:t>’</a:t>
            </a:r>
            <a:r>
              <a:rPr lang="uk-UA" sz="1800" dirty="0" err="1" smtClean="0">
                <a:latin typeface="Times New Roman" pitchFamily="18" charset="0"/>
                <a:cs typeface="Times New Roman" pitchFamily="18" charset="0"/>
              </a:rPr>
              <a:t>юнктура</a:t>
            </a:r>
            <a:r>
              <a:rPr lang="uk-UA" sz="1800" dirty="0" smtClean="0">
                <a:latin typeface="Times New Roman" pitchFamily="18" charset="0"/>
                <a:cs typeface="Times New Roman" pitchFamily="18" charset="0"/>
              </a:rPr>
              <a:t> та перспективи світових аграрних ринків : монографія /</a:t>
            </a:r>
            <a:r>
              <a:rPr lang="en-US"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 І. М. Волкова, О. М. </a:t>
            </a:r>
            <a:r>
              <a:rPr lang="uk-UA" sz="1800" dirty="0" err="1" smtClean="0">
                <a:latin typeface="Times New Roman" pitchFamily="18" charset="0"/>
                <a:cs typeface="Times New Roman" pitchFamily="18" charset="0"/>
              </a:rPr>
              <a:t>Варченко</a:t>
            </a:r>
            <a:r>
              <a:rPr lang="uk-UA" sz="1800" dirty="0" smtClean="0">
                <a:latin typeface="Times New Roman" pitchFamily="18" charset="0"/>
                <a:cs typeface="Times New Roman" pitchFamily="18" charset="0"/>
              </a:rPr>
              <a:t>,</a:t>
            </a:r>
            <a:r>
              <a:rPr lang="en-US"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 В. Є. </a:t>
            </a:r>
            <a:r>
              <a:rPr lang="uk-UA" sz="1800" dirty="0" err="1" smtClean="0">
                <a:latin typeface="Times New Roman" pitchFamily="18" charset="0"/>
                <a:cs typeface="Times New Roman" pitchFamily="18" charset="0"/>
              </a:rPr>
              <a:t>Данкевич</a:t>
            </a:r>
            <a:r>
              <a:rPr lang="uk-UA" sz="1800"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та ін.</a:t>
            </a:r>
            <a:r>
              <a:rPr lang="en-US"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 за ред. </a:t>
            </a:r>
            <a:r>
              <a:rPr lang="en-US"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Т. О. Зінчук. –</a:t>
            </a:r>
            <a:r>
              <a:rPr lang="en-US"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К.: Центр учбової літератури, 2013. – 670 с.</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У монографії досліджуються науково – методичні та практичні засади формування кон’юнктури аграрних ринків за регіонами світу: Європи, Азії, Америки, Африки, Австралії та Океанів з наступною оцінкою можливостей розвитку зовнішньоекономічних зв'язків з Україною в умовах лібералізації торгівлі та посилення конкуренції.</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Монографія  буде корисною  для менеджерів сфери зовнішньоекономічної діяльності, науковців, викладачів вищих аграрних закладів. </a:t>
            </a:r>
            <a:r>
              <a:rPr lang="uk-UA" sz="2000" dirty="0" smtClean="0"/>
              <a:t/>
            </a:r>
            <a:br>
              <a:rPr lang="uk-UA" sz="2000" dirty="0" smtClean="0"/>
            </a:br>
            <a:r>
              <a:rPr lang="uk-UA" sz="2000" dirty="0" smtClean="0"/>
              <a:t/>
            </a:r>
            <a:br>
              <a:rPr lang="uk-UA" sz="2000" dirty="0" smtClean="0"/>
            </a:br>
            <a:r>
              <a:rPr lang="uk-UA" sz="2000" dirty="0" smtClean="0"/>
              <a:t/>
            </a:r>
            <a:br>
              <a:rPr lang="uk-UA" sz="2000" dirty="0" smtClean="0"/>
            </a:br>
            <a:r>
              <a:rPr lang="uk-UA" sz="2000" dirty="0" smtClean="0"/>
              <a:t/>
            </a:r>
            <a:br>
              <a:rPr lang="uk-UA" sz="2000" dirty="0" smtClean="0"/>
            </a:br>
            <a:r>
              <a:rPr lang="uk-UA" sz="2000" dirty="0" smtClean="0"/>
              <a:t> </a:t>
            </a:r>
            <a:endParaRPr lang="ru-RU" sz="2000" dirty="0" smtClean="0"/>
          </a:p>
        </p:txBody>
      </p:sp>
      <p:pic>
        <p:nvPicPr>
          <p:cNvPr id="26626" name="Содержимое 3" descr="1 - 0013.jpg"/>
          <p:cNvPicPr preferRelativeResize="0">
            <a:picLocks noGrp="1"/>
          </p:cNvPicPr>
          <p:nvPr>
            <p:ph idx="1"/>
          </p:nvPr>
        </p:nvPicPr>
        <p:blipFill>
          <a:blip r:embed="rId2" cstate="print"/>
          <a:srcRect/>
          <a:stretch>
            <a:fillRect/>
          </a:stretch>
        </p:blipFill>
        <p:spPr>
          <a:xfrm>
            <a:off x="539749" y="648000"/>
            <a:ext cx="3960000" cy="5760000"/>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Заголовок 1"/>
          <p:cNvSpPr>
            <a:spLocks noGrp="1"/>
          </p:cNvSpPr>
          <p:nvPr>
            <p:ph type="title"/>
          </p:nvPr>
        </p:nvSpPr>
        <p:spPr>
          <a:xfrm>
            <a:off x="4680000" y="-27384"/>
            <a:ext cx="4356000" cy="5616575"/>
          </a:xfrm>
        </p:spPr>
        <p:txBody>
          <a:bodyPr/>
          <a:lstStyle/>
          <a:p>
            <a:pPr algn="l" eaLnBrk="1" hangingPunct="1"/>
            <a:r>
              <a:rPr lang="uk-UA" sz="1800" dirty="0" smtClean="0">
                <a:latin typeface="Times New Roman" pitchFamily="18" charset="0"/>
                <a:cs typeface="Times New Roman" pitchFamily="18" charset="0"/>
              </a:rPr>
              <a:t>Кравець Л. Г. </a:t>
            </a:r>
            <a:r>
              <a:rPr lang="uk-UA" sz="1800" dirty="0" err="1" smtClean="0">
                <a:latin typeface="Times New Roman" pitchFamily="18" charset="0"/>
                <a:cs typeface="Times New Roman" pitchFamily="18" charset="0"/>
              </a:rPr>
              <a:t>Нормоконтроль</a:t>
            </a:r>
            <a:r>
              <a:rPr lang="uk-UA" sz="1800" dirty="0" smtClean="0">
                <a:latin typeface="Times New Roman" pitchFamily="18" charset="0"/>
                <a:cs typeface="Times New Roman" pitchFamily="18" charset="0"/>
              </a:rPr>
              <a:t> дипломних проектів: </a:t>
            </a:r>
            <a:r>
              <a:rPr lang="uk-UA" sz="1800" dirty="0" err="1" smtClean="0">
                <a:latin typeface="Times New Roman" pitchFamily="18" charset="0"/>
                <a:cs typeface="Times New Roman" pitchFamily="18" charset="0"/>
              </a:rPr>
              <a:t>навч</a:t>
            </a:r>
            <a:r>
              <a:rPr lang="uk-UA" sz="1800" dirty="0" smtClean="0">
                <a:latin typeface="Times New Roman" pitchFamily="18" charset="0"/>
                <a:cs typeface="Times New Roman" pitchFamily="18" charset="0"/>
              </a:rPr>
              <a:t>. посібник /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Л. Г. Кравець, О. Д. Муляр; за ред.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Л. Г. Кравця. – Житомир</a:t>
            </a:r>
            <a:r>
              <a:rPr lang="en-US"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 ЖНАЕУ, 2013. –</a:t>
            </a:r>
            <a:r>
              <a:rPr lang="en-US"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112 с.</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Навчально-методичний посібник встановлює порядок контролю дотримання в конструкторській документації дипломних проектів норм і вимог, встановлених нормативними документами зі стандартизації.</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Призначений для студентів інженерних спеціальностей аграрних вищих навчальних закладів, керівників і консультантів дипломних проектів.</a:t>
            </a:r>
            <a:endParaRPr lang="ru-RU" sz="1800" dirty="0" smtClean="0">
              <a:latin typeface="Times New Roman" pitchFamily="18" charset="0"/>
              <a:cs typeface="Times New Roman" pitchFamily="18" charset="0"/>
            </a:endParaRPr>
          </a:p>
        </p:txBody>
      </p:sp>
      <p:pic>
        <p:nvPicPr>
          <p:cNvPr id="27650" name="Содержимое 6" descr="Рисунок.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Заголовок 1"/>
          <p:cNvSpPr>
            <a:spLocks noGrp="1"/>
          </p:cNvSpPr>
          <p:nvPr>
            <p:ph type="title"/>
          </p:nvPr>
        </p:nvSpPr>
        <p:spPr>
          <a:xfrm>
            <a:off x="4680000" y="260648"/>
            <a:ext cx="4319587" cy="5976937"/>
          </a:xfrm>
        </p:spPr>
        <p:txBody>
          <a:bodyPr/>
          <a:lstStyle/>
          <a:p>
            <a:pPr algn="l" eaLnBrk="1" hangingPunct="1"/>
            <a:r>
              <a:rPr lang="ru-RU" sz="1800" dirty="0" err="1" smtClean="0">
                <a:latin typeface="Times New Roman" pitchFamily="18" charset="0"/>
                <a:cs typeface="Times New Roman" pitchFamily="18" charset="0"/>
              </a:rPr>
              <a:t>Курсове</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проектування</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з</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інженерного</a:t>
            </a:r>
            <a:r>
              <a:rPr lang="ru-RU" sz="1800" dirty="0" smtClean="0">
                <a:latin typeface="Times New Roman" pitchFamily="18" charset="0"/>
                <a:cs typeface="Times New Roman" pitchFamily="18" charset="0"/>
              </a:rPr>
              <a:t> менеджменту</a:t>
            </a:r>
            <a:r>
              <a:rPr lang="en-US" sz="1800"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навч</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посібник</a:t>
            </a:r>
            <a:r>
              <a:rPr lang="ru-RU" sz="1800"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 </a:t>
            </a:r>
            <a:br>
              <a:rPr lang="en-US"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С. М. </a:t>
            </a:r>
            <a:r>
              <a:rPr lang="ru-RU" sz="1800" dirty="0" err="1" smtClean="0">
                <a:latin typeface="Times New Roman" pitchFamily="18" charset="0"/>
                <a:cs typeface="Times New Roman" pitchFamily="18" charset="0"/>
              </a:rPr>
              <a:t>Герук</a:t>
            </a:r>
            <a:r>
              <a:rPr lang="ru-RU" sz="1800" dirty="0" smtClean="0">
                <a:latin typeface="Times New Roman" pitchFamily="18" charset="0"/>
                <a:cs typeface="Times New Roman" pitchFamily="18" charset="0"/>
              </a:rPr>
              <a:t>, О. М. </a:t>
            </a:r>
            <a:r>
              <a:rPr lang="ru-RU" sz="1800" dirty="0" err="1" smtClean="0">
                <a:latin typeface="Times New Roman" pitchFamily="18" charset="0"/>
                <a:cs typeface="Times New Roman" pitchFamily="18" charset="0"/>
              </a:rPr>
              <a:t>Сукманюк</a:t>
            </a:r>
            <a:r>
              <a:rPr lang="ru-RU" sz="1800"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І. І. Мельник, Я. М. Михайлович. </a:t>
            </a:r>
            <a:r>
              <a:rPr lang="uk-UA" sz="1800" dirty="0" smtClean="0">
                <a:latin typeface="Times New Roman" pitchFamily="18" charset="0"/>
                <a:cs typeface="Times New Roman" pitchFamily="18" charset="0"/>
              </a:rPr>
              <a:t>–</a:t>
            </a:r>
            <a:r>
              <a:rPr lang="ru-RU" sz="1800" dirty="0" smtClean="0">
                <a:latin typeface="Times New Roman" pitchFamily="18" charset="0"/>
                <a:cs typeface="Times New Roman" pitchFamily="18" charset="0"/>
              </a:rPr>
              <a:t> Житомир</a:t>
            </a:r>
            <a:r>
              <a:rPr lang="en-US" sz="1800"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 ЖНАЕУ, 2013. </a:t>
            </a:r>
            <a:r>
              <a:rPr lang="uk-UA" sz="1800" dirty="0" smtClean="0">
                <a:latin typeface="Times New Roman" pitchFamily="18" charset="0"/>
                <a:cs typeface="Times New Roman" pitchFamily="18" charset="0"/>
              </a:rPr>
              <a:t>–</a:t>
            </a:r>
            <a:r>
              <a:rPr lang="ru-RU" sz="1800" dirty="0" smtClean="0">
                <a:latin typeface="Times New Roman" pitchFamily="18" charset="0"/>
                <a:cs typeface="Times New Roman" pitchFamily="18" charset="0"/>
              </a:rPr>
              <a:t> 227 с. </a:t>
            </a: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У навчальному посібнику подано структуру бізнес-планування, наведені приклади господарювання сільськогосподарських підприємств різної форми власності, проаналізовано організацію ремонту і стан ремонтно-обслуговуючої бази господарства, викладений розрахунок площі майстерні, вартості основних виробничих фондів, собівартості та показників ефективності проектного рішення. </a:t>
            </a:r>
            <a:r>
              <a:rPr lang="uk-UA" sz="2000" dirty="0" smtClean="0">
                <a:latin typeface="Times New Roman" pitchFamily="18" charset="0"/>
                <a:cs typeface="Times New Roman" pitchFamily="18" charset="0"/>
              </a:rPr>
              <a:t/>
            </a:r>
            <a:br>
              <a:rPr lang="uk-UA"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endParaRPr lang="ru-RU" sz="2000" dirty="0" smtClean="0">
              <a:latin typeface="Times New Roman" pitchFamily="18" charset="0"/>
              <a:cs typeface="Times New Roman" pitchFamily="18" charset="0"/>
            </a:endParaRPr>
          </a:p>
        </p:txBody>
      </p:sp>
      <p:pic>
        <p:nvPicPr>
          <p:cNvPr id="33794" name="Содержимое 3" descr="Рисунок.jpg"/>
          <p:cNvPicPr preferRelativeResize="0">
            <a:picLocks noGrp="1"/>
          </p:cNvPicPr>
          <p:nvPr>
            <p:ph idx="1"/>
          </p:nvPr>
        </p:nvPicPr>
        <p:blipFill>
          <a:blip r:embed="rId2" cstate="print"/>
          <a:srcRect/>
          <a:stretch>
            <a:fillRect/>
          </a:stretch>
        </p:blipFill>
        <p:spPr>
          <a:xfrm>
            <a:off x="539750" y="647999"/>
            <a:ext cx="3960000" cy="5760000"/>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Заголовок 1"/>
          <p:cNvSpPr>
            <a:spLocks noGrp="1"/>
          </p:cNvSpPr>
          <p:nvPr>
            <p:ph type="title"/>
          </p:nvPr>
        </p:nvSpPr>
        <p:spPr>
          <a:xfrm>
            <a:off x="4680000" y="-171400"/>
            <a:ext cx="4320000" cy="6264275"/>
          </a:xfrm>
        </p:spPr>
        <p:txBody>
          <a:bodyPr/>
          <a:lstStyle/>
          <a:p>
            <a:pPr algn="l" eaLnBrk="1" hangingPunct="1"/>
            <a:r>
              <a:rPr lang="ru-RU" sz="1800" dirty="0" err="1" smtClean="0">
                <a:latin typeface="Times New Roman" pitchFamily="18" charset="0"/>
                <a:cs typeface="Times New Roman" pitchFamily="18" charset="0"/>
              </a:rPr>
              <a:t>Куян</a:t>
            </a:r>
            <a:r>
              <a:rPr lang="ru-RU" sz="1800" dirty="0" smtClean="0">
                <a:latin typeface="Times New Roman" pitchFamily="18" charset="0"/>
                <a:cs typeface="Times New Roman" pitchFamily="18" charset="0"/>
              </a:rPr>
              <a:t> В. Г. </a:t>
            </a:r>
            <a:r>
              <a:rPr lang="ru-RU" sz="1800" dirty="0" err="1" smtClean="0">
                <a:latin typeface="Times New Roman" pitchFamily="18" charset="0"/>
                <a:cs typeface="Times New Roman" pitchFamily="18" charset="0"/>
              </a:rPr>
              <a:t>Селекція</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плодових</a:t>
            </a:r>
            <a:r>
              <a:rPr lang="ru-RU" sz="1800" dirty="0" smtClean="0">
                <a:latin typeface="Times New Roman" pitchFamily="18" charset="0"/>
                <a:cs typeface="Times New Roman" pitchFamily="18" charset="0"/>
              </a:rPr>
              <a:t> культур : </a:t>
            </a:r>
            <a:r>
              <a:rPr lang="ru-RU" sz="1800" dirty="0" err="1" smtClean="0">
                <a:latin typeface="Times New Roman" pitchFamily="18" charset="0"/>
                <a:cs typeface="Times New Roman" pitchFamily="18" charset="0"/>
              </a:rPr>
              <a:t>навч</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посібник</a:t>
            </a:r>
            <a:r>
              <a:rPr lang="ru-RU" sz="1800" dirty="0" smtClean="0">
                <a:latin typeface="Times New Roman" pitchFamily="18" charset="0"/>
                <a:cs typeface="Times New Roman" pitchFamily="18" charset="0"/>
              </a:rPr>
              <a:t> / В. Г. </a:t>
            </a:r>
            <a:r>
              <a:rPr lang="ru-RU" sz="1800" dirty="0" err="1" smtClean="0">
                <a:latin typeface="Times New Roman" pitchFamily="18" charset="0"/>
                <a:cs typeface="Times New Roman" pitchFamily="18" charset="0"/>
              </a:rPr>
              <a:t>Куян</a:t>
            </a:r>
            <a:r>
              <a:rPr lang="ru-RU" sz="1800" dirty="0" smtClean="0">
                <a:latin typeface="Times New Roman" pitchFamily="18" charset="0"/>
                <a:cs typeface="Times New Roman" pitchFamily="18" charset="0"/>
              </a:rPr>
              <a:t>,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В. М. </a:t>
            </a:r>
            <a:r>
              <a:rPr lang="ru-RU" sz="1800" dirty="0" err="1" smtClean="0">
                <a:latin typeface="Times New Roman" pitchFamily="18" charset="0"/>
                <a:cs typeface="Times New Roman" pitchFamily="18" charset="0"/>
              </a:rPr>
              <a:t>Положенець</a:t>
            </a:r>
            <a:r>
              <a:rPr lang="ru-RU" sz="1800" dirty="0" smtClean="0">
                <a:latin typeface="Times New Roman" pitchFamily="18" charset="0"/>
                <a:cs typeface="Times New Roman" pitchFamily="18" charset="0"/>
              </a:rPr>
              <a:t>, В. М. </a:t>
            </a:r>
            <a:r>
              <a:rPr lang="ru-RU" sz="1800" dirty="0" err="1" smtClean="0">
                <a:latin typeface="Times New Roman" pitchFamily="18" charset="0"/>
                <a:cs typeface="Times New Roman" pitchFamily="18" charset="0"/>
              </a:rPr>
              <a:t>Пелехатий</a:t>
            </a:r>
            <a:r>
              <a:rPr lang="ru-RU"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a:t>
            </a:r>
            <a:r>
              <a:rPr lang="ru-RU" sz="1800" dirty="0" smtClean="0">
                <a:latin typeface="Times New Roman" pitchFamily="18" charset="0"/>
                <a:cs typeface="Times New Roman" pitchFamily="18" charset="0"/>
              </a:rPr>
              <a:t> Житомир</a:t>
            </a:r>
            <a:r>
              <a:rPr lang="en-US" sz="1800"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 ЖНАЕУ, 2013. </a:t>
            </a:r>
            <a:r>
              <a:rPr lang="uk-UA" sz="1800" dirty="0" smtClean="0">
                <a:latin typeface="Times New Roman" pitchFamily="18" charset="0"/>
                <a:cs typeface="Times New Roman" pitchFamily="18" charset="0"/>
              </a:rPr>
              <a:t>–</a:t>
            </a:r>
            <a:r>
              <a:rPr lang="ru-RU" sz="1800" dirty="0" smtClean="0">
                <a:latin typeface="Times New Roman" pitchFamily="18" charset="0"/>
                <a:cs typeface="Times New Roman" pitchFamily="18" charset="0"/>
              </a:rPr>
              <a:t> 90 с.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Висвітлено особливості селекції листопадних плодових культур, зокрема напрями, методи і техніку селекції основних зерняткових, кісточкових, горіхоплідних і ягідних порід. Звернуто увагу на сучасні прийоми селекції сортів і підщеп, у т. ч. кленової, на досягнення вітчизняної селекції.</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Для студентів вищих аграрних закладів освіти, напрям підготовки – 6.090101 «Агрономія».</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endParaRPr lang="ru-RU" sz="2000" dirty="0" smtClean="0">
              <a:latin typeface="Times New Roman" pitchFamily="18" charset="0"/>
              <a:cs typeface="Times New Roman" pitchFamily="18" charset="0"/>
            </a:endParaRPr>
          </a:p>
        </p:txBody>
      </p:sp>
      <p:pic>
        <p:nvPicPr>
          <p:cNvPr id="34818" name="Содержимое 3" descr="Рисунок.jpg"/>
          <p:cNvPicPr preferRelativeResize="0">
            <a:picLocks noGrp="1"/>
          </p:cNvPicPr>
          <p:nvPr>
            <p:ph idx="1"/>
          </p:nvPr>
        </p:nvPicPr>
        <p:blipFill>
          <a:blip r:embed="rId3"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0000" y="260648"/>
            <a:ext cx="4319588" cy="5616575"/>
          </a:xfrm>
        </p:spPr>
        <p:txBody>
          <a:bodyPr rtlCol="0">
            <a:normAutofit fontScale="90000"/>
          </a:bodyPr>
          <a:lstStyle/>
          <a:p>
            <a:pPr algn="l" eaLnBrk="1" fontAlgn="auto" hangingPunct="1">
              <a:spcAft>
                <a:spcPts val="0"/>
              </a:spcAft>
              <a:defRPr/>
            </a:pPr>
            <a:r>
              <a:rPr lang="uk-UA" sz="2000" dirty="0" smtClean="0"/>
              <a:t/>
            </a:r>
            <a:br>
              <a:rPr lang="uk-UA" sz="2000" dirty="0" smtClean="0"/>
            </a:br>
            <a:r>
              <a:rPr lang="uk-UA" sz="2000" dirty="0" smtClean="0"/>
              <a:t/>
            </a:r>
            <a:br>
              <a:rPr lang="uk-UA" sz="2000" dirty="0" smtClean="0"/>
            </a:br>
            <a:r>
              <a:rPr lang="uk-UA" sz="2000" dirty="0" smtClean="0">
                <a:latin typeface="Times New Roman" pitchFamily="18" charset="0"/>
                <a:cs typeface="Times New Roman" pitchFamily="18" charset="0"/>
              </a:rPr>
              <a:t>Методика наукових досліджень в агрономії : </a:t>
            </a:r>
            <a:r>
              <a:rPr lang="uk-UA" sz="2000" dirty="0" err="1" smtClean="0">
                <a:latin typeface="Times New Roman" pitchFamily="18" charset="0"/>
                <a:cs typeface="Times New Roman" pitchFamily="18" charset="0"/>
              </a:rPr>
              <a:t>навч</a:t>
            </a:r>
            <a:r>
              <a:rPr lang="uk-UA" sz="2000" dirty="0" smtClean="0">
                <a:latin typeface="Times New Roman" pitchFamily="18" charset="0"/>
                <a:cs typeface="Times New Roman" pitchFamily="18" charset="0"/>
              </a:rPr>
              <a:t>. </a:t>
            </a:r>
            <a:r>
              <a:rPr lang="uk-UA" sz="2000" dirty="0">
                <a:latin typeface="Times New Roman" pitchFamily="18" charset="0"/>
                <a:cs typeface="Times New Roman" pitchFamily="18" charset="0"/>
              </a:rPr>
              <a:t>п</a:t>
            </a:r>
            <a:r>
              <a:rPr lang="uk-UA" sz="2000" dirty="0" smtClean="0">
                <a:latin typeface="Times New Roman" pitchFamily="18" charset="0"/>
                <a:cs typeface="Times New Roman" pitchFamily="18" charset="0"/>
              </a:rPr>
              <a:t>осібник / В. Г. </a:t>
            </a:r>
            <a:r>
              <a:rPr lang="uk-UA" sz="2000" dirty="0" err="1" smtClean="0">
                <a:latin typeface="Times New Roman" pitchFamily="18" charset="0"/>
                <a:cs typeface="Times New Roman" pitchFamily="18" charset="0"/>
              </a:rPr>
              <a:t>Дідора</a:t>
            </a:r>
            <a:r>
              <a:rPr lang="uk-UA" sz="2000" dirty="0" smtClean="0">
                <a:latin typeface="Times New Roman" pitchFamily="18" charset="0"/>
                <a:cs typeface="Times New Roman" pitchFamily="18" charset="0"/>
              </a:rPr>
              <a:t>, О. Ф. Смаглій, Е. Р. </a:t>
            </a:r>
            <a:r>
              <a:rPr lang="uk-UA" sz="2000" dirty="0" err="1" smtClean="0">
                <a:latin typeface="Times New Roman" pitchFamily="18" charset="0"/>
                <a:cs typeface="Times New Roman" pitchFamily="18" charset="0"/>
              </a:rPr>
              <a:t>Ермантраут</a:t>
            </a:r>
            <a:r>
              <a:rPr lang="uk-UA"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a:t>
            </a:r>
            <a:r>
              <a:rPr lang="uk-UA" sz="2000" dirty="0" smtClean="0">
                <a:latin typeface="Times New Roman" pitchFamily="18" charset="0"/>
                <a:cs typeface="Times New Roman" pitchFamily="18" charset="0"/>
              </a:rPr>
              <a:t>та ін.</a:t>
            </a:r>
            <a:r>
              <a:rPr lang="en-US" sz="2000" dirty="0" smtClean="0">
                <a:latin typeface="Times New Roman" pitchFamily="18" charset="0"/>
                <a:cs typeface="Times New Roman" pitchFamily="18" charset="0"/>
              </a:rPr>
              <a:t>]</a:t>
            </a:r>
            <a:r>
              <a:rPr lang="uk-UA" sz="2000" dirty="0">
                <a:latin typeface="Times New Roman" pitchFamily="18" charset="0"/>
                <a:cs typeface="Times New Roman" pitchFamily="18" charset="0"/>
              </a:rPr>
              <a:t> </a:t>
            </a:r>
            <a:r>
              <a:rPr lang="uk-UA" sz="2000" dirty="0" smtClean="0">
                <a:latin typeface="Times New Roman" pitchFamily="18" charset="0"/>
                <a:cs typeface="Times New Roman" pitchFamily="18" charset="0"/>
              </a:rPr>
              <a:t>. – К. : Центр учбової літератури, 2013. – </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264 с.</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Викладені сучасні методи загальнонаукових і спеціальних методів досліджень в агрономії, теоретичні основи планування експерименту і основні методи статистичного аналізу з використанням прикладної комп’ютерної програми, що застосовуються для оцінки та інтерпретації результатів польових, вегетаційних і лабораторних дослідів, що притаманні агрономічному експерименту.</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Розрахований на студентів вищих аграрних закладів.</a:t>
            </a:r>
            <a:br>
              <a:rPr lang="uk-UA" sz="2000" dirty="0" smtClean="0">
                <a:latin typeface="Times New Roman" pitchFamily="18" charset="0"/>
                <a:cs typeface="Times New Roman" pitchFamily="18" charset="0"/>
              </a:rPr>
            </a:br>
            <a:r>
              <a:rPr lang="uk-UA" sz="2000" dirty="0" smtClean="0"/>
              <a:t/>
            </a:r>
            <a:br>
              <a:rPr lang="uk-UA" sz="2000" dirty="0" smtClean="0"/>
            </a:br>
            <a:endParaRPr lang="ru-RU" sz="2000" dirty="0"/>
          </a:p>
        </p:txBody>
      </p:sp>
      <p:pic>
        <p:nvPicPr>
          <p:cNvPr id="28674" name="Содержимое 5" descr="Рисунок.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0000" y="620688"/>
            <a:ext cx="4320000" cy="5905500"/>
          </a:xfrm>
        </p:spPr>
        <p:txBody>
          <a:bodyPr rtlCol="0">
            <a:normAutofit fontScale="90000"/>
          </a:bodyPr>
          <a:lstStyle/>
          <a:p>
            <a:pPr algn="l" eaLnBrk="1" fontAlgn="auto" hangingPunct="1">
              <a:spcAft>
                <a:spcPts val="0"/>
              </a:spcAft>
              <a:defRPr/>
            </a:pPr>
            <a:r>
              <a:rPr lang="uk-UA" sz="2000" dirty="0" err="1" smtClean="0">
                <a:latin typeface="Times New Roman" pitchFamily="18" charset="0"/>
                <a:cs typeface="Times New Roman" pitchFamily="18" charset="0"/>
              </a:rPr>
              <a:t>Микитюк</a:t>
            </a:r>
            <a:r>
              <a:rPr lang="uk-UA" sz="2000" dirty="0" smtClean="0">
                <a:latin typeface="Times New Roman" pitchFamily="18" charset="0"/>
                <a:cs typeface="Times New Roman" pitchFamily="18" charset="0"/>
              </a:rPr>
              <a:t> В. М. Розвиток та підвищення ефективності функціонування підприємств галузі птахівництва : монографія / </a:t>
            </a:r>
            <a:r>
              <a:rPr lang="uk-UA" sz="2000" dirty="0" smtClean="0">
                <a:latin typeface="Times New Roman" pitchFamily="18" charset="0"/>
                <a:cs typeface="Times New Roman" pitchFamily="18" charset="0"/>
              </a:rPr>
              <a:t>В</a:t>
            </a:r>
            <a:r>
              <a:rPr lang="uk-UA" sz="2000" dirty="0" smtClean="0">
                <a:latin typeface="Times New Roman" pitchFamily="18" charset="0"/>
                <a:cs typeface="Times New Roman" pitchFamily="18" charset="0"/>
              </a:rPr>
              <a:t>. М. </a:t>
            </a:r>
            <a:r>
              <a:rPr lang="uk-UA" sz="2000" dirty="0" err="1" smtClean="0">
                <a:latin typeface="Times New Roman" pitchFamily="18" charset="0"/>
                <a:cs typeface="Times New Roman" pitchFamily="18" charset="0"/>
              </a:rPr>
              <a:t>Микитюк</a:t>
            </a:r>
            <a:r>
              <a:rPr lang="uk-UA" sz="2000" dirty="0" smtClean="0">
                <a:latin typeface="Times New Roman" pitchFamily="18" charset="0"/>
                <a:cs typeface="Times New Roman" pitchFamily="18" charset="0"/>
              </a:rPr>
              <a:t>, О. П. Русак,                 І. В. Кравець. – Житомир : Полісся,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2013</a:t>
            </a:r>
            <a:r>
              <a:rPr lang="uk-UA" sz="2000" dirty="0" smtClean="0">
                <a:latin typeface="Times New Roman" pitchFamily="18" charset="0"/>
                <a:cs typeface="Times New Roman" pitchFamily="18" charset="0"/>
              </a:rPr>
              <a:t>. – 167 с. </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У монографії розкрито теоретичні та практичні аспекти розвитку та підвищення ефективності функціонування підприємств галузі птахівництва.</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Монографія розрахована на науковців, викладачів, магістрів, аспірантів і студентів економічних вищих навчальних закладів, буде також корисна спеціалістам-практикам аграрних підприємств, працівникам сільськогосподарських організацій.</a:t>
            </a:r>
            <a:r>
              <a:rPr lang="ru-RU" sz="1800" dirty="0" smtClean="0"/>
              <a:t/>
            </a:r>
            <a:br>
              <a:rPr lang="ru-RU" sz="1800" dirty="0" smtClean="0"/>
            </a:br>
            <a:r>
              <a:rPr lang="uk-UA" sz="1800" dirty="0" smtClean="0"/>
              <a:t> </a:t>
            </a:r>
            <a:r>
              <a:rPr lang="ru-RU" sz="1800" dirty="0" smtClean="0"/>
              <a:t/>
            </a:r>
            <a:br>
              <a:rPr lang="ru-RU" sz="1800" dirty="0" smtClean="0"/>
            </a:br>
            <a:endParaRPr lang="ru-RU" sz="1800" dirty="0"/>
          </a:p>
        </p:txBody>
      </p:sp>
      <p:pic>
        <p:nvPicPr>
          <p:cNvPr id="52226" name="Содержимое 3" descr="Rotatin of 1 - 0003.jpg"/>
          <p:cNvPicPr preferRelativeResize="0">
            <a:picLocks noGrp="1"/>
          </p:cNvPicPr>
          <p:nvPr>
            <p:ph idx="1"/>
          </p:nvPr>
        </p:nvPicPr>
        <p:blipFill>
          <a:blip r:embed="rId2" cstate="print"/>
          <a:srcRect/>
          <a:stretch>
            <a:fillRect/>
          </a:stretch>
        </p:blipFill>
        <p:spPr>
          <a:xfrm>
            <a:off x="540000" y="648000"/>
            <a:ext cx="3959225" cy="5760000"/>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Заголовок 1"/>
          <p:cNvSpPr>
            <a:spLocks noGrp="1"/>
          </p:cNvSpPr>
          <p:nvPr>
            <p:ph type="title"/>
          </p:nvPr>
        </p:nvSpPr>
        <p:spPr>
          <a:xfrm>
            <a:off x="4680000" y="44624"/>
            <a:ext cx="4320000" cy="6323012"/>
          </a:xfrm>
        </p:spPr>
        <p:txBody>
          <a:bodyPr/>
          <a:lstStyle/>
          <a:p>
            <a:pPr algn="l" eaLnBrk="1" hangingPunct="1"/>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uk-UA" sz="1800" dirty="0" smtClean="0">
                <a:latin typeface="Times New Roman" pitchFamily="18" charset="0"/>
              </a:rPr>
              <a:t>Наукові здобутки молоді – вирішенню проблем АПК : матеріали </a:t>
            </a:r>
            <a:r>
              <a:rPr lang="uk-UA" sz="1800" dirty="0" err="1" smtClean="0">
                <a:latin typeface="Times New Roman" pitchFamily="18" charset="0"/>
              </a:rPr>
              <a:t>всеукр</a:t>
            </a:r>
            <a:r>
              <a:rPr lang="uk-UA" sz="1800" dirty="0" smtClean="0">
                <a:latin typeface="Times New Roman" pitchFamily="18" charset="0"/>
              </a:rPr>
              <a:t>. </a:t>
            </a:r>
            <a:r>
              <a:rPr lang="uk-UA" sz="1800" dirty="0" err="1" smtClean="0">
                <a:latin typeface="Times New Roman" pitchFamily="18" charset="0"/>
              </a:rPr>
              <a:t>наук.-практ</a:t>
            </a:r>
            <a:r>
              <a:rPr lang="uk-UA" sz="1800" dirty="0" smtClean="0">
                <a:latin typeface="Times New Roman" pitchFamily="18" charset="0"/>
              </a:rPr>
              <a:t>. </a:t>
            </a:r>
            <a:r>
              <a:rPr lang="uk-UA" sz="1800" dirty="0" err="1" smtClean="0">
                <a:latin typeface="Times New Roman" pitchFamily="18" charset="0"/>
              </a:rPr>
              <a:t>конф</a:t>
            </a:r>
            <a:r>
              <a:rPr lang="uk-UA" sz="1800" dirty="0" smtClean="0">
                <a:latin typeface="Times New Roman" pitchFamily="18" charset="0"/>
              </a:rPr>
              <a:t>., 22 трав.</a:t>
            </a:r>
            <a:r>
              <a:rPr lang="ru-RU" sz="1800" dirty="0" smtClean="0">
                <a:latin typeface="Times New Roman" pitchFamily="18" charset="0"/>
              </a:rPr>
              <a:t> 2013 </a:t>
            </a:r>
            <a:r>
              <a:rPr lang="ru-RU" sz="1800" dirty="0" err="1" smtClean="0">
                <a:latin typeface="Times New Roman" pitchFamily="18" charset="0"/>
              </a:rPr>
              <a:t>р</a:t>
            </a:r>
            <a:r>
              <a:rPr lang="uk-UA" sz="1800" dirty="0" smtClean="0">
                <a:latin typeface="Times New Roman" pitchFamily="18" charset="0"/>
              </a:rPr>
              <a:t>. – Житомир : Рута, 2013. – 120 с.</a:t>
            </a: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Збірник містить матеріали досліджень молодих вчених  теоретичного і практичного характеру з актуальних питань землеробства, рослинництва, кормо виробництва, селекції та насінництва, захисту рослин, тваринництва, які спрямовані на вирішення актуальних проблем АПК та можливостей впровадження розробок в сучасних умовах  сільськогосподарського виробництва.</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Матеріали можуть використовуватись керівниками підприємств, спеціалістами, аспірантами науковими співробітниками, студентами ВНЗ.</a:t>
            </a:r>
            <a:endParaRPr lang="ru-RU" sz="1800" dirty="0" smtClean="0">
              <a:latin typeface="Times New Roman" pitchFamily="18" charset="0"/>
              <a:cs typeface="Times New Roman" pitchFamily="18" charset="0"/>
            </a:endParaRPr>
          </a:p>
        </p:txBody>
      </p:sp>
      <p:pic>
        <p:nvPicPr>
          <p:cNvPr id="55298" name="Содержимое 7" descr="photo.jpg"/>
          <p:cNvPicPr preferRelativeResize="0">
            <a:picLocks noGrp="1"/>
          </p:cNvPicPr>
          <p:nvPr>
            <p:ph idx="1"/>
          </p:nvPr>
        </p:nvPicPr>
        <p:blipFill>
          <a:blip r:embed="rId2" cstate="print"/>
          <a:srcRect/>
          <a:stretch>
            <a:fillRect/>
          </a:stretch>
        </p:blipFill>
        <p:spPr>
          <a:xfrm>
            <a:off x="540000" y="648000"/>
            <a:ext cx="3960000" cy="5760000"/>
          </a:xfr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Заголовок 1"/>
          <p:cNvSpPr>
            <a:spLocks noGrp="1"/>
          </p:cNvSpPr>
          <p:nvPr>
            <p:ph type="title"/>
          </p:nvPr>
        </p:nvSpPr>
        <p:spPr>
          <a:xfrm>
            <a:off x="457200" y="404813"/>
            <a:ext cx="3754438" cy="5832475"/>
          </a:xfrm>
        </p:spPr>
        <p:txBody>
          <a:bodyPr/>
          <a:lstStyle/>
          <a:p>
            <a:pPr eaLnBrk="1" hangingPunct="1"/>
            <a:r>
              <a:rPr lang="ru-RU" b="1" smtClean="0"/>
              <a:t/>
            </a:r>
            <a:br>
              <a:rPr lang="ru-RU" b="1" smtClean="0"/>
            </a:br>
            <a:endParaRPr lang="ru-RU" smtClean="0"/>
          </a:p>
        </p:txBody>
      </p:sp>
      <p:sp>
        <p:nvSpPr>
          <p:cNvPr id="38914" name="Содержимое 2"/>
          <p:cNvSpPr>
            <a:spLocks noGrp="1"/>
          </p:cNvSpPr>
          <p:nvPr>
            <p:ph idx="1"/>
          </p:nvPr>
        </p:nvSpPr>
        <p:spPr>
          <a:xfrm>
            <a:off x="4680000" y="593725"/>
            <a:ext cx="4319587" cy="6264275"/>
          </a:xfrm>
        </p:spPr>
        <p:txBody>
          <a:bodyPr/>
          <a:lstStyle/>
          <a:p>
            <a:pPr marL="0" eaLnBrk="1" hangingPunct="1">
              <a:buFont typeface="Arial" charset="0"/>
              <a:buNone/>
            </a:pPr>
            <a:r>
              <a:rPr lang="uk-UA" sz="1800" dirty="0" smtClean="0">
                <a:latin typeface="Times New Roman" pitchFamily="18" charset="0"/>
                <a:cs typeface="Times New Roman" pitchFamily="18" charset="0"/>
              </a:rPr>
              <a:t>Нормативи оцінки компонентів надземної </a:t>
            </a:r>
            <a:r>
              <a:rPr lang="uk-UA" sz="1800" dirty="0" err="1" smtClean="0">
                <a:latin typeface="Times New Roman" pitchFamily="18" charset="0"/>
                <a:cs typeface="Times New Roman" pitchFamily="18" charset="0"/>
              </a:rPr>
              <a:t>фітомаси</a:t>
            </a:r>
            <a:r>
              <a:rPr lang="uk-UA" sz="1800" dirty="0" smtClean="0">
                <a:latin typeface="Times New Roman" pitchFamily="18" charset="0"/>
                <a:cs typeface="Times New Roman" pitchFamily="18" charset="0"/>
              </a:rPr>
              <a:t> деревостанів головних </a:t>
            </a:r>
            <a:r>
              <a:rPr lang="uk-UA" sz="1800" dirty="0" err="1" smtClean="0">
                <a:latin typeface="Times New Roman" pitchFamily="18" charset="0"/>
                <a:cs typeface="Times New Roman" pitchFamily="18" charset="0"/>
              </a:rPr>
              <a:t>лісотвірних</a:t>
            </a:r>
            <a:r>
              <a:rPr lang="uk-UA" sz="1800" dirty="0" smtClean="0">
                <a:latin typeface="Times New Roman" pitchFamily="18" charset="0"/>
                <a:cs typeface="Times New Roman" pitchFamily="18" charset="0"/>
              </a:rPr>
              <a:t> порід України</a:t>
            </a:r>
            <a:r>
              <a:rPr lang="en-US"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  П. І. </a:t>
            </a:r>
            <a:r>
              <a:rPr lang="uk-UA" sz="1800" dirty="0" err="1" smtClean="0">
                <a:latin typeface="Times New Roman" pitchFamily="18" charset="0"/>
                <a:cs typeface="Times New Roman" pitchFamily="18" charset="0"/>
              </a:rPr>
              <a:t>Лакида</a:t>
            </a:r>
            <a:r>
              <a:rPr lang="uk-UA" sz="1800" dirty="0" smtClean="0">
                <a:latin typeface="Times New Roman" pitchFamily="18" charset="0"/>
                <a:cs typeface="Times New Roman" pitchFamily="18" charset="0"/>
              </a:rPr>
              <a:t>. та ін. – К.: Корсунь-Шевченківський : </a:t>
            </a:r>
            <a:r>
              <a:rPr lang="uk-UA" sz="1800" dirty="0" err="1" smtClean="0">
                <a:latin typeface="Times New Roman" pitchFamily="18" charset="0"/>
                <a:cs typeface="Times New Roman" pitchFamily="18" charset="0"/>
              </a:rPr>
              <a:t>ФОП</a:t>
            </a:r>
            <a:r>
              <a:rPr lang="uk-UA" sz="1800" dirty="0" smtClean="0">
                <a:latin typeface="Times New Roman" pitchFamily="18" charset="0"/>
                <a:cs typeface="Times New Roman" pitchFamily="18" charset="0"/>
              </a:rPr>
              <a:t>  </a:t>
            </a:r>
            <a:r>
              <a:rPr lang="uk-UA" sz="1800" dirty="0" err="1" smtClean="0">
                <a:latin typeface="Times New Roman" pitchFamily="18" charset="0"/>
                <a:cs typeface="Times New Roman" pitchFamily="18" charset="0"/>
              </a:rPr>
              <a:t>Гавришенко</a:t>
            </a:r>
            <a:r>
              <a:rPr lang="uk-UA" sz="1800" dirty="0" smtClean="0">
                <a:latin typeface="Times New Roman" pitchFamily="18" charset="0"/>
                <a:cs typeface="Times New Roman" pitchFamily="18" charset="0"/>
              </a:rPr>
              <a:t> В. М., 2013. – 457 с.</a:t>
            </a:r>
          </a:p>
          <a:p>
            <a:pPr marL="0" eaLnBrk="1" hangingPunct="1">
              <a:buFont typeface="Arial" charset="0"/>
              <a:buNone/>
            </a:pPr>
            <a:endParaRPr lang="uk-UA" sz="1800" dirty="0">
              <a:latin typeface="Times New Roman" pitchFamily="18" charset="0"/>
              <a:cs typeface="Times New Roman" pitchFamily="18" charset="0"/>
            </a:endParaRPr>
          </a:p>
          <a:p>
            <a:pPr marL="0" eaLnBrk="1" hangingPunct="1">
              <a:buFont typeface="Arial" charset="0"/>
              <a:buNone/>
            </a:pPr>
            <a:r>
              <a:rPr lang="uk-UA" sz="1800" dirty="0" smtClean="0">
                <a:latin typeface="Times New Roman" pitchFamily="18" charset="0"/>
                <a:cs typeface="Times New Roman" pitchFamily="18" charset="0"/>
              </a:rPr>
              <a:t>У представленій роботі науково обґрунтована та практично реалізована система нормативно-інформаційного забезпечення для оцінки компонентів надземної </a:t>
            </a:r>
            <a:r>
              <a:rPr lang="uk-UA" sz="1800" dirty="0" err="1" smtClean="0">
                <a:latin typeface="Times New Roman" pitchFamily="18" charset="0"/>
                <a:cs typeface="Times New Roman" pitchFamily="18" charset="0"/>
              </a:rPr>
              <a:t>фітомаси</a:t>
            </a:r>
            <a:r>
              <a:rPr lang="uk-UA" sz="1800" dirty="0" smtClean="0">
                <a:latin typeface="Times New Roman" pitchFamily="18" charset="0"/>
                <a:cs typeface="Times New Roman" pitchFamily="18" charset="0"/>
              </a:rPr>
              <a:t> деревостанів головних </a:t>
            </a:r>
            <a:r>
              <a:rPr lang="uk-UA" sz="1800" dirty="0" err="1" smtClean="0">
                <a:latin typeface="Times New Roman" pitchFamily="18" charset="0"/>
                <a:cs typeface="Times New Roman" pitchFamily="18" charset="0"/>
              </a:rPr>
              <a:t>лісотвірних</a:t>
            </a:r>
            <a:r>
              <a:rPr lang="uk-UA" sz="1800" dirty="0" smtClean="0">
                <a:latin typeface="Times New Roman" pitchFamily="18" charset="0"/>
                <a:cs typeface="Times New Roman" pitchFamily="18" charset="0"/>
              </a:rPr>
              <a:t> порід України та депонованого в них вуглецю.</a:t>
            </a:r>
          </a:p>
          <a:p>
            <a:pPr marL="0" eaLnBrk="1" hangingPunct="1">
              <a:buFont typeface="Arial" charset="0"/>
              <a:buNone/>
            </a:pPr>
            <a:r>
              <a:rPr lang="uk-UA" sz="1800" dirty="0" smtClean="0">
                <a:latin typeface="Times New Roman" pitchFamily="18" charset="0"/>
                <a:cs typeface="Times New Roman" pitchFamily="18" charset="0"/>
              </a:rPr>
              <a:t>Довідник розрахований на фахівців лісового господарства та охорони природи, науковців, аспірантів та студентів лісогосподарства, економічних, екологічних і біологічних факультетів.</a:t>
            </a:r>
            <a:endParaRPr lang="ru-RU" sz="1800" dirty="0" smtClean="0">
              <a:latin typeface="Times New Roman" pitchFamily="18" charset="0"/>
              <a:cs typeface="Times New Roman" pitchFamily="18" charset="0"/>
            </a:endParaRPr>
          </a:p>
        </p:txBody>
      </p:sp>
      <p:pic>
        <p:nvPicPr>
          <p:cNvPr id="38915" name="Рисунок 3" descr="3 - 0003.jpg"/>
          <p:cNvPicPr preferRelativeResize="0">
            <a:picLocks/>
          </p:cNvPicPr>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Заголовок 1"/>
          <p:cNvSpPr>
            <a:spLocks noGrp="1"/>
          </p:cNvSpPr>
          <p:nvPr>
            <p:ph type="title"/>
          </p:nvPr>
        </p:nvSpPr>
        <p:spPr>
          <a:xfrm>
            <a:off x="4680000" y="45814"/>
            <a:ext cx="4320000" cy="5759450"/>
          </a:xfrm>
        </p:spPr>
        <p:txBody>
          <a:bodyPr/>
          <a:lstStyle/>
          <a:p>
            <a:pPr algn="l" eaLnBrk="1" hangingPunct="1"/>
            <a:r>
              <a:rPr lang="ru-RU" sz="1800" dirty="0" err="1" smtClean="0">
                <a:latin typeface="Times New Roman" pitchFamily="18" charset="0"/>
                <a:cs typeface="Times New Roman" pitchFamily="18" charset="0"/>
              </a:rPr>
              <a:t>Органічне</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виробництво</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продовольча</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безпека</a:t>
            </a:r>
            <a:r>
              <a:rPr lang="uk-UA" sz="1800"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зб</a:t>
            </a:r>
            <a:r>
              <a:rPr lang="ru-RU" sz="1800" dirty="0" smtClean="0">
                <a:latin typeface="Times New Roman" pitchFamily="18" charset="0"/>
                <a:cs typeface="Times New Roman" pitchFamily="18" charset="0"/>
              </a:rPr>
              <a:t>. наук. </a:t>
            </a:r>
            <a:r>
              <a:rPr lang="ru-RU" sz="1800" dirty="0" err="1" smtClean="0">
                <a:latin typeface="Times New Roman" pitchFamily="18" charset="0"/>
                <a:cs typeface="Times New Roman" pitchFamily="18" charset="0"/>
              </a:rPr>
              <a:t>праць</a:t>
            </a:r>
            <a:r>
              <a:rPr lang="ru-RU" sz="1800" dirty="0" smtClean="0">
                <a:latin typeface="Times New Roman" pitchFamily="18" charset="0"/>
                <a:cs typeface="Times New Roman" pitchFamily="18" charset="0"/>
              </a:rPr>
              <a:t>] / ред.</a:t>
            </a:r>
            <a:r>
              <a:rPr lang="uk-UA" sz="1800" dirty="0">
                <a:latin typeface="Times New Roman" pitchFamily="18" charset="0"/>
                <a:cs typeface="Times New Roman" pitchFamily="18" charset="0"/>
              </a:rPr>
              <a:t/>
            </a:r>
            <a:br>
              <a:rPr lang="uk-UA"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О. В. Скидана. </a:t>
            </a:r>
            <a:r>
              <a:rPr lang="uk-UA" sz="1800" dirty="0" smtClean="0">
                <a:latin typeface="Times New Roman" pitchFamily="18" charset="0"/>
                <a:cs typeface="Times New Roman" pitchFamily="18" charset="0"/>
              </a:rPr>
              <a:t>–</a:t>
            </a:r>
            <a:r>
              <a:rPr lang="en-US" sz="1800"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Житомир</a:t>
            </a:r>
            <a:r>
              <a:rPr lang="en-US" sz="1800"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Полісся</a:t>
            </a:r>
            <a:r>
              <a:rPr lang="ru-RU" sz="1800" dirty="0" smtClean="0">
                <a:latin typeface="Times New Roman" pitchFamily="18" charset="0"/>
                <a:cs typeface="Times New Roman" pitchFamily="18" charset="0"/>
              </a:rPr>
              <a:t>, 2013. </a:t>
            </a:r>
            <a:r>
              <a:rPr lang="uk-UA" sz="1800"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492 c</a:t>
            </a:r>
            <a:r>
              <a:rPr lang="uk-UA" sz="1800" dirty="0" smtClean="0">
                <a:latin typeface="Times New Roman" pitchFamily="18" charset="0"/>
                <a:cs typeface="Times New Roman" pitchFamily="18" charset="0"/>
              </a:rPr>
              <a:t>.</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До збірника увійшли матеріали доповідей учасників Міжнародної науково-практичної конференції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Органічне виробництво і продовольча безпека</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Висвітлено результати наукових досліджень та практичний досвід щодо вирішення актуальних проблем розвитку органічного виробництва.</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Для науковців, керівників та спеціалістів підприємств аграрного сектору, працівників органів державного управління.</a:t>
            </a:r>
            <a:endParaRPr lang="ru-RU" sz="1800" dirty="0" smtClean="0">
              <a:latin typeface="Times New Roman" pitchFamily="18" charset="0"/>
              <a:cs typeface="Times New Roman" pitchFamily="18" charset="0"/>
            </a:endParaRPr>
          </a:p>
        </p:txBody>
      </p:sp>
      <p:pic>
        <p:nvPicPr>
          <p:cNvPr id="31746" name="Содержимое 5" descr="1 - 0007.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0000" y="-459830"/>
            <a:ext cx="4320000" cy="5761038"/>
          </a:xfrm>
        </p:spPr>
        <p:txBody>
          <a:bodyPr rtlCol="0">
            <a:normAutofit fontScale="90000"/>
          </a:bodyPr>
          <a:lstStyle/>
          <a:p>
            <a:pPr algn="l" eaLnBrk="1" fontAlgn="auto" hangingPunct="1">
              <a:spcAft>
                <a:spcPts val="0"/>
              </a:spcAft>
              <a:defRPr/>
            </a:pPr>
            <a:r>
              <a:rPr lang="uk-UA" sz="1800" dirty="0" smtClean="0"/>
              <a:t/>
            </a:r>
            <a:br>
              <a:rPr lang="uk-UA" sz="1800" dirty="0" smtClean="0"/>
            </a:br>
            <a:r>
              <a:rPr lang="uk-UA" sz="1800" dirty="0" smtClean="0"/>
              <a:t/>
            </a:r>
            <a:br>
              <a:rPr lang="uk-UA" sz="1800" dirty="0" smtClean="0"/>
            </a:br>
            <a:r>
              <a:rPr lang="uk-UA" sz="1800" dirty="0" smtClean="0"/>
              <a:t/>
            </a:r>
            <a:br>
              <a:rPr lang="uk-UA" sz="1800" dirty="0" smtClean="0"/>
            </a:br>
            <a:r>
              <a:rPr lang="uk-UA" sz="1800" dirty="0" smtClean="0"/>
              <a:t/>
            </a:r>
            <a:br>
              <a:rPr lang="uk-UA" sz="1800" dirty="0" smtClean="0"/>
            </a:br>
            <a:r>
              <a:rPr lang="uk-UA" sz="2000" dirty="0" smtClean="0">
                <a:latin typeface="Times New Roman" pitchFamily="18" charset="0"/>
                <a:cs typeface="Times New Roman" pitchFamily="18" charset="0"/>
              </a:rPr>
              <a:t>Панкреатит собак : [монографія] /</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Л. П. </a:t>
            </a:r>
            <a:r>
              <a:rPr lang="uk-UA" sz="2000" dirty="0" err="1" smtClean="0">
                <a:latin typeface="Times New Roman" pitchFamily="18" charset="0"/>
                <a:cs typeface="Times New Roman" pitchFamily="18" charset="0"/>
              </a:rPr>
              <a:t>Горальський</a:t>
            </a:r>
            <a:r>
              <a:rPr lang="uk-UA" sz="2000" dirty="0" smtClean="0">
                <a:latin typeface="Times New Roman" pitchFamily="18" charset="0"/>
                <a:cs typeface="Times New Roman" pitchFamily="18" charset="0"/>
              </a:rPr>
              <a:t>, О. П. Тимошенко,</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Б. В. </a:t>
            </a:r>
            <a:r>
              <a:rPr lang="uk-UA" sz="2000" dirty="0" err="1" smtClean="0">
                <a:latin typeface="Times New Roman" pitchFamily="18" charset="0"/>
                <a:cs typeface="Times New Roman" pitchFamily="18" charset="0"/>
              </a:rPr>
              <a:t>Борисевич</a:t>
            </a:r>
            <a:r>
              <a:rPr lang="uk-UA" sz="2000" dirty="0" smtClean="0">
                <a:latin typeface="Times New Roman" pitchFamily="18" charset="0"/>
                <a:cs typeface="Times New Roman" pitchFamily="18" charset="0"/>
              </a:rPr>
              <a:t> [та ін.] ; за ред.</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Л. П. </a:t>
            </a:r>
            <a:r>
              <a:rPr lang="uk-UA" sz="2000" dirty="0" err="1" smtClean="0">
                <a:latin typeface="Times New Roman" pitchFamily="18" charset="0"/>
                <a:cs typeface="Times New Roman" pitchFamily="18" charset="0"/>
              </a:rPr>
              <a:t>Горальського</a:t>
            </a:r>
            <a:r>
              <a:rPr lang="uk-UA" sz="2000" dirty="0" smtClean="0">
                <a:latin typeface="Times New Roman" pitchFamily="18" charset="0"/>
                <a:cs typeface="Times New Roman" pitchFamily="18" charset="0"/>
              </a:rPr>
              <a:t>. – Житомир : Полісся, 2013. – 212 с.</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У монографії викладені результати діагностики та лікування собак за панкреатиту. Подано морфо функціональну характеристику підшлункової залози у клінічно здорових собак та за гострого і хронічного перебігу хвороби.</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Монографія рекомендована науковим співробітникам, аспірантам, студентам та фахівцям ветеринарної медицини.</a:t>
            </a:r>
            <a:r>
              <a:rPr lang="ru-RU" sz="1800" dirty="0" smtClean="0"/>
              <a:t/>
            </a:r>
            <a:br>
              <a:rPr lang="ru-RU" sz="1800" dirty="0" smtClean="0"/>
            </a:br>
            <a:endParaRPr lang="ru-RU" sz="1800" dirty="0"/>
          </a:p>
        </p:txBody>
      </p:sp>
      <p:pic>
        <p:nvPicPr>
          <p:cNvPr id="54274" name="Содержимое 3" descr="Rotation of 1 - 07.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Заголовок 1"/>
          <p:cNvSpPr>
            <a:spLocks noGrp="1"/>
          </p:cNvSpPr>
          <p:nvPr>
            <p:ph type="title"/>
          </p:nvPr>
        </p:nvSpPr>
        <p:spPr>
          <a:xfrm>
            <a:off x="4680000" y="548680"/>
            <a:ext cx="4320000" cy="3024188"/>
          </a:xfrm>
        </p:spPr>
        <p:txBody>
          <a:bodyPr/>
          <a:lstStyle/>
          <a:p>
            <a:pPr algn="l" eaLnBrk="1" hangingPunct="1"/>
            <a:r>
              <a:rPr lang="uk-UA" sz="1800" smtClean="0">
                <a:latin typeface="Times New Roman" pitchFamily="18" charset="0"/>
                <a:cs typeface="Times New Roman" pitchFamily="18" charset="0"/>
              </a:rPr>
              <a:t>Передові технології виробництва та переробки сільськогосподарської продукції енергозбереження та забезпечення тепловою й електричною енергією. Перспективи та проблеми впровадження в сільське господарство Полісся: зб. доповідей другої наук. техн. конф. ЖНАЕУ (Україна, м. Житомир, </a:t>
            </a:r>
            <a:br>
              <a:rPr lang="uk-UA" sz="1800" smtClean="0">
                <a:latin typeface="Times New Roman" pitchFamily="18" charset="0"/>
                <a:cs typeface="Times New Roman" pitchFamily="18" charset="0"/>
              </a:rPr>
            </a:br>
            <a:r>
              <a:rPr lang="uk-UA" sz="1800" smtClean="0">
                <a:latin typeface="Times New Roman" pitchFamily="18" charset="0"/>
                <a:cs typeface="Times New Roman" pitchFamily="18" charset="0"/>
              </a:rPr>
              <a:t>15</a:t>
            </a:r>
            <a:r>
              <a:rPr lang="en-US" sz="1800" smtClean="0">
                <a:latin typeface="Times New Roman" pitchFamily="18" charset="0"/>
                <a:cs typeface="Times New Roman" pitchFamily="18" charset="0"/>
              </a:rPr>
              <a:t> </a:t>
            </a:r>
            <a:r>
              <a:rPr lang="uk-UA" sz="1800" smtClean="0">
                <a:latin typeface="Times New Roman" pitchFamily="18" charset="0"/>
                <a:cs typeface="Times New Roman" pitchFamily="18" charset="0"/>
              </a:rPr>
              <a:t>берез. 2013 р.) – Житомир: ЖНАЕУ, 2013. – 168 с.</a:t>
            </a:r>
            <a:endParaRPr lang="ru-RU" sz="1800" smtClean="0">
              <a:latin typeface="Times New Roman" pitchFamily="18" charset="0"/>
              <a:cs typeface="Times New Roman" pitchFamily="18" charset="0"/>
            </a:endParaRPr>
          </a:p>
        </p:txBody>
      </p:sp>
      <p:pic>
        <p:nvPicPr>
          <p:cNvPr id="15362" name="Содержимое 3" descr="Рисунок (9).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Заголовок 1"/>
          <p:cNvSpPr>
            <a:spLocks noGrp="1"/>
          </p:cNvSpPr>
          <p:nvPr>
            <p:ph type="title"/>
          </p:nvPr>
        </p:nvSpPr>
        <p:spPr>
          <a:xfrm>
            <a:off x="4680000" y="793"/>
            <a:ext cx="4320000" cy="5732463"/>
          </a:xfrm>
        </p:spPr>
        <p:txBody>
          <a:bodyPr/>
          <a:lstStyle/>
          <a:p>
            <a:pPr algn="l" eaLnBrk="1" hangingPunct="1"/>
            <a:r>
              <a:rPr lang="uk-UA" sz="1800" dirty="0" err="1" smtClean="0">
                <a:latin typeface="Times New Roman" pitchFamily="18" charset="0"/>
                <a:cs typeface="Times New Roman" pitchFamily="18" charset="0"/>
              </a:rPr>
              <a:t>Положенець</a:t>
            </a:r>
            <a:r>
              <a:rPr lang="uk-UA" sz="1800" dirty="0" smtClean="0">
                <a:latin typeface="Times New Roman" pitchFamily="18" charset="0"/>
                <a:cs typeface="Times New Roman" pitchFamily="18" charset="0"/>
              </a:rPr>
              <a:t> В. М. Довідник майстра по вирощуванню картоплі /                             </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В. М. </a:t>
            </a:r>
            <a:r>
              <a:rPr lang="uk-UA" sz="1800" dirty="0" err="1" smtClean="0">
                <a:latin typeface="Times New Roman" pitchFamily="18" charset="0"/>
                <a:cs typeface="Times New Roman" pitchFamily="18" charset="0"/>
              </a:rPr>
              <a:t>Положенець</a:t>
            </a:r>
            <a:r>
              <a:rPr lang="uk-UA" sz="1800" dirty="0" smtClean="0">
                <a:latin typeface="Times New Roman" pitchFamily="18" charset="0"/>
                <a:cs typeface="Times New Roman" pitchFamily="18" charset="0"/>
              </a:rPr>
              <a:t>. – Житомир</a:t>
            </a:r>
            <a:r>
              <a:rPr lang="en-US"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 Рута, 2013. – 108 с.</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У довіднику представлені господарсько-біологічні та морфологічні особливості вирощування картоплі. Представлено основні адаптовані сорти для умов Полісся та Лісостепу України. Наведені відомості про особливості захисту картоплі від шкідливих організмів.</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Для керівників, спеціалістів </a:t>
            </a:r>
            <a:r>
              <a:rPr lang="uk-UA" sz="1800" dirty="0" err="1" smtClean="0">
                <a:latin typeface="Times New Roman" pitchFamily="18" charset="0"/>
                <a:cs typeface="Times New Roman" pitchFamily="18" charset="0"/>
              </a:rPr>
              <a:t>агрогосподарств</a:t>
            </a:r>
            <a:r>
              <a:rPr lang="uk-UA" sz="1800" dirty="0" smtClean="0">
                <a:latin typeface="Times New Roman" pitchFamily="18" charset="0"/>
                <a:cs typeface="Times New Roman" pitchFamily="18" charset="0"/>
              </a:rPr>
              <a:t>, фахівців із захисту рослин, фермерів, викладачів, магістрів та студентів вищих навчальних закладів </a:t>
            </a:r>
            <a:r>
              <a:rPr lang="en-US" sz="1800" dirty="0" smtClean="0">
                <a:latin typeface="Times New Roman" pitchFamily="18" charset="0"/>
                <a:cs typeface="Times New Roman" pitchFamily="18" charset="0"/>
              </a:rPr>
              <a:t> II </a:t>
            </a:r>
            <a:r>
              <a:rPr lang="uk-UA" sz="1800" dirty="0" smtClean="0">
                <a:latin typeface="Times New Roman" pitchFamily="18" charset="0"/>
                <a:cs typeface="Times New Roman" pitchFamily="18" charset="0"/>
              </a:rPr>
              <a:t>–</a:t>
            </a:r>
            <a:r>
              <a:rPr lang="en-US" sz="1800" dirty="0" smtClean="0">
                <a:latin typeface="Times New Roman" pitchFamily="18" charset="0"/>
                <a:cs typeface="Times New Roman" pitchFamily="18" charset="0"/>
              </a:rPr>
              <a:t> IV</a:t>
            </a:r>
            <a:r>
              <a:rPr lang="uk-UA" sz="1800" dirty="0" smtClean="0">
                <a:latin typeface="Times New Roman" pitchFamily="18" charset="0"/>
                <a:cs typeface="Times New Roman" pitchFamily="18" charset="0"/>
              </a:rPr>
              <a:t> рівня акредитації. </a:t>
            </a:r>
            <a:endParaRPr lang="ru-RU" sz="1800" dirty="0" smtClean="0">
              <a:latin typeface="Times New Roman" pitchFamily="18" charset="0"/>
              <a:cs typeface="Times New Roman" pitchFamily="18" charset="0"/>
            </a:endParaRPr>
          </a:p>
        </p:txBody>
      </p:sp>
      <p:pic>
        <p:nvPicPr>
          <p:cNvPr id="22530" name="Содержимое 3" descr="Рисунок (7).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Заголовок 1"/>
          <p:cNvSpPr>
            <a:spLocks noGrp="1"/>
          </p:cNvSpPr>
          <p:nvPr>
            <p:ph type="title"/>
          </p:nvPr>
        </p:nvSpPr>
        <p:spPr>
          <a:xfrm>
            <a:off x="4680000" y="332656"/>
            <a:ext cx="4320000" cy="5545138"/>
          </a:xfrm>
        </p:spPr>
        <p:txBody>
          <a:bodyPr/>
          <a:lstStyle/>
          <a:p>
            <a:pPr algn="l" eaLnBrk="1" hangingPunct="1"/>
            <a:r>
              <a:rPr lang="uk-UA" sz="1800" dirty="0" smtClean="0">
                <a:latin typeface="Times New Roman" pitchFamily="18" charset="0"/>
                <a:cs typeface="Times New Roman" pitchFamily="18" charset="0"/>
              </a:rPr>
              <a:t>Практикум з ветеринарно-санітарної експертизи з основами технології та стандартизації харчових продуктів : [</a:t>
            </a:r>
            <a:r>
              <a:rPr lang="uk-UA" sz="1800" dirty="0" err="1" smtClean="0">
                <a:latin typeface="Times New Roman" pitchFamily="18" charset="0"/>
                <a:cs typeface="Times New Roman" pitchFamily="18" charset="0"/>
              </a:rPr>
              <a:t>навч</a:t>
            </a:r>
            <a:r>
              <a:rPr lang="uk-UA" sz="1800" dirty="0" smtClean="0">
                <a:latin typeface="Times New Roman" pitchFamily="18" charset="0"/>
                <a:cs typeface="Times New Roman" pitchFamily="18" charset="0"/>
              </a:rPr>
              <a:t>. посібник] / [О. М. </a:t>
            </a:r>
            <a:r>
              <a:rPr lang="uk-UA" sz="1800" dirty="0" err="1" smtClean="0">
                <a:latin typeface="Times New Roman" pitchFamily="18" charset="0"/>
                <a:cs typeface="Times New Roman" pitchFamily="18" charset="0"/>
              </a:rPr>
              <a:t>Якубчак</a:t>
            </a:r>
            <a:r>
              <a:rPr lang="uk-UA" sz="1800" dirty="0" smtClean="0">
                <a:latin typeface="Times New Roman" pitchFamily="18" charset="0"/>
                <a:cs typeface="Times New Roman" pitchFamily="18" charset="0"/>
              </a:rPr>
              <a:t>,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Л. В. Олійник, С. Д. Мельничук та ін.] ; за ред. О. М. </a:t>
            </a:r>
            <a:r>
              <a:rPr lang="uk-UA" sz="1800" dirty="0" err="1" smtClean="0">
                <a:latin typeface="Times New Roman" pitchFamily="18" charset="0"/>
                <a:cs typeface="Times New Roman" pitchFamily="18" charset="0"/>
              </a:rPr>
              <a:t>Якубчак</a:t>
            </a:r>
            <a:r>
              <a:rPr lang="uk-UA" sz="1800" dirty="0" smtClean="0">
                <a:latin typeface="Times New Roman" pitchFamily="18" charset="0"/>
                <a:cs typeface="Times New Roman" pitchFamily="18" charset="0"/>
              </a:rPr>
              <a:t>. – К. : Компанія </a:t>
            </a:r>
            <a:r>
              <a:rPr lang="uk-UA" sz="1800" dirty="0" err="1" smtClean="0">
                <a:latin typeface="Times New Roman" pitchFamily="18" charset="0"/>
                <a:cs typeface="Times New Roman" pitchFamily="18" charset="0"/>
              </a:rPr>
              <a:t>Біопром</a:t>
            </a:r>
            <a:r>
              <a:rPr lang="uk-UA" sz="1800" dirty="0" smtClean="0">
                <a:latin typeface="Times New Roman" pitchFamily="18" charset="0"/>
                <a:cs typeface="Times New Roman" pitchFamily="18" charset="0"/>
              </a:rPr>
              <a:t>, 2013. – 260 с.</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Практикум включає розділи: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Ветеринарно-санітарна експертиза риби та інших гідро біонтів</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Ветеринарно-санітарна експертиза молока і молочних продуктів</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Ветеринарно-санітарна експертиза яєць</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Буде корисним для слухачів курсів підвищення кваліфікації, лікарів факультету ветеринарної медицини та аспірантів.</a:t>
            </a:r>
          </a:p>
        </p:txBody>
      </p:sp>
      <p:pic>
        <p:nvPicPr>
          <p:cNvPr id="49154" name="Содержимое 3" descr="q - 0001.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Заголовок 1"/>
          <p:cNvSpPr>
            <a:spLocks noGrp="1"/>
          </p:cNvSpPr>
          <p:nvPr>
            <p:ph type="title"/>
          </p:nvPr>
        </p:nvSpPr>
        <p:spPr>
          <a:xfrm>
            <a:off x="4680000" y="71585"/>
            <a:ext cx="4320000" cy="6381751"/>
          </a:xfrm>
        </p:spPr>
        <p:txBody>
          <a:bodyPr/>
          <a:lstStyle/>
          <a:p>
            <a:pPr algn="l" eaLnBrk="1" hangingPunct="1"/>
            <a:r>
              <a:rPr lang="uk-UA" sz="1800" dirty="0" smtClean="0">
                <a:latin typeface="Times New Roman" pitchFamily="18" charset="0"/>
                <a:cs typeface="Times New Roman" pitchFamily="18" charset="0"/>
              </a:rPr>
              <a:t>Профілактика спортивного травматизму у військових  підрозділах: </a:t>
            </a:r>
            <a:r>
              <a:rPr lang="uk-UA" sz="1800" dirty="0" err="1" smtClean="0">
                <a:latin typeface="Times New Roman" pitchFamily="18" charset="0"/>
                <a:cs typeface="Times New Roman" pitchFamily="18" charset="0"/>
              </a:rPr>
              <a:t>навч</a:t>
            </a:r>
            <a:r>
              <a:rPr lang="uk-UA" sz="1800" dirty="0" smtClean="0">
                <a:latin typeface="Times New Roman" pitchFamily="18" charset="0"/>
                <a:cs typeface="Times New Roman" pitchFamily="18" charset="0"/>
              </a:rPr>
              <a:t>. посібник /  </a:t>
            </a:r>
            <a:br>
              <a:rPr lang="uk-UA"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Г. П. </a:t>
            </a:r>
            <a:r>
              <a:rPr lang="uk-UA" sz="1800" dirty="0" err="1" smtClean="0">
                <a:latin typeface="Times New Roman" pitchFamily="18" charset="0"/>
                <a:cs typeface="Times New Roman" pitchFamily="18" charset="0"/>
              </a:rPr>
              <a:t>Грибан</a:t>
            </a:r>
            <a:r>
              <a:rPr lang="uk-UA" sz="1800" dirty="0" smtClean="0">
                <a:latin typeface="Times New Roman" pitchFamily="18" charset="0"/>
                <a:cs typeface="Times New Roman" pitchFamily="18" charset="0"/>
              </a:rPr>
              <a:t>, В. М. </a:t>
            </a:r>
            <a:r>
              <a:rPr lang="uk-UA" sz="1800" dirty="0" err="1" smtClean="0">
                <a:latin typeface="Times New Roman" pitchFamily="18" charset="0"/>
                <a:cs typeface="Times New Roman" pitchFamily="18" charset="0"/>
              </a:rPr>
              <a:t>Романчук</a:t>
            </a:r>
            <a:r>
              <a:rPr lang="uk-UA" sz="1800" dirty="0" smtClean="0">
                <a:latin typeface="Times New Roman" pitchFamily="18" charset="0"/>
                <a:cs typeface="Times New Roman" pitchFamily="18" charset="0"/>
              </a:rPr>
              <a:t>,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С. В. </a:t>
            </a:r>
            <a:r>
              <a:rPr lang="uk-UA" sz="1800" dirty="0" err="1" smtClean="0">
                <a:latin typeface="Times New Roman" pitchFamily="18" charset="0"/>
                <a:cs typeface="Times New Roman" pitchFamily="18" charset="0"/>
              </a:rPr>
              <a:t>Романчук</a:t>
            </a:r>
            <a:r>
              <a:rPr lang="uk-UA" sz="1800" dirty="0" smtClean="0">
                <a:latin typeface="Times New Roman" pitchFamily="18" charset="0"/>
                <a:cs typeface="Times New Roman" pitchFamily="18" charset="0"/>
              </a:rPr>
              <a:t> та ін.</a:t>
            </a:r>
            <a:r>
              <a:rPr lang="en-US"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за ред. </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Г</a:t>
            </a:r>
            <a:r>
              <a:rPr lang="uk-UA" sz="1800" dirty="0" smtClean="0">
                <a:latin typeface="Times New Roman" pitchFamily="18" charset="0"/>
                <a:cs typeface="Times New Roman" pitchFamily="18" charset="0"/>
              </a:rPr>
              <a:t>. П. </a:t>
            </a:r>
            <a:r>
              <a:rPr lang="uk-UA" sz="1800" dirty="0" err="1" smtClean="0">
                <a:latin typeface="Times New Roman" pitchFamily="18" charset="0"/>
                <a:cs typeface="Times New Roman" pitchFamily="18" charset="0"/>
              </a:rPr>
              <a:t>Грибана</a:t>
            </a:r>
            <a:r>
              <a:rPr lang="uk-UA" sz="1800" dirty="0" smtClean="0">
                <a:latin typeface="Times New Roman" pitchFamily="18" charset="0"/>
                <a:cs typeface="Times New Roman" pitchFamily="18" charset="0"/>
              </a:rPr>
              <a:t>. – Житомир</a:t>
            </a:r>
            <a:r>
              <a:rPr lang="en-US"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 ЖВІНАУ, 2013. –</a:t>
            </a:r>
            <a:r>
              <a:rPr lang="en-US"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140</a:t>
            </a:r>
            <a:r>
              <a:rPr lang="en-US"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с</a:t>
            </a:r>
            <a:r>
              <a:rPr lang="en-US"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 іл.</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У навчальному посібнику на сучасному науковому рівні викладені теоретичні та практичні аспекти профілактики травматизму та надання допомоги потерпілому під час активних занять з фізичного  виховання, фізичної підготовки і професійно-практичної фізичної підготовки військовослужбовців.</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Посібник підготовлений для курсантів, студентів і викладачів кафедр фізичного виховання, фізичної підготовки і спорту ВНЗ.</a:t>
            </a:r>
            <a:endParaRPr lang="ru-RU" sz="1800" dirty="0" smtClean="0">
              <a:latin typeface="Times New Roman" pitchFamily="18" charset="0"/>
              <a:cs typeface="Times New Roman" pitchFamily="18" charset="0"/>
            </a:endParaRPr>
          </a:p>
        </p:txBody>
      </p:sp>
      <p:pic>
        <p:nvPicPr>
          <p:cNvPr id="19458" name="Содержимое 3" descr="Рисунок.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Заголовок 1"/>
          <p:cNvSpPr>
            <a:spLocks noGrp="1"/>
          </p:cNvSpPr>
          <p:nvPr>
            <p:ph type="title"/>
          </p:nvPr>
        </p:nvSpPr>
        <p:spPr>
          <a:xfrm>
            <a:off x="4680000" y="476672"/>
            <a:ext cx="4320000" cy="5688012"/>
          </a:xfrm>
        </p:spPr>
        <p:txBody>
          <a:bodyPr/>
          <a:lstStyle/>
          <a:p>
            <a:pPr algn="l" eaLnBrk="1" hangingPunct="1"/>
            <a:r>
              <a:rPr lang="uk-UA" sz="1800" dirty="0" err="1" smtClean="0">
                <a:latin typeface="Times New Roman" pitchFamily="18" charset="0"/>
                <a:cs typeface="Times New Roman" pitchFamily="18" charset="0"/>
              </a:rPr>
              <a:t>Ризикогенність</a:t>
            </a:r>
            <a:r>
              <a:rPr lang="uk-UA" sz="1800" dirty="0" smtClean="0">
                <a:latin typeface="Times New Roman" pitchFamily="18" charset="0"/>
                <a:cs typeface="Times New Roman" pitchFamily="18" charset="0"/>
              </a:rPr>
              <a:t> та страхування в аграрній сфері (теорія, практика) : монографія / </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О</a:t>
            </a:r>
            <a:r>
              <a:rPr lang="uk-UA" sz="1800" dirty="0" smtClean="0">
                <a:latin typeface="Times New Roman" pitchFamily="18" charset="0"/>
                <a:cs typeface="Times New Roman" pitchFamily="18" charset="0"/>
              </a:rPr>
              <a:t>. М. </a:t>
            </a:r>
            <a:r>
              <a:rPr lang="uk-UA" sz="1800" dirty="0" err="1" smtClean="0">
                <a:latin typeface="Times New Roman" pitchFamily="18" charset="0"/>
                <a:cs typeface="Times New Roman" pitchFamily="18" charset="0"/>
              </a:rPr>
              <a:t>Віленчук</a:t>
            </a:r>
            <a:r>
              <a:rPr lang="uk-UA" sz="1800" dirty="0" smtClean="0">
                <a:latin typeface="Times New Roman" pitchFamily="18" charset="0"/>
                <a:cs typeface="Times New Roman" pitchFamily="18" charset="0"/>
              </a:rPr>
              <a:t>,</a:t>
            </a:r>
            <a:r>
              <a:rPr lang="en-US"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І</a:t>
            </a:r>
            <a:r>
              <a:rPr lang="uk-UA" sz="1800" dirty="0" smtClean="0">
                <a:latin typeface="Times New Roman" pitchFamily="18" charset="0"/>
                <a:cs typeface="Times New Roman" pitchFamily="18" charset="0"/>
              </a:rPr>
              <a:t>. Л. Литвинчук, </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І</a:t>
            </a:r>
            <a:r>
              <a:rPr lang="uk-UA" sz="1800" dirty="0" smtClean="0">
                <a:latin typeface="Times New Roman" pitchFamily="18" charset="0"/>
                <a:cs typeface="Times New Roman" pitchFamily="18" charset="0"/>
              </a:rPr>
              <a:t>. В. </a:t>
            </a:r>
            <a:r>
              <a:rPr lang="uk-UA" sz="1800" dirty="0" err="1" smtClean="0">
                <a:latin typeface="Times New Roman" pitchFamily="18" charset="0"/>
                <a:cs typeface="Times New Roman" pitchFamily="18" charset="0"/>
              </a:rPr>
              <a:t>Януль</a:t>
            </a:r>
            <a:r>
              <a:rPr lang="uk-UA" sz="1800" dirty="0" smtClean="0">
                <a:latin typeface="Times New Roman" pitchFamily="18" charset="0"/>
                <a:cs typeface="Times New Roman" pitchFamily="18" charset="0"/>
              </a:rPr>
              <a:t> [та ін.] ; за </a:t>
            </a:r>
            <a:r>
              <a:rPr lang="uk-UA" sz="1800" dirty="0" err="1" smtClean="0">
                <a:latin typeface="Times New Roman" pitchFamily="18" charset="0"/>
                <a:cs typeface="Times New Roman" pitchFamily="18" charset="0"/>
              </a:rPr>
              <a:t>заг</a:t>
            </a:r>
            <a:r>
              <a:rPr lang="uk-UA" sz="1800" dirty="0" smtClean="0">
                <a:latin typeface="Times New Roman" pitchFamily="18" charset="0"/>
                <a:cs typeface="Times New Roman" pitchFamily="18" charset="0"/>
              </a:rPr>
              <a:t>. </a:t>
            </a:r>
            <a:r>
              <a:rPr lang="uk-UA" sz="1800" dirty="0" err="1" smtClean="0">
                <a:latin typeface="Times New Roman" pitchFamily="18" charset="0"/>
                <a:cs typeface="Times New Roman" pitchFamily="18" charset="0"/>
              </a:rPr>
              <a:t>Ходаківського</a:t>
            </a:r>
            <a:r>
              <a:rPr lang="uk-UA" sz="1800" dirty="0" smtClean="0">
                <a:latin typeface="Times New Roman" pitchFamily="18" charset="0"/>
                <a:cs typeface="Times New Roman" pitchFamily="18" charset="0"/>
              </a:rPr>
              <a:t> Є. І.  – Житомир : [Полісся], 2013. – 320 с.</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У монографії досліджуються питання теорії та практики </a:t>
            </a:r>
            <a:r>
              <a:rPr lang="uk-UA" sz="1800" dirty="0" err="1" smtClean="0">
                <a:latin typeface="Times New Roman" pitchFamily="18" charset="0"/>
                <a:cs typeface="Times New Roman" pitchFamily="18" charset="0"/>
              </a:rPr>
              <a:t>ризикогенності</a:t>
            </a:r>
            <a:r>
              <a:rPr lang="uk-UA" sz="1800" dirty="0" smtClean="0">
                <a:latin typeface="Times New Roman" pitchFamily="18" charset="0"/>
                <a:cs typeface="Times New Roman" pitchFamily="18" charset="0"/>
              </a:rPr>
              <a:t> та  страхування в аграрній сфері. Висвітлено концептуальні  засади </a:t>
            </a:r>
            <a:r>
              <a:rPr lang="uk-UA" sz="1800" dirty="0" err="1" smtClean="0">
                <a:latin typeface="Times New Roman" pitchFamily="18" charset="0"/>
                <a:cs typeface="Times New Roman" pitchFamily="18" charset="0"/>
              </a:rPr>
              <a:t>ризикології</a:t>
            </a:r>
            <a:r>
              <a:rPr lang="uk-UA" sz="1800" dirty="0" smtClean="0">
                <a:latin typeface="Times New Roman" pitchFamily="18" charset="0"/>
                <a:cs typeface="Times New Roman" pitchFamily="18" charset="0"/>
              </a:rPr>
              <a:t> , як найрізноманітнішої сукупності ризиків щодо виробництва та переробки сільськогосподарської продукції.</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Автори сподіваються , що книга буде цікавою широкому колу наукової спільноти, фахівцям аграрної сфери, спеціалістам практикам, студентам, аспірантам.</a:t>
            </a:r>
            <a:r>
              <a:rPr lang="ru-RU" sz="1800" dirty="0" smtClean="0"/>
              <a:t/>
            </a:r>
            <a:br>
              <a:rPr lang="ru-RU" sz="1800" dirty="0" smtClean="0"/>
            </a:br>
            <a:endParaRPr lang="ru-RU" sz="1800" dirty="0" smtClean="0"/>
          </a:p>
        </p:txBody>
      </p:sp>
      <p:pic>
        <p:nvPicPr>
          <p:cNvPr id="53250" name="Содержимое 3" descr="1 - 0008.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Заголовок 1"/>
          <p:cNvSpPr>
            <a:spLocks noGrp="1"/>
          </p:cNvSpPr>
          <p:nvPr>
            <p:ph type="title"/>
          </p:nvPr>
        </p:nvSpPr>
        <p:spPr>
          <a:xfrm>
            <a:off x="4680000" y="-99392"/>
            <a:ext cx="4356000" cy="6596063"/>
          </a:xfrm>
        </p:spPr>
        <p:txBody>
          <a:bodyPr/>
          <a:lstStyle/>
          <a:p>
            <a:pPr algn="l" eaLnBrk="1" hangingPunct="1"/>
            <a:r>
              <a:rPr lang="uk-UA" sz="1800" smtClean="0">
                <a:latin typeface="Times New Roman" pitchFamily="18" charset="0"/>
                <a:cs typeface="Times New Roman" pitchFamily="18" charset="0"/>
              </a:rPr>
              <a:t>Ринок фінансових послуг: навч. посібник / Д. І. Дема, І. В. Абрамова, І. А. Шубенко, Л. В. Недільська, В. М. Трокоз. </a:t>
            </a:r>
            <a:r>
              <a:rPr lang="en-US" sz="1800" smtClean="0">
                <a:latin typeface="Times New Roman" pitchFamily="18" charset="0"/>
                <a:cs typeface="Times New Roman" pitchFamily="18" charset="0"/>
              </a:rPr>
              <a:t>[</a:t>
            </a:r>
            <a:r>
              <a:rPr lang="uk-UA" sz="1800" smtClean="0">
                <a:latin typeface="Times New Roman" pitchFamily="18" charset="0"/>
                <a:cs typeface="Times New Roman" pitchFamily="18" charset="0"/>
              </a:rPr>
              <a:t>2-ге вид. перероб. і допов.</a:t>
            </a:r>
            <a:r>
              <a:rPr lang="en-US" sz="1800" smtClean="0">
                <a:latin typeface="Times New Roman" pitchFamily="18" charset="0"/>
                <a:cs typeface="Times New Roman" pitchFamily="18" charset="0"/>
              </a:rPr>
              <a:t>]</a:t>
            </a:r>
            <a:r>
              <a:rPr lang="uk-UA" sz="1800" smtClean="0">
                <a:latin typeface="Times New Roman" pitchFamily="18" charset="0"/>
                <a:cs typeface="Times New Roman" pitchFamily="18" charset="0"/>
              </a:rPr>
              <a:t>. – К. : Алерта, 2013. – 376 с.</a:t>
            </a:r>
            <a:br>
              <a:rPr lang="uk-UA" sz="1800" smtClean="0">
                <a:latin typeface="Times New Roman" pitchFamily="18" charset="0"/>
                <a:cs typeface="Times New Roman" pitchFamily="18" charset="0"/>
              </a:rPr>
            </a:br>
            <a:r>
              <a:rPr lang="uk-UA" sz="1800" smtClean="0">
                <a:latin typeface="Times New Roman" pitchFamily="18" charset="0"/>
                <a:cs typeface="Times New Roman" pitchFamily="18" charset="0"/>
              </a:rPr>
              <a:t/>
            </a:r>
            <a:br>
              <a:rPr lang="uk-UA" sz="1800" smtClean="0">
                <a:latin typeface="Times New Roman" pitchFamily="18" charset="0"/>
                <a:cs typeface="Times New Roman" pitchFamily="18" charset="0"/>
              </a:rPr>
            </a:br>
            <a:r>
              <a:rPr lang="uk-UA" sz="1800" smtClean="0">
                <a:latin typeface="Times New Roman" pitchFamily="18" charset="0"/>
                <a:cs typeface="Times New Roman" pitchFamily="18" charset="0"/>
              </a:rPr>
              <a:t>У навчальному посібнику розкрито суть та значення ринку фінансових послуг в економічній системі держави. Висвітлено економічний зміст та порядок надання фінансових послуг на ринках позикового та акціонерного капіталу, цінних паперів та похідних фінансових інструментів, валютному та страховому ринках. </a:t>
            </a:r>
            <a:br>
              <a:rPr lang="uk-UA" sz="1800" smtClean="0">
                <a:latin typeface="Times New Roman" pitchFamily="18" charset="0"/>
                <a:cs typeface="Times New Roman" pitchFamily="18" charset="0"/>
              </a:rPr>
            </a:br>
            <a:r>
              <a:rPr lang="uk-UA" sz="1800" smtClean="0">
                <a:latin typeface="Times New Roman" pitchFamily="18" charset="0"/>
                <a:cs typeface="Times New Roman" pitchFamily="18" charset="0"/>
              </a:rPr>
              <a:t>Призначено для студентів економічних спеціальностей вищих навчальних закладів, викладачів, магістрів, аспірантів, слухачів факультетів післядипломної освіти. </a:t>
            </a:r>
            <a:endParaRPr lang="ru-RU" sz="1800" smtClean="0">
              <a:latin typeface="Times New Roman" pitchFamily="18" charset="0"/>
              <a:cs typeface="Times New Roman" pitchFamily="18" charset="0"/>
            </a:endParaRPr>
          </a:p>
        </p:txBody>
      </p:sp>
      <p:pic>
        <p:nvPicPr>
          <p:cNvPr id="20482" name="Содержимое 3" descr="Рисунок (13).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Заголовок 1"/>
          <p:cNvSpPr>
            <a:spLocks noGrp="1"/>
          </p:cNvSpPr>
          <p:nvPr>
            <p:ph type="title"/>
          </p:nvPr>
        </p:nvSpPr>
        <p:spPr>
          <a:xfrm>
            <a:off x="4680000" y="-171400"/>
            <a:ext cx="4320000" cy="4608513"/>
          </a:xfrm>
        </p:spPr>
        <p:txBody>
          <a:bodyPr/>
          <a:lstStyle/>
          <a:p>
            <a:pPr algn="l" eaLnBrk="1" hangingPunct="1"/>
            <a:r>
              <a:rPr lang="uk-UA" sz="1800" dirty="0" smtClean="0">
                <a:latin typeface="Times New Roman" pitchFamily="18" charset="0"/>
                <a:cs typeface="Times New Roman" pitchFamily="18" charset="0"/>
              </a:rPr>
              <a:t>Рудик С. К. Анатомія кішки : </a:t>
            </a:r>
            <a:r>
              <a:rPr lang="uk-UA" sz="1800" dirty="0" err="1" smtClean="0">
                <a:latin typeface="Times New Roman" pitchFamily="18" charset="0"/>
                <a:cs typeface="Times New Roman" pitchFamily="18" charset="0"/>
              </a:rPr>
              <a:t>навч</a:t>
            </a:r>
            <a:r>
              <a:rPr lang="uk-UA" sz="1800" dirty="0" smtClean="0">
                <a:latin typeface="Times New Roman" pitchFamily="18" charset="0"/>
                <a:cs typeface="Times New Roman" pitchFamily="18" charset="0"/>
              </a:rPr>
              <a:t>. посібник / С. К. Рудик, Т. Ф. </a:t>
            </a:r>
            <a:r>
              <a:rPr lang="uk-UA" sz="1800" dirty="0" err="1" smtClean="0">
                <a:latin typeface="Times New Roman" pitchFamily="18" charset="0"/>
                <a:cs typeface="Times New Roman" pitchFamily="18" charset="0"/>
              </a:rPr>
              <a:t>Кот</a:t>
            </a:r>
            <a:r>
              <a:rPr lang="uk-UA" sz="1800" dirty="0" smtClean="0">
                <a:latin typeface="Times New Roman" pitchFamily="18" charset="0"/>
                <a:cs typeface="Times New Roman" pitchFamily="18" charset="0"/>
              </a:rPr>
              <a:t> ; за ред. С. К. Рудика. – Житомир : Полісся, 2011-2013.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Ч. 1 : Апарат руху. – 2011. – 103 с.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У посібнику викладено анатомічну будову апарату руху кішки. Посібник буде корисним для студентів біологів та факультету ветеринарної медицини, фелінологів  та власників кішок.</a:t>
            </a:r>
          </a:p>
        </p:txBody>
      </p:sp>
      <p:pic>
        <p:nvPicPr>
          <p:cNvPr id="45058" name="Содержимое 3" descr="1 - 0011.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Заголовок 1"/>
          <p:cNvSpPr>
            <a:spLocks noGrp="1"/>
          </p:cNvSpPr>
          <p:nvPr>
            <p:ph type="title"/>
          </p:nvPr>
        </p:nvSpPr>
        <p:spPr>
          <a:xfrm>
            <a:off x="4680000" y="44624"/>
            <a:ext cx="4320000" cy="5256212"/>
          </a:xfrm>
        </p:spPr>
        <p:txBody>
          <a:bodyPr/>
          <a:lstStyle/>
          <a:p>
            <a:pPr algn="l" eaLnBrk="1" hangingPunct="1"/>
            <a:r>
              <a:rPr lang="uk-UA" sz="1800" smtClean="0">
                <a:latin typeface="Times New Roman" pitchFamily="18" charset="0"/>
                <a:cs typeface="Times New Roman" pitchFamily="18" charset="0"/>
              </a:rPr>
              <a:t>Рудик С. К. Анатомія кішки : навч. посібник / С. К. Рудик, Т. Ф. Кот ; за ред. С. К. Рудика. - Житомир : Полісся, 2011- 2013.</a:t>
            </a:r>
            <a:br>
              <a:rPr lang="uk-UA" sz="1800" smtClean="0">
                <a:latin typeface="Times New Roman" pitchFamily="18" charset="0"/>
                <a:cs typeface="Times New Roman" pitchFamily="18" charset="0"/>
              </a:rPr>
            </a:br>
            <a:r>
              <a:rPr lang="uk-UA" sz="1800" smtClean="0">
                <a:latin typeface="Times New Roman" pitchFamily="18" charset="0"/>
                <a:cs typeface="Times New Roman" pitchFamily="18" charset="0"/>
              </a:rPr>
              <a:t>Ч. 2 : Система органів шкірного покриву. Нутрощі. – 2012. – 87 с. </a:t>
            </a:r>
            <a:br>
              <a:rPr lang="uk-UA" sz="1800" smtClean="0">
                <a:latin typeface="Times New Roman" pitchFamily="18" charset="0"/>
                <a:cs typeface="Times New Roman" pitchFamily="18" charset="0"/>
              </a:rPr>
            </a:br>
            <a:r>
              <a:rPr lang="uk-UA" sz="1800" smtClean="0">
                <a:latin typeface="Times New Roman" pitchFamily="18" charset="0"/>
                <a:cs typeface="Times New Roman" pitchFamily="18" charset="0"/>
              </a:rPr>
              <a:t/>
            </a:r>
            <a:br>
              <a:rPr lang="uk-UA" sz="1800" smtClean="0">
                <a:latin typeface="Times New Roman" pitchFamily="18" charset="0"/>
                <a:cs typeface="Times New Roman" pitchFamily="18" charset="0"/>
              </a:rPr>
            </a:br>
            <a:r>
              <a:rPr lang="uk-UA" sz="1800" smtClean="0">
                <a:latin typeface="Times New Roman" pitchFamily="18" charset="0"/>
                <a:cs typeface="Times New Roman" pitchFamily="18" charset="0"/>
              </a:rPr>
              <a:t>У посібнику викладено анатомічну будову системи органів шкіряного покриву і нутрощів кішки.</a:t>
            </a:r>
            <a:br>
              <a:rPr lang="uk-UA" sz="1800" smtClean="0">
                <a:latin typeface="Times New Roman" pitchFamily="18" charset="0"/>
                <a:cs typeface="Times New Roman" pitchFamily="18" charset="0"/>
              </a:rPr>
            </a:br>
            <a:r>
              <a:rPr lang="uk-UA" sz="1800" smtClean="0">
                <a:latin typeface="Times New Roman" pitchFamily="18" charset="0"/>
                <a:cs typeface="Times New Roman" pitchFamily="18" charset="0"/>
              </a:rPr>
              <a:t>Посібник буде корисним  для студентів-біологів та факультету ветеринарної медицини.</a:t>
            </a:r>
            <a:r>
              <a:rPr lang="uk-UA" sz="1800" smtClean="0"/>
              <a:t/>
            </a:r>
            <a:br>
              <a:rPr lang="uk-UA" sz="1800" smtClean="0"/>
            </a:br>
            <a:r>
              <a:rPr lang="uk-UA" sz="1800" smtClean="0"/>
              <a:t/>
            </a:r>
            <a:br>
              <a:rPr lang="uk-UA" sz="1800" smtClean="0"/>
            </a:br>
            <a:endParaRPr lang="ru-RU" sz="1800" smtClean="0"/>
          </a:p>
        </p:txBody>
      </p:sp>
      <p:pic>
        <p:nvPicPr>
          <p:cNvPr id="46082" name="Содержимое 3" descr="1 - 0010.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Заголовок 1"/>
          <p:cNvSpPr>
            <a:spLocks noGrp="1"/>
          </p:cNvSpPr>
          <p:nvPr>
            <p:ph type="title"/>
          </p:nvPr>
        </p:nvSpPr>
        <p:spPr>
          <a:xfrm>
            <a:off x="4680000" y="-171400"/>
            <a:ext cx="4320000" cy="5373688"/>
          </a:xfrm>
        </p:spPr>
        <p:txBody>
          <a:bodyPr/>
          <a:lstStyle/>
          <a:p>
            <a:pPr algn="l" eaLnBrk="1" hangingPunct="1"/>
            <a:r>
              <a:rPr lang="uk-UA" sz="1800" dirty="0" smtClean="0">
                <a:latin typeface="Times New Roman" pitchFamily="18" charset="0"/>
                <a:cs typeface="Times New Roman" pitchFamily="18" charset="0"/>
              </a:rPr>
              <a:t>Рудик С. К. Анатомія кішки : </a:t>
            </a:r>
            <a:r>
              <a:rPr lang="uk-UA" sz="1800" dirty="0" err="1" smtClean="0">
                <a:latin typeface="Times New Roman" pitchFamily="18" charset="0"/>
                <a:cs typeface="Times New Roman" pitchFamily="18" charset="0"/>
              </a:rPr>
              <a:t>навч</a:t>
            </a:r>
            <a:r>
              <a:rPr lang="uk-UA" sz="1800" dirty="0" smtClean="0">
                <a:latin typeface="Times New Roman" pitchFamily="18" charset="0"/>
                <a:cs typeface="Times New Roman" pitchFamily="18" charset="0"/>
              </a:rPr>
              <a:t>. посібник / С. К. Рудик, Т. Ф. </a:t>
            </a:r>
            <a:r>
              <a:rPr lang="uk-UA" sz="1800" dirty="0" err="1" smtClean="0">
                <a:latin typeface="Times New Roman" pitchFamily="18" charset="0"/>
                <a:cs typeface="Times New Roman" pitchFamily="18" charset="0"/>
              </a:rPr>
              <a:t>Кот</a:t>
            </a:r>
            <a:r>
              <a:rPr lang="uk-UA" sz="1800" dirty="0" smtClean="0">
                <a:latin typeface="Times New Roman" pitchFamily="18" charset="0"/>
                <a:cs typeface="Times New Roman" pitchFamily="18" charset="0"/>
              </a:rPr>
              <a:t> ; за ред. С. К. Рудика. - Житомир : Полісся, 2011 - 2013.</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Ч. 3 : Серцево-судинна, лімфатична, нервова системи. Органи чуття. – 2013. – 102 с.</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У посібнику викладено анатомічну будову серцево-судинної , лімфатичної, нервової системи, органів чуття кішки.</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Посібник буде корисним для студентів-біологів та факультету ветеринарної медицини.</a:t>
            </a:r>
          </a:p>
        </p:txBody>
      </p:sp>
      <p:pic>
        <p:nvPicPr>
          <p:cNvPr id="47106" name="Содержимое 4" descr="0009.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0000" y="332656"/>
            <a:ext cx="4321175" cy="5472112"/>
          </a:xfrm>
        </p:spPr>
        <p:txBody>
          <a:bodyPr rtlCol="0">
            <a:normAutofit fontScale="90000"/>
          </a:bodyPr>
          <a:lstStyle/>
          <a:p>
            <a:pPr algn="l" eaLnBrk="1" fontAlgn="auto" hangingPunct="1">
              <a:spcAft>
                <a:spcPts val="0"/>
              </a:spcAft>
              <a:defRPr/>
            </a:pPr>
            <a:r>
              <a:rPr lang="uk-UA" sz="2000" dirty="0" smtClean="0"/>
              <a:t/>
            </a:r>
            <a:br>
              <a:rPr lang="uk-UA" sz="2000" dirty="0" smtClean="0"/>
            </a:br>
            <a:r>
              <a:rPr lang="uk-UA" sz="2200" dirty="0" smtClean="0">
                <a:latin typeface="Times New Roman" pitchFamily="18" charset="0"/>
                <a:cs typeface="Times New Roman" pitchFamily="18" charset="0"/>
              </a:rPr>
              <a:t/>
            </a:r>
            <a:br>
              <a:rPr lang="uk-UA" sz="2200" dirty="0" smtClean="0">
                <a:latin typeface="Times New Roman" pitchFamily="18" charset="0"/>
                <a:cs typeface="Times New Roman" pitchFamily="18" charset="0"/>
              </a:rPr>
            </a:br>
            <a:r>
              <a:rPr lang="uk-UA" sz="2000" dirty="0" err="1" smtClean="0">
                <a:latin typeface="Times New Roman" pitchFamily="18" charset="0"/>
                <a:cs typeface="Times New Roman" pitchFamily="18" charset="0"/>
              </a:rPr>
              <a:t>Славов</a:t>
            </a:r>
            <a:r>
              <a:rPr lang="uk-UA" sz="2000" dirty="0" smtClean="0">
                <a:latin typeface="Times New Roman" pitchFamily="18" charset="0"/>
                <a:cs typeface="Times New Roman" pitchFamily="18" charset="0"/>
              </a:rPr>
              <a:t> В. П. Нормування антропогенного навантаження на навколишнє природне середовище: теоретичні основи та лабораторно-розрахунковий практикум</a:t>
            </a:r>
            <a:r>
              <a:rPr lang="en-US" sz="2000" dirty="0" smtClean="0">
                <a:latin typeface="Times New Roman" pitchFamily="18" charset="0"/>
                <a:cs typeface="Times New Roman" pitchFamily="18" charset="0"/>
              </a:rPr>
              <a:t> </a:t>
            </a:r>
            <a:r>
              <a:rPr lang="uk-UA" sz="2000" dirty="0" smtClean="0">
                <a:latin typeface="Times New Roman" pitchFamily="18" charset="0"/>
                <a:cs typeface="Times New Roman" pitchFamily="18" charset="0"/>
              </a:rPr>
              <a:t>: </a:t>
            </a:r>
            <a:r>
              <a:rPr lang="uk-UA" sz="2000" dirty="0" err="1" smtClean="0">
                <a:latin typeface="Times New Roman" pitchFamily="18" charset="0"/>
                <a:cs typeface="Times New Roman" pitchFamily="18" charset="0"/>
              </a:rPr>
              <a:t>навч</a:t>
            </a:r>
            <a:r>
              <a:rPr lang="uk-UA" sz="2000" dirty="0" smtClean="0">
                <a:latin typeface="Times New Roman" pitchFamily="18" charset="0"/>
                <a:cs typeface="Times New Roman" pitchFamily="18" charset="0"/>
              </a:rPr>
              <a:t>. посібник / В. П. </a:t>
            </a:r>
            <a:r>
              <a:rPr lang="uk-UA" sz="2000" dirty="0" err="1" smtClean="0">
                <a:latin typeface="Times New Roman" pitchFamily="18" charset="0"/>
                <a:cs typeface="Times New Roman" pitchFamily="18" charset="0"/>
              </a:rPr>
              <a:t>Славов</a:t>
            </a:r>
            <a:r>
              <a:rPr lang="uk-UA" sz="2000" dirty="0" smtClean="0">
                <a:latin typeface="Times New Roman" pitchFamily="18" charset="0"/>
                <a:cs typeface="Times New Roman" pitchFamily="18" charset="0"/>
              </a:rPr>
              <a:t>,                               А. П. </a:t>
            </a:r>
            <a:r>
              <a:rPr lang="uk-UA" sz="2000" dirty="0" err="1" smtClean="0">
                <a:latin typeface="Times New Roman" pitchFamily="18" charset="0"/>
                <a:cs typeface="Times New Roman" pitchFamily="18" charset="0"/>
              </a:rPr>
              <a:t>Войцицький</a:t>
            </a:r>
            <a:r>
              <a:rPr lang="uk-UA" sz="2000" dirty="0" smtClean="0">
                <a:latin typeface="Times New Roman" pitchFamily="18" charset="0"/>
                <a:cs typeface="Times New Roman" pitchFamily="18" charset="0"/>
              </a:rPr>
              <a:t>, З. В. Корж. – Житомир: Вид-во ЖДУ ім. І. Франка, 2013. – 197 с. </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 </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В посібнику викладено основні нормативно-правові та організаційні положення з нормування антропогенного навантаження на навколишнє природне середовище. </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Навчальне видання рекомендовано для студентів вищих навчальних закладів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II</a:t>
            </a:r>
            <a:r>
              <a:rPr lang="uk-UA" sz="2000" dirty="0" smtClean="0">
                <a:latin typeface="Times New Roman" pitchFamily="18" charset="0"/>
                <a:cs typeface="Times New Roman" pitchFamily="18" charset="0"/>
              </a:rPr>
              <a:t> - </a:t>
            </a:r>
            <a:r>
              <a:rPr lang="en-US" sz="2000" dirty="0" err="1" smtClean="0">
                <a:latin typeface="Times New Roman" pitchFamily="18" charset="0"/>
                <a:cs typeface="Times New Roman" pitchFamily="18" charset="0"/>
              </a:rPr>
              <a:t>I</a:t>
            </a:r>
            <a:r>
              <a:rPr lang="uk-UA" sz="2000" dirty="0" smtClean="0">
                <a:latin typeface="Times New Roman" pitchFamily="18" charset="0"/>
                <a:cs typeface="Times New Roman" pitchFamily="18" charset="0"/>
              </a:rPr>
              <a:t>V рівнів акредитації</a:t>
            </a:r>
            <a:r>
              <a:rPr lang="uk-UA" sz="2200" dirty="0" smtClean="0">
                <a:latin typeface="Times New Roman" pitchFamily="18" charset="0"/>
                <a:cs typeface="Times New Roman" pitchFamily="18" charset="0"/>
              </a:rPr>
              <a:t>.</a:t>
            </a:r>
            <a:r>
              <a:rPr lang="uk-UA" sz="2000" dirty="0" smtClean="0"/>
              <a:t/>
            </a:r>
            <a:br>
              <a:rPr lang="uk-UA" sz="2000" dirty="0" smtClean="0"/>
            </a:br>
            <a:r>
              <a:rPr lang="uk-UA" sz="2000" dirty="0" smtClean="0"/>
              <a:t/>
            </a:r>
            <a:br>
              <a:rPr lang="uk-UA" sz="2000" dirty="0" smtClean="0"/>
            </a:br>
            <a:r>
              <a:rPr lang="uk-UA" sz="2000" dirty="0" smtClean="0"/>
              <a:t/>
            </a:r>
            <a:br>
              <a:rPr lang="uk-UA" sz="2000" dirty="0" smtClean="0"/>
            </a:br>
            <a:endParaRPr lang="ru-RU" sz="2000" dirty="0"/>
          </a:p>
        </p:txBody>
      </p:sp>
      <p:pic>
        <p:nvPicPr>
          <p:cNvPr id="29698" name="Содержимое 8" descr="Рисунок (12).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0000" y="260648"/>
            <a:ext cx="4320000" cy="5543550"/>
          </a:xfrm>
        </p:spPr>
        <p:txBody>
          <a:bodyPr rtlCol="0">
            <a:normAutofit fontScale="90000"/>
          </a:bodyPr>
          <a:lstStyle/>
          <a:p>
            <a:pPr algn="l" eaLnBrk="1" fontAlgn="auto" hangingPunct="1">
              <a:spcAft>
                <a:spcPts val="0"/>
              </a:spcAft>
              <a:defRPr/>
            </a:pPr>
            <a:r>
              <a:rPr lang="ru-RU" sz="2000" dirty="0" err="1" smtClean="0">
                <a:latin typeface="Times New Roman" pitchFamily="18" charset="0"/>
                <a:cs typeface="Times New Roman" pitchFamily="18" charset="0"/>
              </a:rPr>
              <a:t>Типологія</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лісу</a:t>
            </a:r>
            <a:r>
              <a:rPr lang="ru-RU" sz="2000" dirty="0" smtClean="0">
                <a:latin typeface="Times New Roman" pitchFamily="18" charset="0"/>
                <a:cs typeface="Times New Roman" pitchFamily="18" charset="0"/>
              </a:rPr>
              <a:t> : </a:t>
            </a:r>
            <a:r>
              <a:rPr lang="ru-RU" sz="2000" dirty="0" err="1" smtClean="0">
                <a:latin typeface="Times New Roman" pitchFamily="18" charset="0"/>
                <a:cs typeface="Times New Roman" pitchFamily="18" charset="0"/>
              </a:rPr>
              <a:t>навч</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посібник</a:t>
            </a:r>
            <a:r>
              <a:rPr lang="ru-RU" sz="2000" dirty="0" smtClean="0">
                <a:latin typeface="Times New Roman" pitchFamily="18" charset="0"/>
                <a:cs typeface="Times New Roman" pitchFamily="18" charset="0"/>
              </a:rPr>
              <a:t> / </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Г. І. Васенков, І. Д. </a:t>
            </a:r>
            <a:r>
              <a:rPr lang="ru-RU" sz="2000" dirty="0" err="1" smtClean="0">
                <a:latin typeface="Times New Roman" pitchFamily="18" charset="0"/>
                <a:cs typeface="Times New Roman" pitchFamily="18" charset="0"/>
              </a:rPr>
              <a:t>Іванюк</a:t>
            </a:r>
            <a:r>
              <a:rPr lang="ru-RU" sz="2000" dirty="0" smtClean="0">
                <a:latin typeface="Times New Roman" pitchFamily="18" charset="0"/>
                <a:cs typeface="Times New Roman" pitchFamily="18" charset="0"/>
              </a:rPr>
              <a:t>, </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Я. І. </a:t>
            </a:r>
            <a:r>
              <a:rPr lang="ru-RU" sz="2000" dirty="0" err="1" smtClean="0">
                <a:latin typeface="Times New Roman" pitchFamily="18" charset="0"/>
                <a:cs typeface="Times New Roman" pitchFamily="18" charset="0"/>
              </a:rPr>
              <a:t>Макарчук</a:t>
            </a:r>
            <a:r>
              <a:rPr lang="ru-RU" sz="2000" dirty="0" smtClean="0">
                <a:latin typeface="Times New Roman" pitchFamily="18" charset="0"/>
                <a:cs typeface="Times New Roman" pitchFamily="18" charset="0"/>
              </a:rPr>
              <a:t>, О. О. Орлов. </a:t>
            </a:r>
            <a:r>
              <a:rPr lang="uk-UA" sz="200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Житомир : </a:t>
            </a:r>
            <a:r>
              <a:rPr lang="ru-RU" sz="2000" dirty="0" err="1" smtClean="0">
                <a:latin typeface="Times New Roman" pitchFamily="18" charset="0"/>
                <a:cs typeface="Times New Roman" pitchFamily="18" charset="0"/>
              </a:rPr>
              <a:t>Полісся</a:t>
            </a:r>
            <a:r>
              <a:rPr lang="ru-RU" sz="2000" dirty="0" smtClean="0">
                <a:latin typeface="Times New Roman" pitchFamily="18" charset="0"/>
                <a:cs typeface="Times New Roman" pitchFamily="18" charset="0"/>
              </a:rPr>
              <a:t>, 2013. </a:t>
            </a:r>
            <a:r>
              <a:rPr lang="uk-UA" sz="2000" dirty="0" smtClean="0">
                <a:latin typeface="Times New Roman" pitchFamily="18" charset="0"/>
                <a:cs typeface="Times New Roman" pitchFamily="18" charset="0"/>
              </a:rPr>
              <a:t>–</a:t>
            </a:r>
            <a:r>
              <a:rPr lang="ru-RU" sz="2000" dirty="0" smtClean="0">
                <a:latin typeface="Times New Roman" pitchFamily="18" charset="0"/>
                <a:cs typeface="Times New Roman" pitchFamily="18" charset="0"/>
              </a:rPr>
              <a:t> 242 с. </a:t>
            </a:r>
            <a:r>
              <a:rPr lang="uk-UA" sz="2000" dirty="0" smtClean="0">
                <a:latin typeface="Times New Roman" pitchFamily="18" charset="0"/>
                <a:cs typeface="Times New Roman" pitchFamily="18" charset="0"/>
              </a:rPr>
              <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У навчальному посібнику висвітлено теоретичні положення лісової типології, розглянуто її формування і розвиток в історичному аспекті, а також наведено типологічні класифікації, які використовуються з кінця </a:t>
            </a:r>
            <a:r>
              <a:rPr lang="en-US" sz="2000" dirty="0" smtClean="0">
                <a:latin typeface="Times New Roman" pitchFamily="18" charset="0"/>
                <a:cs typeface="Times New Roman" pitchFamily="18" charset="0"/>
              </a:rPr>
              <a:t>XIX </a:t>
            </a:r>
            <a:r>
              <a:rPr lang="uk-UA" sz="2000" dirty="0" smtClean="0">
                <a:latin typeface="Times New Roman" pitchFamily="18" charset="0"/>
                <a:cs typeface="Times New Roman" pitchFamily="18" charset="0"/>
              </a:rPr>
              <a:t>до початку </a:t>
            </a:r>
            <a:r>
              <a:rPr lang="en-US" sz="2000" dirty="0" smtClean="0">
                <a:latin typeface="Times New Roman" pitchFamily="18" charset="0"/>
                <a:cs typeface="Times New Roman" pitchFamily="18" charset="0"/>
              </a:rPr>
              <a:t>XXI </a:t>
            </a:r>
            <a:r>
              <a:rPr lang="uk-UA" sz="2000" dirty="0" smtClean="0">
                <a:latin typeface="Times New Roman" pitchFamily="18" charset="0"/>
                <a:cs typeface="Times New Roman" pitchFamily="18" charset="0"/>
              </a:rPr>
              <a:t>століть, удосконалюючись увесь цей час.</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Видання розраховане для підготовки студентів освітньо-кваліфікаційного рівня </a:t>
            </a:r>
            <a:r>
              <a:rPr lang="ru-RU" sz="1800" dirty="0" smtClean="0">
                <a:latin typeface="Times New Roman" pitchFamily="18" charset="0"/>
                <a:cs typeface="Times New Roman" pitchFamily="18" charset="0"/>
              </a:rPr>
              <a:t>«</a:t>
            </a:r>
            <a:r>
              <a:rPr lang="uk-UA" sz="2000" dirty="0" smtClean="0">
                <a:latin typeface="Times New Roman" pitchFamily="18" charset="0"/>
                <a:cs typeface="Times New Roman" pitchFamily="18" charset="0"/>
              </a:rPr>
              <a:t>Бакалавр</a:t>
            </a:r>
            <a:r>
              <a:rPr lang="ru-RU" sz="1800" dirty="0" smtClean="0">
                <a:latin typeface="Times New Roman" pitchFamily="18" charset="0"/>
                <a:cs typeface="Times New Roman" pitchFamily="18" charset="0"/>
              </a:rPr>
              <a:t>»</a:t>
            </a:r>
            <a:r>
              <a:rPr lang="uk-UA" sz="2000"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a:t>
            </a:r>
            <a:r>
              <a:rPr lang="uk-UA" sz="2000" dirty="0" smtClean="0">
                <a:latin typeface="Times New Roman" pitchFamily="18" charset="0"/>
                <a:cs typeface="Times New Roman" pitchFamily="18" charset="0"/>
              </a:rPr>
              <a:t>Магістр</a:t>
            </a:r>
            <a:r>
              <a:rPr lang="ru-RU" sz="1800" dirty="0" smtClean="0">
                <a:latin typeface="Times New Roman" pitchFamily="18" charset="0"/>
                <a:cs typeface="Times New Roman" pitchFamily="18" charset="0"/>
              </a:rPr>
              <a:t> »</a:t>
            </a:r>
            <a:r>
              <a:rPr lang="uk-UA" sz="2000" dirty="0" smtClean="0">
                <a:latin typeface="Times New Roman" pitchFamily="18" charset="0"/>
                <a:cs typeface="Times New Roman" pitchFamily="18" charset="0"/>
              </a:rPr>
              <a:t> за напрямом </a:t>
            </a:r>
            <a:r>
              <a:rPr lang="ru-RU" sz="1800" dirty="0" smtClean="0">
                <a:latin typeface="Times New Roman" pitchFamily="18" charset="0"/>
                <a:cs typeface="Times New Roman" pitchFamily="18" charset="0"/>
              </a:rPr>
              <a:t>«Л</a:t>
            </a:r>
            <a:r>
              <a:rPr lang="uk-UA" sz="2000" dirty="0" err="1" smtClean="0">
                <a:latin typeface="Times New Roman" pitchFamily="18" charset="0"/>
                <a:cs typeface="Times New Roman" pitchFamily="18" charset="0"/>
              </a:rPr>
              <a:t>ісове</a:t>
            </a:r>
            <a:r>
              <a:rPr lang="uk-UA" sz="2000" dirty="0" smtClean="0">
                <a:latin typeface="Times New Roman" pitchFamily="18" charset="0"/>
                <a:cs typeface="Times New Roman" pitchFamily="18" charset="0"/>
              </a:rPr>
              <a:t> та садове-паркове господарство</a:t>
            </a:r>
            <a:r>
              <a:rPr lang="ru-RU" sz="1800" dirty="0" smtClean="0">
                <a:latin typeface="Times New Roman" pitchFamily="18" charset="0"/>
                <a:cs typeface="Times New Roman" pitchFamily="18" charset="0"/>
              </a:rPr>
              <a:t>»</a:t>
            </a:r>
            <a:r>
              <a:rPr lang="uk-UA" sz="2000" dirty="0" smtClean="0">
                <a:latin typeface="Times New Roman" pitchFamily="18" charset="0"/>
                <a:cs typeface="Times New Roman" pitchFamily="18" charset="0"/>
              </a:rPr>
              <a:t>.</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pic>
        <p:nvPicPr>
          <p:cNvPr id="41986" name="Содержимое 3" descr="3 - 0005.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0000" y="476672"/>
            <a:ext cx="4320000" cy="5688012"/>
          </a:xfrm>
        </p:spPr>
        <p:txBody>
          <a:bodyPr rtlCol="0">
            <a:normAutofit fontScale="90000"/>
          </a:bodyPr>
          <a:lstStyle/>
          <a:p>
            <a:pPr algn="l" eaLnBrk="1" fontAlgn="auto" hangingPunct="1">
              <a:spcAft>
                <a:spcPts val="0"/>
              </a:spcAft>
              <a:defRPr/>
            </a:pPr>
            <a:r>
              <a:rPr lang="uk-UA" sz="2000" dirty="0" smtClean="0">
                <a:latin typeface="Times New Roman" pitchFamily="18" charset="0"/>
                <a:cs typeface="Times New Roman" pitchFamily="18" charset="0"/>
              </a:rPr>
              <a:t>Ткачук, В. І. Економічна безпека та стійкість сільськогосподарських підприємств : монографія / </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В. І. Ткачук, О. А. </a:t>
            </a:r>
            <a:r>
              <a:rPr lang="uk-UA" sz="2000" dirty="0" err="1" smtClean="0">
                <a:latin typeface="Times New Roman" pitchFamily="18" charset="0"/>
                <a:cs typeface="Times New Roman" pitchFamily="18" charset="0"/>
              </a:rPr>
              <a:t>Прокопчук</a:t>
            </a:r>
            <a:r>
              <a:rPr lang="uk-UA" sz="2000" dirty="0" smtClean="0">
                <a:latin typeface="Times New Roman" pitchFamily="18" charset="0"/>
                <a:cs typeface="Times New Roman" pitchFamily="18" charset="0"/>
              </a:rPr>
              <a:t>, </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М. І. </a:t>
            </a:r>
            <a:r>
              <a:rPr lang="uk-UA" sz="2000" dirty="0" err="1" smtClean="0">
                <a:latin typeface="Times New Roman" pitchFamily="18" charset="0"/>
                <a:cs typeface="Times New Roman" pitchFamily="18" charset="0"/>
              </a:rPr>
              <a:t>Яремова</a:t>
            </a:r>
            <a:r>
              <a:rPr lang="uk-UA" sz="2000" dirty="0" smtClean="0">
                <a:latin typeface="Times New Roman" pitchFamily="18" charset="0"/>
                <a:cs typeface="Times New Roman" pitchFamily="18" charset="0"/>
              </a:rPr>
              <a:t>. – Житомир : Волинь, </a:t>
            </a:r>
            <a:r>
              <a:rPr lang="en-US" sz="2000" smtClean="0">
                <a:latin typeface="Times New Roman" pitchFamily="18" charset="0"/>
                <a:cs typeface="Times New Roman" pitchFamily="18" charset="0"/>
              </a:rPr>
              <a:t/>
            </a:r>
            <a:br>
              <a:rPr lang="en-US" sz="2000" smtClean="0">
                <a:latin typeface="Times New Roman" pitchFamily="18" charset="0"/>
                <a:cs typeface="Times New Roman" pitchFamily="18" charset="0"/>
              </a:rPr>
            </a:br>
            <a:r>
              <a:rPr lang="uk-UA" sz="2000" smtClean="0">
                <a:latin typeface="Times New Roman" pitchFamily="18" charset="0"/>
                <a:cs typeface="Times New Roman" pitchFamily="18" charset="0"/>
              </a:rPr>
              <a:t>2013</a:t>
            </a:r>
            <a:r>
              <a:rPr lang="uk-UA" sz="2000" dirty="0" smtClean="0">
                <a:latin typeface="Times New Roman" pitchFamily="18" charset="0"/>
                <a:cs typeface="Times New Roman" pitchFamily="18" charset="0"/>
              </a:rPr>
              <a:t>. – 274 с.</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Досліджено теоретичні, методологічні та практичні аспекти економічної безпеки та стійкості сільськогосподарських підприємств. Запропоновано авторську методику їх оцінки на основі узагальнення існуючих підходів щодо проблеми дослідження. Для виявлення резервів підвищення рівня економічної безпеки та стійкості підприємств запропоновано оптимізацію їх складових із використанням методів лінійного та стохастичного моделювання.</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endParaRPr lang="ru-RU" sz="1800" dirty="0">
              <a:latin typeface="Times New Roman" pitchFamily="18" charset="0"/>
              <a:cs typeface="Times New Roman" pitchFamily="18" charset="0"/>
            </a:endParaRPr>
          </a:p>
        </p:txBody>
      </p:sp>
      <p:pic>
        <p:nvPicPr>
          <p:cNvPr id="50178" name="Содержимое 3" descr="1 - 0013.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Заголовок 1"/>
          <p:cNvSpPr>
            <a:spLocks noGrp="1"/>
          </p:cNvSpPr>
          <p:nvPr>
            <p:ph type="title"/>
          </p:nvPr>
        </p:nvSpPr>
        <p:spPr>
          <a:xfrm>
            <a:off x="4680000" y="-315416"/>
            <a:ext cx="4321175" cy="6192838"/>
          </a:xfrm>
        </p:spPr>
        <p:txBody>
          <a:bodyPr/>
          <a:lstStyle/>
          <a:p>
            <a:pPr algn="l" eaLnBrk="1" hangingPunct="1"/>
            <a:r>
              <a:rPr lang="ru-RU" sz="2000" dirty="0" smtClean="0"/>
              <a:t/>
            </a:r>
            <a:br>
              <a:rPr lang="ru-RU" sz="2000" dirty="0" smtClean="0"/>
            </a:br>
            <a:r>
              <a:rPr lang="ru-RU" sz="1800" dirty="0" err="1" smtClean="0">
                <a:latin typeface="Times New Roman" pitchFamily="18" charset="0"/>
                <a:cs typeface="Times New Roman" pitchFamily="18" charset="0"/>
              </a:rPr>
              <a:t>Урбоекологія</a:t>
            </a:r>
            <a:r>
              <a:rPr lang="ru-RU" sz="1800" dirty="0" smtClean="0">
                <a:latin typeface="Times New Roman" pitchFamily="18" charset="0"/>
                <a:cs typeface="Times New Roman" pitchFamily="18" charset="0"/>
              </a:rPr>
              <a:t> : [</a:t>
            </a:r>
            <a:r>
              <a:rPr lang="ru-RU" sz="1800" dirty="0" err="1" smtClean="0">
                <a:latin typeface="Times New Roman" pitchFamily="18" charset="0"/>
                <a:cs typeface="Times New Roman" pitchFamily="18" charset="0"/>
              </a:rPr>
              <a:t>підручник</a:t>
            </a:r>
            <a:r>
              <a:rPr lang="ru-RU" sz="1800" dirty="0" smtClean="0">
                <a:latin typeface="Times New Roman" pitchFamily="18" charset="0"/>
                <a:cs typeface="Times New Roman" pitchFamily="18" charset="0"/>
              </a:rPr>
              <a:t>]</a:t>
            </a:r>
            <a:r>
              <a:rPr lang="en-US" sz="1800"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А. П. </a:t>
            </a:r>
            <a:r>
              <a:rPr lang="ru-RU" sz="1800" dirty="0" err="1" smtClean="0">
                <a:latin typeface="Times New Roman" pitchFamily="18" charset="0"/>
                <a:cs typeface="Times New Roman" pitchFamily="18" charset="0"/>
              </a:rPr>
              <a:t>Войцицький</a:t>
            </a:r>
            <a:r>
              <a:rPr lang="ru-RU" sz="1800" dirty="0" smtClean="0">
                <a:latin typeface="Times New Roman" pitchFamily="18" charset="0"/>
                <a:cs typeface="Times New Roman" pitchFamily="18" charset="0"/>
              </a:rPr>
              <a:t>, В. В. </a:t>
            </a:r>
            <a:r>
              <a:rPr lang="ru-RU" sz="1800" dirty="0" err="1" smtClean="0">
                <a:latin typeface="Times New Roman" pitchFamily="18" charset="0"/>
                <a:cs typeface="Times New Roman" pitchFamily="18" charset="0"/>
              </a:rPr>
              <a:t>Мойсієнко</a:t>
            </a:r>
            <a:r>
              <a:rPr lang="ru-RU" sz="1800" dirty="0" smtClean="0">
                <a:latin typeface="Times New Roman" pitchFamily="18" charset="0"/>
                <a:cs typeface="Times New Roman" pitchFamily="18" charset="0"/>
              </a:rPr>
              <a:t>,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А. П. </a:t>
            </a:r>
            <a:r>
              <a:rPr lang="ru-RU" sz="1800" dirty="0" err="1" smtClean="0">
                <a:latin typeface="Times New Roman" pitchFamily="18" charset="0"/>
                <a:cs typeface="Times New Roman" pitchFamily="18" charset="0"/>
              </a:rPr>
              <a:t>Клюйко</a:t>
            </a:r>
            <a:r>
              <a:rPr lang="ru-RU" sz="1800" dirty="0" smtClean="0">
                <a:latin typeface="Times New Roman" pitchFamily="18" charset="0"/>
                <a:cs typeface="Times New Roman" pitchFamily="18" charset="0"/>
              </a:rPr>
              <a:t> [та </a:t>
            </a:r>
            <a:r>
              <a:rPr lang="ru-RU" sz="1800" dirty="0" err="1" smtClean="0">
                <a:latin typeface="Times New Roman" pitchFamily="18" charset="0"/>
                <a:cs typeface="Times New Roman" pitchFamily="18" charset="0"/>
              </a:rPr>
              <a:t>ін</a:t>
            </a:r>
            <a:r>
              <a:rPr lang="ru-RU"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a:t>
            </a:r>
            <a:r>
              <a:rPr lang="ru-RU" sz="1800" dirty="0" smtClean="0">
                <a:latin typeface="Times New Roman" pitchFamily="18" charset="0"/>
                <a:cs typeface="Times New Roman" pitchFamily="18" charset="0"/>
              </a:rPr>
              <a:t> Житомир : </a:t>
            </a:r>
            <a:r>
              <a:rPr lang="ru-RU" sz="1800" dirty="0" err="1" smtClean="0">
                <a:latin typeface="Times New Roman" pitchFamily="18" charset="0"/>
                <a:cs typeface="Times New Roman" pitchFamily="18" charset="0"/>
              </a:rPr>
              <a:t>Вид-во</a:t>
            </a:r>
            <a:r>
              <a:rPr lang="ru-RU" sz="1800" dirty="0" smtClean="0">
                <a:latin typeface="Times New Roman" pitchFamily="18" charset="0"/>
                <a:cs typeface="Times New Roman" pitchFamily="18" charset="0"/>
              </a:rPr>
              <a:t> ЖДУ </a:t>
            </a:r>
            <a:r>
              <a:rPr lang="ru-RU" sz="1800" dirty="0" err="1" smtClean="0">
                <a:latin typeface="Times New Roman" pitchFamily="18" charset="0"/>
                <a:cs typeface="Times New Roman" pitchFamily="18" charset="0"/>
              </a:rPr>
              <a:t>ім</a:t>
            </a:r>
            <a:r>
              <a:rPr lang="ru-RU" sz="1800" dirty="0" smtClean="0">
                <a:latin typeface="Times New Roman" pitchFamily="18" charset="0"/>
                <a:cs typeface="Times New Roman" pitchFamily="18" charset="0"/>
              </a:rPr>
              <a:t>. І. Франка, 2013. </a:t>
            </a:r>
            <a:r>
              <a:rPr lang="uk-UA" sz="1800" dirty="0" smtClean="0">
                <a:latin typeface="Times New Roman" pitchFamily="18" charset="0"/>
                <a:cs typeface="Times New Roman" pitchFamily="18" charset="0"/>
              </a:rPr>
              <a:t>–</a:t>
            </a:r>
            <a:r>
              <a:rPr lang="ru-RU" sz="1800" dirty="0" smtClean="0">
                <a:latin typeface="Times New Roman" pitchFamily="18" charset="0"/>
                <a:cs typeface="Times New Roman" pitchFamily="18" charset="0"/>
              </a:rPr>
              <a:t> 279 с. </a:t>
            </a:r>
            <a:br>
              <a:rPr lang="ru-RU"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У підручнику викладено інформацію, яка стосується екологічних наслідків урбанізації, охарактеризовані антропогенні фактори, що визначають якість міського середовища, систему забезпечення  життєдіяльності та надійність людини як складової цієї системи.</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Підручник рекомендований для студентів екологічних факультетів вищих навчальних закладів </a:t>
            </a:r>
            <a:r>
              <a:rPr lang="en-US" sz="1800" dirty="0" smtClean="0">
                <a:latin typeface="Times New Roman" pitchFamily="18" charset="0"/>
                <a:cs typeface="Times New Roman" pitchFamily="18" charset="0"/>
              </a:rPr>
              <a:t>II</a:t>
            </a:r>
            <a:r>
              <a:rPr lang="uk-UA" sz="1800" dirty="0" smtClean="0">
                <a:latin typeface="Times New Roman" pitchFamily="18" charset="0"/>
                <a:cs typeface="Times New Roman" pitchFamily="18" charset="0"/>
              </a:rPr>
              <a:t>-</a:t>
            </a:r>
            <a:r>
              <a:rPr lang="en-US" sz="1800" dirty="0" smtClean="0">
                <a:latin typeface="Times New Roman" pitchFamily="18" charset="0"/>
                <a:cs typeface="Times New Roman" pitchFamily="18" charset="0"/>
              </a:rPr>
              <a:t>IV</a:t>
            </a:r>
            <a:r>
              <a:rPr lang="uk-UA" sz="1800" dirty="0" smtClean="0">
                <a:latin typeface="Times New Roman" pitchFamily="18" charset="0"/>
                <a:cs typeface="Times New Roman" pitchFamily="18" charset="0"/>
              </a:rPr>
              <a:t> рівнів акредитації.</a:t>
            </a:r>
            <a:endParaRPr lang="ru-RU" sz="1800" dirty="0" smtClean="0">
              <a:latin typeface="Times New Roman" pitchFamily="18" charset="0"/>
              <a:cs typeface="Times New Roman" pitchFamily="18" charset="0"/>
            </a:endParaRPr>
          </a:p>
        </p:txBody>
      </p:sp>
      <p:pic>
        <p:nvPicPr>
          <p:cNvPr id="18434" name="Содержимое 7" descr="Рисунок (7).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0000" y="-99392"/>
            <a:ext cx="4320000" cy="5472113"/>
          </a:xfrm>
        </p:spPr>
        <p:txBody>
          <a:bodyPr rtlCol="0">
            <a:normAutofit fontScale="90000"/>
          </a:bodyPr>
          <a:lstStyle/>
          <a:p>
            <a:pPr algn="l" eaLnBrk="1" fontAlgn="auto" hangingPunct="1">
              <a:spcAft>
                <a:spcPts val="0"/>
              </a:spcAft>
              <a:defRPr/>
            </a:pPr>
            <a:r>
              <a:rPr lang="ru-RU" sz="2000" dirty="0" smtClean="0"/>
              <a:t/>
            </a:r>
            <a:br>
              <a:rPr lang="ru-RU" sz="2000" dirty="0" smtClean="0"/>
            </a:br>
            <a:r>
              <a:rPr lang="ru-RU" sz="2000" dirty="0" err="1" smtClean="0">
                <a:latin typeface="Times New Roman" pitchFamily="18" charset="0"/>
                <a:cs typeface="Times New Roman" pitchFamily="18" charset="0"/>
              </a:rPr>
              <a:t>Ходаківський</a:t>
            </a:r>
            <a:r>
              <a:rPr lang="ru-RU" sz="2000" dirty="0" smtClean="0">
                <a:latin typeface="Times New Roman" pitchFamily="18" charset="0"/>
                <a:cs typeface="Times New Roman" pitchFamily="18" charset="0"/>
              </a:rPr>
              <a:t> Є. І. </a:t>
            </a:r>
            <a:r>
              <a:rPr lang="ru-RU" sz="2000" dirty="0" err="1" smtClean="0">
                <a:latin typeface="Times New Roman" pitchFamily="18" charset="0"/>
                <a:cs typeface="Times New Roman" pitchFamily="18" charset="0"/>
              </a:rPr>
              <a:t>Інтелектуальна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власність</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економіко-правові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аспекти</a:t>
            </a:r>
            <a:r>
              <a:rPr lang="ru-RU" sz="2000" dirty="0" smtClean="0">
                <a:latin typeface="Times New Roman" pitchFamily="18" charset="0"/>
                <a:cs typeface="Times New Roman" pitchFamily="18" charset="0"/>
              </a:rPr>
              <a:t> : </a:t>
            </a:r>
            <a:r>
              <a:rPr lang="ru-RU" sz="2000" dirty="0" err="1" smtClean="0">
                <a:latin typeface="Times New Roman" pitchFamily="18" charset="0"/>
                <a:cs typeface="Times New Roman" pitchFamily="18" charset="0"/>
              </a:rPr>
              <a:t>навч</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посібник</a:t>
            </a:r>
            <a:r>
              <a:rPr lang="ru-RU" sz="2000" dirty="0" smtClean="0">
                <a:latin typeface="Times New Roman" pitchFamily="18" charset="0"/>
                <a:cs typeface="Times New Roman" pitchFamily="18" charset="0"/>
              </a:rPr>
              <a:t> / Є. І. </a:t>
            </a:r>
            <a:r>
              <a:rPr lang="ru-RU" sz="2000" dirty="0" err="1" smtClean="0">
                <a:latin typeface="Times New Roman" pitchFamily="18" charset="0"/>
                <a:cs typeface="Times New Roman" pitchFamily="18" charset="0"/>
              </a:rPr>
              <a:t>Ходаківський</a:t>
            </a:r>
            <a:r>
              <a:rPr lang="ru-RU" sz="2000" dirty="0" smtClean="0">
                <a:latin typeface="Times New Roman" pitchFamily="18" charset="0"/>
                <a:cs typeface="Times New Roman" pitchFamily="18" charset="0"/>
              </a:rPr>
              <a:t>, </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В. П. </a:t>
            </a:r>
            <a:r>
              <a:rPr lang="ru-RU" sz="2000" dirty="0" err="1" smtClean="0">
                <a:latin typeface="Times New Roman" pitchFamily="18" charset="0"/>
                <a:cs typeface="Times New Roman" pitchFamily="18" charset="0"/>
              </a:rPr>
              <a:t>Якобчук</a:t>
            </a:r>
            <a:r>
              <a:rPr lang="ru-RU" sz="2000" dirty="0" smtClean="0">
                <a:latin typeface="Times New Roman" pitchFamily="18" charset="0"/>
                <a:cs typeface="Times New Roman" pitchFamily="18" charset="0"/>
              </a:rPr>
              <a:t>, І. Л. </a:t>
            </a:r>
            <a:r>
              <a:rPr lang="ru-RU" sz="2000" dirty="0" err="1" smtClean="0">
                <a:latin typeface="Times New Roman" pitchFamily="18" charset="0"/>
                <a:cs typeface="Times New Roman" pitchFamily="18" charset="0"/>
              </a:rPr>
              <a:t>Литвинчук</a:t>
            </a:r>
            <a:r>
              <a:rPr lang="ru-RU" sz="2000" dirty="0" smtClean="0">
                <a:latin typeface="Times New Roman" pitchFamily="18" charset="0"/>
                <a:cs typeface="Times New Roman" pitchFamily="18" charset="0"/>
              </a:rPr>
              <a:t>. </a:t>
            </a:r>
            <a:r>
              <a:rPr lang="uk-UA" sz="2000" dirty="0" smtClean="0">
                <a:latin typeface="Times New Roman" pitchFamily="18" charset="0"/>
                <a:cs typeface="Times New Roman" pitchFamily="18" charset="0"/>
              </a:rPr>
              <a:t>–</a:t>
            </a:r>
            <a:r>
              <a:rPr lang="ru-RU" sz="2000" dirty="0" smtClean="0">
                <a:latin typeface="Times New Roman" pitchFamily="18" charset="0"/>
                <a:cs typeface="Times New Roman" pitchFamily="18" charset="0"/>
              </a:rPr>
              <a:t> Житомир : Рута, 2013. </a:t>
            </a:r>
            <a:r>
              <a:rPr lang="uk-UA" sz="2000" dirty="0" smtClean="0">
                <a:latin typeface="Times New Roman" pitchFamily="18" charset="0"/>
                <a:cs typeface="Times New Roman" pitchFamily="18" charset="0"/>
              </a:rPr>
              <a:t>–</a:t>
            </a:r>
            <a:r>
              <a:rPr lang="ru-RU" sz="2000" dirty="0" smtClean="0">
                <a:latin typeface="Times New Roman" pitchFamily="18" charset="0"/>
                <a:cs typeface="Times New Roman" pitchFamily="18" charset="0"/>
              </a:rPr>
              <a:t> 270 с. </a:t>
            </a:r>
            <a:r>
              <a:rPr lang="uk-UA" sz="2000" dirty="0" smtClean="0">
                <a:latin typeface="Times New Roman" pitchFamily="18" charset="0"/>
                <a:cs typeface="Times New Roman" pitchFamily="18" charset="0"/>
              </a:rPr>
              <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Дослідження присвячене комплексному вивченню теоретичних та практичних аспектів формування, використання та управління інтелектуальною власністю в умовах глобалізацій них викликів сучасності.</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Видання розраховане на студентів, аспірантів, викладачів закладів освіти економічного та юридичного профілю</a:t>
            </a:r>
            <a:r>
              <a:rPr lang="uk-UA" sz="2000" dirty="0" smtClean="0"/>
              <a:t>.</a:t>
            </a:r>
            <a:br>
              <a:rPr lang="uk-UA" sz="2000" dirty="0" smtClean="0"/>
            </a:br>
            <a:endParaRPr lang="ru-RU" sz="2000" dirty="0"/>
          </a:p>
        </p:txBody>
      </p:sp>
      <p:pic>
        <p:nvPicPr>
          <p:cNvPr id="43010" name="Содержимое 3" descr="3 - 0002.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Заголовок 1"/>
          <p:cNvSpPr>
            <a:spLocks noGrp="1"/>
          </p:cNvSpPr>
          <p:nvPr>
            <p:ph type="title"/>
          </p:nvPr>
        </p:nvSpPr>
        <p:spPr>
          <a:xfrm>
            <a:off x="4680000" y="-99145"/>
            <a:ext cx="4320000" cy="5040313"/>
          </a:xfrm>
        </p:spPr>
        <p:txBody>
          <a:bodyPr/>
          <a:lstStyle/>
          <a:p>
            <a:pPr algn="l" eaLnBrk="1" hangingPunct="1"/>
            <a:r>
              <a:rPr lang="ru-RU" sz="1800" dirty="0" smtClean="0">
                <a:latin typeface="Times New Roman" pitchFamily="18" charset="0"/>
                <a:cs typeface="Times New Roman" pitchFamily="18" charset="0"/>
              </a:rPr>
              <a:t>Хомич В. Т. </a:t>
            </a:r>
            <a:r>
              <a:rPr lang="ru-RU" sz="1800" dirty="0" err="1" smtClean="0">
                <a:latin typeface="Times New Roman" pitchFamily="18" charset="0"/>
                <a:cs typeface="Times New Roman" pitchFamily="18" charset="0"/>
              </a:rPr>
              <a:t>Морфологія</a:t>
            </a:r>
            <a:r>
              <a:rPr lang="ru-RU" sz="1800" dirty="0" smtClean="0">
                <a:latin typeface="Times New Roman" pitchFamily="18" charset="0"/>
                <a:cs typeface="Times New Roman" pitchFamily="18" charset="0"/>
              </a:rPr>
              <a:t> собаки : </a:t>
            </a:r>
            <a:r>
              <a:rPr lang="ru-RU" sz="1800" dirty="0" err="1" smtClean="0">
                <a:latin typeface="Times New Roman" pitchFamily="18" charset="0"/>
                <a:cs typeface="Times New Roman" pitchFamily="18" charset="0"/>
              </a:rPr>
              <a:t>навч</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посібник</a:t>
            </a:r>
            <a:r>
              <a:rPr lang="ru-RU" sz="1800" dirty="0" smtClean="0">
                <a:latin typeface="Times New Roman" pitchFamily="18" charset="0"/>
                <a:cs typeface="Times New Roman" pitchFamily="18" charset="0"/>
              </a:rPr>
              <a:t> / В. Т. Хомич,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Л. П. </a:t>
            </a:r>
            <a:r>
              <a:rPr lang="ru-RU" sz="1800" dirty="0" err="1" smtClean="0">
                <a:latin typeface="Times New Roman" pitchFamily="18" charset="0"/>
                <a:cs typeface="Times New Roman" pitchFamily="18" charset="0"/>
              </a:rPr>
              <a:t>Горальський</a:t>
            </a:r>
            <a:r>
              <a:rPr lang="ru-RU" sz="1800" dirty="0" smtClean="0">
                <a:latin typeface="Times New Roman" pitchFamily="18" charset="0"/>
                <a:cs typeface="Times New Roman" pitchFamily="18" charset="0"/>
              </a:rPr>
              <a:t>, Ю. С. </a:t>
            </a:r>
            <a:r>
              <a:rPr lang="ru-RU" sz="1800" dirty="0" err="1" smtClean="0">
                <a:latin typeface="Times New Roman" pitchFamily="18" charset="0"/>
                <a:cs typeface="Times New Roman" pitchFamily="18" charset="0"/>
              </a:rPr>
              <a:t>Ших</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 Житомир : Рута, 2013. </a:t>
            </a:r>
            <a:r>
              <a:rPr lang="uk-UA" sz="1800" dirty="0" smtClean="0">
                <a:latin typeface="Times New Roman" pitchFamily="18" charset="0"/>
                <a:cs typeface="Times New Roman" pitchFamily="18" charset="0"/>
              </a:rPr>
              <a:t>–</a:t>
            </a:r>
            <a:r>
              <a:rPr lang="ru-RU" sz="1800" dirty="0" smtClean="0">
                <a:latin typeface="Times New Roman" pitchFamily="18" charset="0"/>
                <a:cs typeface="Times New Roman" pitchFamily="18" charset="0"/>
              </a:rPr>
              <a:t> 471 с.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У посібнику викладено </a:t>
            </a:r>
            <a:r>
              <a:rPr lang="uk-UA" sz="1800" dirty="0" err="1" smtClean="0">
                <a:latin typeface="Times New Roman" pitchFamily="18" charset="0"/>
                <a:cs typeface="Times New Roman" pitchFamily="18" charset="0"/>
              </a:rPr>
              <a:t>макро</a:t>
            </a:r>
            <a:r>
              <a:rPr lang="uk-UA" sz="1800" dirty="0" smtClean="0">
                <a:latin typeface="Times New Roman" pitchFamily="18" charset="0"/>
                <a:cs typeface="Times New Roman" pitchFamily="18" charset="0"/>
              </a:rPr>
              <a:t> і мікроекономічну  будову організму собаки.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Посібник рекомендується студентам факультетів ветеринарної медицини, технології виробництва і переробки продукції тваринництва, науковцям, фахівцям-кінологам</a:t>
            </a:r>
            <a:r>
              <a:rPr lang="uk-UA" sz="1800" dirty="0" smtClean="0"/>
              <a:t>.                      </a:t>
            </a:r>
            <a:endParaRPr lang="ru-RU" sz="1800" dirty="0" smtClean="0"/>
          </a:p>
        </p:txBody>
      </p:sp>
      <p:pic>
        <p:nvPicPr>
          <p:cNvPr id="44034" name="Содержимое 3" descr="1 - 0005.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Заголовок 1"/>
          <p:cNvSpPr>
            <a:spLocks noGrp="1"/>
          </p:cNvSpPr>
          <p:nvPr>
            <p:ph type="title"/>
          </p:nvPr>
        </p:nvSpPr>
        <p:spPr>
          <a:xfrm flipH="1">
            <a:off x="4680000" y="260350"/>
            <a:ext cx="4320000" cy="5905500"/>
          </a:xfrm>
        </p:spPr>
        <p:txBody>
          <a:bodyPr/>
          <a:lstStyle/>
          <a:p>
            <a:pPr algn="l" eaLnBrk="1" hangingPunct="1"/>
            <a:r>
              <a:rPr lang="uk-UA" sz="1800" dirty="0" err="1" smtClean="0">
                <a:latin typeface="Times New Roman" pitchFamily="18" charset="0"/>
                <a:cs typeface="Times New Roman" pitchFamily="18" charset="0"/>
              </a:rPr>
              <a:t>Чеверда</a:t>
            </a:r>
            <a:r>
              <a:rPr lang="uk-UA" sz="1800" dirty="0" smtClean="0">
                <a:latin typeface="Times New Roman" pitchFamily="18" charset="0"/>
                <a:cs typeface="Times New Roman" pitchFamily="18" charset="0"/>
              </a:rPr>
              <a:t> П. В. Екологічний аудит земельних ділянок: монографія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П. В. </a:t>
            </a:r>
            <a:r>
              <a:rPr lang="uk-UA" sz="1800" dirty="0" err="1" smtClean="0">
                <a:latin typeface="Times New Roman" pitchFamily="18" charset="0"/>
                <a:cs typeface="Times New Roman" pitchFamily="18" charset="0"/>
              </a:rPr>
              <a:t>Чеверда</a:t>
            </a:r>
            <a:r>
              <a:rPr lang="uk-UA" sz="1800" dirty="0" smtClean="0">
                <a:latin typeface="Times New Roman" pitchFamily="18" charset="0"/>
                <a:cs typeface="Times New Roman" pitchFamily="18" charset="0"/>
              </a:rPr>
              <a:t> . – К.</a:t>
            </a:r>
            <a:r>
              <a:rPr lang="en-US"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 ВГО ЕПУ, 2013. –  364 с.</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У монографії розглядаються основні теоретичні та практичні положення щодо проведення екологічного аудиту земельних ресурсів. Матеріали монографії базуються на новітній інформації, вітчизняному та закордонному практичному досвіді,  систематизації  методик проведення екологічних аудитів земельних ресурсів підприємств та організацій.</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Монографія може бути використана як навчальний посібник, призначений для наукових працівників, екологів аудиторів та спеціалістів.</a:t>
            </a:r>
            <a:endParaRPr lang="ru-RU" sz="1800" dirty="0" smtClean="0">
              <a:latin typeface="Times New Roman" pitchFamily="18" charset="0"/>
              <a:cs typeface="Times New Roman" pitchFamily="18" charset="0"/>
            </a:endParaRPr>
          </a:p>
        </p:txBody>
      </p:sp>
      <p:pic>
        <p:nvPicPr>
          <p:cNvPr id="23554" name="Рисунок 4" descr="Рисунок ( 2).jpg"/>
          <p:cNvPicPr preferRelativeResize="0">
            <a:picLocks/>
          </p:cNvPicPr>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Заголовок 1"/>
          <p:cNvSpPr>
            <a:spLocks noGrp="1"/>
          </p:cNvSpPr>
          <p:nvPr>
            <p:ph type="title"/>
          </p:nvPr>
        </p:nvSpPr>
        <p:spPr>
          <a:xfrm>
            <a:off x="4680000" y="260648"/>
            <a:ext cx="4392000" cy="4895850"/>
          </a:xfrm>
        </p:spPr>
        <p:txBody>
          <a:bodyPr/>
          <a:lstStyle/>
          <a:p>
            <a:pPr algn="l" eaLnBrk="1" hangingPunct="1"/>
            <a:r>
              <a:rPr lang="uk-UA" sz="1800" dirty="0" err="1" smtClean="0">
                <a:latin typeface="Times New Roman" pitchFamily="18" charset="0"/>
                <a:cs typeface="Times New Roman" pitchFamily="18" charset="0"/>
              </a:rPr>
              <a:t>Янченко</a:t>
            </a:r>
            <a:r>
              <a:rPr lang="uk-UA" sz="1800" dirty="0" smtClean="0">
                <a:latin typeface="Times New Roman" pitchFamily="18" charset="0"/>
                <a:cs typeface="Times New Roman" pitchFamily="18" charset="0"/>
              </a:rPr>
              <a:t> З. Б. Інновації в сільському господарстві: монографія / З. Б. </a:t>
            </a:r>
            <a:r>
              <a:rPr lang="uk-UA" sz="1800" dirty="0" err="1" smtClean="0">
                <a:latin typeface="Times New Roman" pitchFamily="18" charset="0"/>
                <a:cs typeface="Times New Roman" pitchFamily="18" charset="0"/>
              </a:rPr>
              <a:t>Янченко</a:t>
            </a:r>
            <a:r>
              <a:rPr lang="uk-UA" sz="1800" dirty="0" smtClean="0">
                <a:latin typeface="Times New Roman" pitchFamily="18" charset="0"/>
                <a:cs typeface="Times New Roman" pitchFamily="18" charset="0"/>
              </a:rPr>
              <a:t>. – Житомир</a:t>
            </a:r>
            <a:r>
              <a:rPr lang="en-US"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 Полісся, 2013. – 692 с.</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Монографію присвячено проблемі перебігу інноваційних процесів у сільському господарстві. Вивчено теоретичне обґрунтування інноваційної підтримки інноваційної діяльності в сільському  секторі та розглянуто окремі практичні напрямки її реалізації.</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Для науковців, аспірантів АПК, працівників органів державної влади та місцевого самоврядування, викладачів, студентів, аспірантів</a:t>
            </a:r>
            <a:r>
              <a:rPr lang="uk-UA" sz="2000" dirty="0" smtClean="0">
                <a:latin typeface="Times New Roman" pitchFamily="18" charset="0"/>
                <a:cs typeface="Times New Roman" pitchFamily="18" charset="0"/>
              </a:rPr>
              <a:t>.</a:t>
            </a:r>
            <a:endParaRPr lang="ru-RU" sz="2000" dirty="0" smtClean="0">
              <a:latin typeface="Times New Roman" pitchFamily="18" charset="0"/>
              <a:cs typeface="Times New Roman" pitchFamily="18" charset="0"/>
            </a:endParaRPr>
          </a:p>
        </p:txBody>
      </p:sp>
      <p:pic>
        <p:nvPicPr>
          <p:cNvPr id="24578" name="Содержимое 3" descr="Рисунок (4).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Заголовок 1"/>
          <p:cNvSpPr>
            <a:spLocks noGrp="1"/>
          </p:cNvSpPr>
          <p:nvPr>
            <p:ph type="title"/>
          </p:nvPr>
        </p:nvSpPr>
        <p:spPr>
          <a:xfrm>
            <a:off x="4680000" y="188640"/>
            <a:ext cx="4319587" cy="6048375"/>
          </a:xfrm>
        </p:spPr>
        <p:txBody>
          <a:bodyPr/>
          <a:lstStyle/>
          <a:p>
            <a:pPr algn="l" eaLnBrk="1" hangingPunct="1"/>
            <a:r>
              <a:rPr lang="uk-UA" sz="1800" dirty="0" smtClean="0">
                <a:latin typeface="Times New Roman" pitchFamily="18" charset="0"/>
                <a:cs typeface="Times New Roman" pitchFamily="18" charset="0"/>
              </a:rPr>
              <a:t>Яцків І. Б.  Конкурентоспроможність сільськогосподарських підприємств : монографія / І. Б. Яцків. – Львів : Український бестселер, 2013. – 427 с.</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У монографії висвітлені теоретичні, методологічні та прикладні засади зміцнення конкурентоспроможності сільськогосподарських підприємств. Показані особливості конкурентних  відносин в аграрному секторі економіки, теоретичні основи оцінки конкурентоспроможності підприємств галузі та їх продукції.</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Для наукових працівників, керівників сільськогосподарських підприємств, спеціалістів органів державного управління, викладачів і студентів вищих навчальних закладів.</a:t>
            </a:r>
            <a:endParaRPr lang="ru-RU" sz="1800" dirty="0" smtClean="0">
              <a:latin typeface="Times New Roman" pitchFamily="18" charset="0"/>
              <a:cs typeface="Times New Roman" pitchFamily="18" charset="0"/>
            </a:endParaRPr>
          </a:p>
        </p:txBody>
      </p:sp>
      <p:pic>
        <p:nvPicPr>
          <p:cNvPr id="25602" name="Содержимое 3" descr="1 - 0019.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750" y="3716338"/>
            <a:ext cx="8424863" cy="2795587"/>
          </a:xfrm>
        </p:spPr>
        <p:txBody>
          <a:bodyPr rtlCol="0">
            <a:normAutofit fontScale="90000"/>
          </a:bodyPr>
          <a:lstStyle/>
          <a:p>
            <a:pPr algn="l" eaLnBrk="1" fontAlgn="auto" hangingPunct="1">
              <a:spcAft>
                <a:spcPts val="0"/>
              </a:spcAft>
              <a:defRPr/>
            </a:pPr>
            <a:r>
              <a:rPr lang="uk-UA" sz="2000" dirty="0" smtClean="0">
                <a:latin typeface="Times New Roman" pitchFamily="18" charset="0"/>
                <a:cs typeface="Times New Roman" pitchFamily="18" charset="0"/>
              </a:rPr>
              <a:t>У віртуальній виставці представлені праці викладачів,</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які надійшли до бібліотеки об’єднання  сільськогосподарських бібліотек Житомирської області у 2013 році.</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Підбір та підготовка матеріалів: </a:t>
            </a:r>
            <a:br>
              <a:rPr lang="uk-UA" sz="2000" dirty="0" smtClean="0">
                <a:latin typeface="Times New Roman" pitchFamily="18" charset="0"/>
                <a:cs typeface="Times New Roman" pitchFamily="18" charset="0"/>
              </a:rPr>
            </a:br>
            <a:r>
              <a:rPr lang="uk-UA" sz="2000" dirty="0" err="1" smtClean="0">
                <a:latin typeface="Times New Roman" pitchFamily="18" charset="0"/>
                <a:cs typeface="Times New Roman" pitchFamily="18" charset="0"/>
              </a:rPr>
              <a:t>Павлущенко</a:t>
            </a:r>
            <a:r>
              <a:rPr lang="uk-UA" sz="2000" dirty="0" smtClean="0">
                <a:latin typeface="Times New Roman" pitchFamily="18" charset="0"/>
                <a:cs typeface="Times New Roman" pitchFamily="18" charset="0"/>
              </a:rPr>
              <a:t> Наталія, </a:t>
            </a:r>
            <a:r>
              <a:rPr lang="uk-UA" sz="2000" dirty="0" err="1" smtClean="0">
                <a:latin typeface="Times New Roman" pitchFamily="18" charset="0"/>
                <a:cs typeface="Times New Roman" pitchFamily="18" charset="0"/>
              </a:rPr>
              <a:t>Кіщенко</a:t>
            </a:r>
            <a:r>
              <a:rPr lang="uk-UA" sz="2000" dirty="0" smtClean="0">
                <a:latin typeface="Times New Roman" pitchFamily="18" charset="0"/>
                <a:cs typeface="Times New Roman" pitchFamily="18" charset="0"/>
              </a:rPr>
              <a:t> Галина</a:t>
            </a:r>
            <a:r>
              <a:rPr lang="uk-UA" sz="2000" dirty="0" smtClean="0">
                <a:solidFill>
                  <a:srgbClr val="FF0000"/>
                </a:solidFill>
                <a:latin typeface="Times New Roman" pitchFamily="18" charset="0"/>
                <a:cs typeface="Times New Roman" pitchFamily="18" charset="0"/>
              </a:rPr>
              <a:t/>
            </a:r>
            <a:br>
              <a:rPr lang="uk-UA" sz="2000" dirty="0" smtClean="0">
                <a:solidFill>
                  <a:srgbClr val="FF0000"/>
                </a:solidFill>
                <a:latin typeface="Times New Roman" pitchFamily="18" charset="0"/>
                <a:cs typeface="Times New Roman" pitchFamily="18" charset="0"/>
              </a:rPr>
            </a:br>
            <a:r>
              <a:rPr lang="uk-UA" sz="2000" dirty="0" smtClean="0">
                <a:latin typeface="Times New Roman" pitchFamily="18" charset="0"/>
                <a:cs typeface="Times New Roman" pitchFamily="18" charset="0"/>
              </a:rPr>
              <a:t>Конвертація даних: </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Бугайов Вадим</a:t>
            </a:r>
            <a:r>
              <a:rPr lang="uk-UA" sz="2000" dirty="0" smtClean="0"/>
              <a:t/>
            </a:r>
            <a:br>
              <a:rPr lang="uk-UA" sz="2000" dirty="0" smtClean="0"/>
            </a:br>
            <a:r>
              <a:rPr lang="uk-UA" sz="2000" dirty="0" smtClean="0">
                <a:latin typeface="Times New Roman" pitchFamily="18" charset="0"/>
                <a:cs typeface="Times New Roman" pitchFamily="18" charset="0"/>
              </a:rPr>
              <a:t/>
            </a:r>
            <a:br>
              <a:rPr lang="uk-UA" sz="2000" dirty="0" smtClean="0">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pic>
        <p:nvPicPr>
          <p:cNvPr id="57346" name="Содержимое 3" descr="images.jpg"/>
          <p:cNvPicPr>
            <a:picLocks noGrp="1" noChangeAspect="1"/>
          </p:cNvPicPr>
          <p:nvPr>
            <p:ph idx="1"/>
          </p:nvPr>
        </p:nvPicPr>
        <p:blipFill>
          <a:blip r:embed="rId2" cstate="print"/>
          <a:srcRect/>
          <a:stretch>
            <a:fillRect/>
          </a:stretch>
        </p:blipFill>
        <p:spPr>
          <a:xfrm>
            <a:off x="0" y="0"/>
            <a:ext cx="9144000" cy="2119313"/>
          </a:xfr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1951</TotalTime>
  <Words>868</Words>
  <Application>Microsoft Office PowerPoint</Application>
  <PresentationFormat>Экран (4:3)</PresentationFormat>
  <Paragraphs>46</Paragraphs>
  <Slides>41</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41</vt:i4>
      </vt:variant>
    </vt:vector>
  </HeadingPairs>
  <TitlesOfParts>
    <vt:vector size="42" baseType="lpstr">
      <vt:lpstr>Тема Office</vt:lpstr>
      <vt:lpstr> Віртуальна виставка праць викладачiв об’єднання сільськогосподарських бібліотек Житомирської області за 2013 рік     </vt:lpstr>
      <vt:lpstr> Агропромислове виробництво Полісся  / Нац. акад. аграр. наук, Ін-т сіл. госп-ва Полісся. – 2013. – Вип. 6. – 315 с.  Розглянуто питання розвитку агропромислового виробництва України у зрізі проблем його інвестування та обґрунтовано окремі шляхи вдосконалення державного регулювання інвестиційної діяльності в агропромисловому виробництві й окреслено способи підвищення привабливості інвестиційного клімату.</vt:lpstr>
      <vt:lpstr>Власенко В. В. Біохімія м’яса: навч. посібник / В. В. Власенко, В. П. Славов, О. І. Шубенко. – Житомир : Вид-во ЖДУ ім. І. Франка 2013. – 170 с.  Навчальний посібник підготовлений відповідно програми з дисципліни «Біохімія м’яса і м’ясних продуктів» (2004 р.). У навчальному посібнику розкритий біохімічний склад білків, жирів, вуглеводів та інших складових м’яса та м’ясопродуктів. Проаналізований вплив факторів зовнішнього і внутрішнього середовища на м’ясо. Показана зміна властивостей м’яса під час зберігання та технології обробки.  </vt:lpstr>
      <vt:lpstr>Войцицький А. П. Інженерна екологія : метрологія і стандартизація: навч. посібник / А. П. Войцицький,                   Л. Г. Кравець, І. П. Слюсаренко. – Житомир : Вид-во ЖДУ ім. І. Франка, 2013. – 176 с.  Розглядаються основні поняття спотворення фізичних величин та передачі їх розмірів, похибок вимірювань, обробки результатів вимірювання, призначення засобів вимірювальної техніки. Призначено для студентів і магістрів вищих навчальних закладів екологічного та технічного спрямування.</vt:lpstr>
      <vt:lpstr>Галатюк О. Є. Організація профілактичних та оздоровчих заходів при інфекційних хворобах тварин : метод. посібник / О. Є. Галатюк,  М. Л. Радзиховський. – Житомир : Рута, 2013. – 454 с.  Профілактика – одна з основних ланок у загальному комплексі запобігання та ліквідації інфекційних захворювань.  В посібнику інструктивні документи розміщено за видами тварин, що дає можливість швидко орієнтуватись фахівцям ветеринарної медицини і використовувати їх в своїй роботі. Вважаємо, що представлені матеріали будуть використовуватись також фермерами, спеціалістами, які працюють в галузі тваринництва.</vt:lpstr>
      <vt:lpstr>Гуторов О. І. Формування логістичних систем у сільському господарстві : монографія / О. І. Гурторов,  Н. В. Прозорова, Р. Г. Прозоров / Харк. нац. аграр. ун-т ім. В. В. Докучаєва . – Х.: Цифрова друкарня №1, 2013. – 238 с.  Викладено теоретичні, методичні та практичні питання щодо формування логічних систем у сільському господарстві. Проаналізовано сучасний стан розвитку логічних систем. Розраховано на фахівців агропромислового виробництва, наукових працівників, викладачів, аспірантів і студентів вищих навчальних закладів освіти.</vt:lpstr>
      <vt:lpstr>Дема Д. І. Страхові послуги: навч. посібник / Д. І. Дема, О. М. Віленчук,  І. В. Дем’янюк;  за заг. ред. Д. І. Деми. –  [2-ге вид. перероб. та допов.]. – К. : Алерта 2013. – 526 с.  Навчальний посібник підготовлено відповідно до діючої програми «Страхові послуги». У навчальному посібнику обґрунтовано теоретичні основи розробки, формування та реалізації страхової послуги на страховому ринку України. Основну увагу зосереджено на висвітленні питань щодо надання страхових послуг з особистих та майнових видів страхування й страхування відповідальності. Навчальний посібник розроблено для студентів вищих навчальних закладів економічних спеціальностей.    </vt:lpstr>
      <vt:lpstr>Детергенти сучасності : монографія / В. А. Бурлака, І. Г. Грабар,  В. М. Микитюк, та ін.; за ред. В. А. Бурлаки. – Житомир : Полісся, 2013. – 648 с.  У другому виданні монографії викладені сучасні наукові положення і результати наукових досліджень із використанням детергентів, природних метало утримуючих речовин. Розрахована на інженерів, біологів, лікарів і біохіміків, агрохіміків, ветеринарів, технологів, агрономів, менеджерів, бізнесменів, керівників господарств, студентів ВНЗ, для широкого кола читачів.  </vt:lpstr>
      <vt:lpstr>Екологія міських систем : навч. посібник / А. П. Войцицький, М. Ф. Рибак,  І. А. Пількевич, С. Б. Шваб. – Житомир : Вид-во ЖДУ ім. І. Франка, 2013. – 255 с.   Навчальний посібник містить інформацію наслідків урбанізації, охарактеризовані антропогенні фактори, що визначають якість міського середовища, систему забезпечення життєдіяльності та надійність людини як складової цієї системи. Для студентів екологічних спеціальностей вищих навчальних закладів II-IV рівнів акредитації.</vt:lpstr>
      <vt:lpstr>Єрмаков О. Ю. Формування ефективного земельно-ресурсного потенціалу сільськогосподарських підприємств : монографія / О. Ю. Єрмаков,  О. О. Шевелюк. – К. : Компринт, 2013. – 208 с.  У монографії в контексті ринкових трансформацій аграрної сфери України розглянуто теоретичні, методологічні, методичні й практичні аспекти формування ефективного земельно-ресурсного потенціалу сільськогосподарських підприємств.                         Для науковців, викладачів, аспірантів, студентів, спеціалістів та керівників аграрної сфери. </vt:lpstr>
      <vt:lpstr>Заблоцька О. С. Домашні завдання з хімії та методичні вказівки щодо їх виконання  [навч. посібник для студентів напрямів підготовки «Захисту рослин» і «Агрономія»] / О. С. Заблоцька . – Житомир: Вид-во ЖДУ ім. І. Франка, 2013. – 260 с.   Наведено тестові домашні завдання з хімії та методичні вказівки щодо їх виконання для студентів напрямів підготовки «Захист рослин» і «Агрономія» (скорочений термін навчання).</vt:lpstr>
      <vt:lpstr>Кінологія: утримання, годівля, дресирування собак : підручник / В. А. Бурлака, Л. П. Горальський,  Д. А. Засекін [та ін.] ; за заг. ред.            Бурлаки В. А. – Житомир : [ЖНАЕУ], 2013. – 512 с.   Підручник допоможе вивчити основні породи собак, особливості їх дресирування, утримання і догляду; санітарно-гігієнічні вимоги до приміщень, обладнання та устаткування; характеристику основних кормів тваринного та рослинного походження, мінеральних і вітамінних добавок, а також технології їх приготування та згадування собакам. Підручник розрахований на студентів вищих навчальних закладів III – IV рівнів акредитації сільськогосподарського профілю.</vt:lpstr>
      <vt:lpstr>   Кон’юнктура та перспективи світових аграрних ринків : монографія /                  І. М. Волкова, О. М. Варченко,                 В. Є. Данкевич [та ін.] ; за ред.                   Т. О. Зінчук. – К.: Центр учбової літератури, 2013. – 670 с.  У монографії досліджуються науково – методичні та практичні засади формування кон’юнктури аграрних ринків за регіонами світу: Європи, Азії, Америки, Африки, Австралії та Океанів з наступною оцінкою можливостей розвитку зовнішньоекономічних зв'язків з Україною в умовах лібералізації торгівлі та посилення конкуренції. Монографія  буде корисною  для менеджерів сфери зовнішньоекономічної діяльності, науковців, викладачів вищих аграрних закладів.      </vt:lpstr>
      <vt:lpstr>Кравець Л. Г. Нормоконтроль дипломних проектів: навч. посібник /  Л. Г. Кравець, О. Д. Муляр; за ред.  Л. Г. Кравця. – Житомир : ЖНАЕУ, 2013. – 112 с.  Навчально-методичний посібник встановлює порядок контролю дотримання в конструкторській документації дипломних проектів норм і вимог, встановлених нормативними документами зі стандартизації. Призначений для студентів інженерних спеціальностей аграрних вищих навчальних закладів, керівників і консультантів дипломних проектів.</vt:lpstr>
      <vt:lpstr>Курсове проектування з інженерного менеджменту : навч. посібник /  С. М. Герук, О. М. Сукманюк,  І. І. Мельник, Я. М. Михайлович. – Житомир : ЖНАЕУ, 2013. – 227 с.   У навчальному посібнику подано структуру бізнес-планування, наведені приклади господарювання сільськогосподарських підприємств різної форми власності, проаналізовано організацію ремонту і стан ремонтно-обслуговуючої бази господарства, викладений розрахунок площі майстерні, вартості основних виробничих фондів, собівартості та показників ефективності проектного рішення.   </vt:lpstr>
      <vt:lpstr>Куян В. Г. Селекція плодових культур : навч. посібник / В. Г. Куян,          В. М. Положенець, В. М. Пелехатий. – Житомир : ЖНАЕУ, 2013. – 90 с.   Висвітлено особливості селекції листопадних плодових культур, зокрема напрями, методи і техніку селекції основних зерняткових, кісточкових, горіхоплідних і ягідних порід. Звернуто увагу на сучасні прийоми селекції сортів і підщеп, у т. ч. кленової, на досягнення вітчизняної селекції. Для студентів вищих аграрних закладів освіти, напрям підготовки – 6.090101 «Агрономія». </vt:lpstr>
      <vt:lpstr>  Методика наукових досліджень в агрономії : навч. посібник / В. Г. Дідора, О. Ф. Смаглій, Е. Р. Ермантраут [та ін.] . – К. : Центр учбової літератури, 2013. –  264 с.  Викладені сучасні методи загальнонаукових і спеціальних методів досліджень в агрономії, теоретичні основи планування експерименту і основні методи статистичного аналізу з використанням прикладної комп’ютерної програми, що застосовуються для оцінки та інтерпретації результатів польових, вегетаційних і лабораторних дослідів, що притаманні агрономічному експерименту. Розрахований на студентів вищих аграрних закладів.  </vt:lpstr>
      <vt:lpstr>Микитюк В. М. Розвиток та підвищення ефективності функціонування підприємств галузі птахівництва : монографія / В. М. Микитюк, О. П. Русак,                 І. В. Кравець. – Житомир : Полісся,  2013. – 167 с.   У монографії розкрито теоретичні та практичні аспекти розвитку та підвищення ефективності функціонування підприємств галузі птахівництва. Монографія розрахована на науковців, викладачів, магістрів, аспірантів і студентів економічних вищих навчальних закладів, буде також корисна спеціалістам-практикам аграрних підприємств, працівникам сільськогосподарських організацій.   </vt:lpstr>
      <vt:lpstr> Наукові здобутки молоді – вирішенню проблем АПК : матеріали всеукр. наук.-практ. конф., 22 трав. 2013 р. – Житомир : Рута, 2013. – 120 с.  Збірник містить матеріали досліджень молодих вчених  теоретичного і практичного характеру з актуальних питань землеробства, рослинництва, кормо виробництва, селекції та насінництва, захисту рослин, тваринництва, які спрямовані на вирішення актуальних проблем АПК та можливостей впровадження розробок в сучасних умовах  сільськогосподарського виробництва. Матеріали можуть використовуватись керівниками підприємств, спеціалістами, аспірантами науковими співробітниками, студентами ВНЗ.</vt:lpstr>
      <vt:lpstr> </vt:lpstr>
      <vt:lpstr>Органічне виробництво і продовольча безпека : [зб. наук. праць] / ред. О. В. Скидана. – Житомир : Полісся, 2013. – 492 c.  До збірника увійшли матеріали доповідей учасників Міжнародної науково-практичної конференції «Органічне виробництво і продовольча безпека». Висвітлено результати наукових досліджень та практичний досвід щодо вирішення актуальних проблем розвитку органічного виробництва. Для науковців, керівників та спеціалістів підприємств аграрного сектору, працівників органів державного управління.</vt:lpstr>
      <vt:lpstr>    Панкреатит собак : [монографія] / Л. П. Горальський, О. П. Тимошенко, Б. В. Борисевич [та ін.] ; за ред. Л. П. Горальського. – Житомир : Полісся, 2013. – 212 с.  У монографії викладені результати діагностики та лікування собак за панкреатиту. Подано морфо функціональну характеристику підшлункової залози у клінічно здорових собак та за гострого і хронічного перебігу хвороби. Монографія рекомендована науковим співробітникам, аспірантам, студентам та фахівцям ветеринарної медицини. </vt:lpstr>
      <vt:lpstr>Передові технології виробництва та переробки сільськогосподарської продукції енергозбереження та забезпечення тепловою й електричною енергією. Перспективи та проблеми впровадження в сільське господарство Полісся: зб. доповідей другої наук. техн. конф. ЖНАЕУ (Україна, м. Житомир,  15 берез. 2013 р.) – Житомир: ЖНАЕУ, 2013. – 168 с.</vt:lpstr>
      <vt:lpstr>Положенець В. М. Довідник майстра по вирощуванню картоплі /                               В. М. Положенець. – Житомир : Рута, 2013. – 108 с.  У довіднику представлені господарсько-біологічні та морфологічні особливості вирощування картоплі. Представлено основні адаптовані сорти для умов Полісся та Лісостепу України. Наведені відомості про особливості захисту картоплі від шкідливих організмів. Для керівників, спеціалістів агрогосподарств, фахівців із захисту рослин, фермерів, викладачів, магістрів та студентів вищих навчальних закладів  II – IV рівня акредитації. </vt:lpstr>
      <vt:lpstr>Практикум з ветеринарно-санітарної експертизи з основами технології та стандартизації харчових продуктів : [навч. посібник] / [О. М. Якубчак,  Л. В. Олійник, С. Д. Мельничук та ін.] ; за ред. О. М. Якубчак. – К. : Компанія Біопром, 2013. – 260 с.  Практикум включає розділи: «Ветеринарно-санітарна експертиза риби та інших гідро біонтів», «Ветеринарно-санітарна експертиза молока і молочних продуктів» «Ветеринарно-санітарна експертиза яєць». Буде корисним для слухачів курсів підвищення кваліфікації, лікарів факультету ветеринарної медицини та аспірантів.</vt:lpstr>
      <vt:lpstr>Профілактика спортивного травматизму у військових  підрозділах: навч. посібник /   [ Г. П. Грибан, В. М. Романчук,  С. В. Романчук та ін.]; за ред.  Г. П. Грибана. – Житомир : ЖВІНАУ, 2013. – 140 с .: іл.  У навчальному посібнику на сучасному науковому рівні викладені теоретичні та практичні аспекти профілактики травматизму та надання допомоги потерпілому під час активних занять з фізичного  виховання, фізичної підготовки і професійно-практичної фізичної підготовки військовослужбовців. Посібник підготовлений для курсантів, студентів і викладачів кафедр фізичного виховання, фізичної підготовки і спорту ВНЗ.</vt:lpstr>
      <vt:lpstr>Ризикогенність та страхування в аграрній сфері (теорія, практика) : монографія /  О. М. Віленчук, І. Л. Литвинчук,  І. В. Януль [та ін.] ; за заг. Ходаківського Є. І.  – Житомир : [Полісся], 2013. – 320 с.  У монографії досліджуються питання теорії та практики ризикогенності та  страхування в аграрній сфері. Висвітлено концептуальні  засади ризикології , як найрізноманітнішої сукупності ризиків щодо виробництва та переробки сільськогосподарської продукції. Автори сподіваються , що книга буде цікавою широкому колу наукової спільноти, фахівцям аграрної сфери, спеціалістам практикам, студентам, аспірантам. </vt:lpstr>
      <vt:lpstr>Ринок фінансових послуг: навч. посібник / Д. І. Дема, І. В. Абрамова, І. А. Шубенко, Л. В. Недільська, В. М. Трокоз. [2-ге вид. перероб. і допов.]. – К. : Алерта, 2013. – 376 с.  У навчальному посібнику розкрито суть та значення ринку фінансових послуг в економічній системі держави. Висвітлено економічний зміст та порядок надання фінансових послуг на ринках позикового та акціонерного капіталу, цінних паперів та похідних фінансових інструментів, валютному та страховому ринках.  Призначено для студентів економічних спеціальностей вищих навчальних закладів, викладачів, магістрів, аспірантів, слухачів факультетів післядипломної освіти. </vt:lpstr>
      <vt:lpstr>Рудик С. К. Анатомія кішки : навч. посібник / С. К. Рудик, Т. Ф. Кот ; за ред. С. К. Рудика. – Житомир : Полісся, 2011-2013.  Ч. 1 : Апарат руху. – 2011. – 103 с.   У посібнику викладено анатомічну будову апарату руху кішки. Посібник буде корисним для студентів біологів та факультету ветеринарної медицини, фелінологів  та власників кішок.</vt:lpstr>
      <vt:lpstr>Рудик С. К. Анатомія кішки : навч. посібник / С. К. Рудик, Т. Ф. Кот ; за ред. С. К. Рудика. - Житомир : Полісся, 2011- 2013. Ч. 2 : Система органів шкірного покриву. Нутрощі. – 2012. – 87 с.   У посібнику викладено анатомічну будову системи органів шкіряного покриву і нутрощів кішки. Посібник буде корисним  для студентів-біологів та факультету ветеринарної медицини.  </vt:lpstr>
      <vt:lpstr>Рудик С. К. Анатомія кішки : навч. посібник / С. К. Рудик, Т. Ф. Кот ; за ред. С. К. Рудика. - Житомир : Полісся, 2011 - 2013. Ч. 3 : Серцево-судинна, лімфатична, нервова системи. Органи чуття. – 2013. – 102 с.  У посібнику викладено анатомічну будову серцево-судинної , лімфатичної, нервової системи, органів чуття кішки. Посібник буде корисним для студентів-біологів та факультету ветеринарної медицини.</vt:lpstr>
      <vt:lpstr>  Славов В. П. Нормування антропогенного навантаження на навколишнє природне середовище: теоретичні основи та лабораторно-розрахунковий практикум : навч. посібник / В. П. Славов,                               А. П. Войцицький, З. В. Корж. – Житомир: Вид-во ЖДУ ім. І. Франка, 2013. – 197 с.    В посібнику викладено основні нормативно-правові та організаційні положення з нормування антропогенного навантаження на навколишнє природне середовище.  Навчальне видання рекомендовано для студентів вищих навчальних закладів   II - IV рівнів акредитації.   </vt:lpstr>
      <vt:lpstr>Типологія лісу : навч. посібник /  Г. І. Васенков, І. Д. Іванюк,  Я. І. Макарчук, О. О. Орлов. – Житомир : Полісся, 2013. – 242 с.   У навчальному посібнику висвітлено теоретичні положення лісової типології, розглянуто її формування і розвиток в історичному аспекті, а також наведено типологічні класифікації, які використовуються з кінця XIX до початку XXI століть, удосконалюючись увесь цей час. Видання розраховане для підготовки студентів освітньо-кваліфікаційного рівня «Бакалавр», «Магістр » за напрямом «Лісове та садове-паркове господарство».  </vt:lpstr>
      <vt:lpstr>Ткачук, В. І. Економічна безпека та стійкість сільськогосподарських підприємств : монографія /  В. І. Ткачук, О. А. Прокопчук,  М. І. Яремова. – Житомир : Волинь,  2013. – 274 с.  Досліджено теоретичні, методологічні та практичні аспекти економічної безпеки та стійкості сільськогосподарських підприємств. Запропоновано авторську методику їх оцінки на основі узагальнення існуючих підходів щодо проблеми дослідження. Для виявлення резервів підвищення рівня економічної безпеки та стійкості підприємств запропоновано оптимізацію їх складових із використанням методів лінійного та стохастичного моделювання. </vt:lpstr>
      <vt:lpstr> Урбоекологія : [підручник] /  А. П. Войцицький, В. В. Мойсієнко,  А. П. Клюйко [та ін.]. – Житомир : Вид-во ЖДУ ім. І. Франка, 2013. – 279 с.   У підручнику викладено інформацію, яка стосується екологічних наслідків урбанізації, охарактеризовані антропогенні фактори, що визначають якість міського середовища, систему забезпечення  життєдіяльності та надійність людини як складової цієї системи. Підручник рекомендований для студентів екологічних факультетів вищих навчальних закладів II-IV рівнів акредитації.</vt:lpstr>
      <vt:lpstr> Ходаківський Є. І. Інтелектуальна власність: економіко-правові аспекти : навч. посібник / Є. І. Ходаківський,  В. П. Якобчук, І. Л. Литвинчук. – Житомир : Рута, 2013. – 270 с.   Дослідження присвячене комплексному вивченню теоретичних та практичних аспектів формування, використання та управління інтелектуальною власністю в умовах глобалізацій них викликів сучасності. Видання розраховане на студентів, аспірантів, викладачів закладів освіти економічного та юридичного профілю. </vt:lpstr>
      <vt:lpstr>Хомич В. Т. Морфологія собаки : навч. посібник / В. Т. Хомич,  Л. П. Горальський, Ю. С. Ших. – Житомир : Рута, 2013. – 471 с.   У посібнику викладено макро і мікроекономічну  будову організму собаки.  Посібник рекомендується студентам факультетів ветеринарної медицини, технології виробництва і переробки продукції тваринництва, науковцям, фахівцям-кінологам.                      </vt:lpstr>
      <vt:lpstr>Чеверда П. В. Екологічний аудит земельних ділянок: монографія / П. В. Чеверда . – К. : ВГО ЕПУ, 2013. –  364 с.  У монографії розглядаються основні теоретичні та практичні положення щодо проведення екологічного аудиту земельних ресурсів. Матеріали монографії базуються на новітній інформації, вітчизняному та закордонному практичному досвіді,  систематизації  методик проведення екологічних аудитів земельних ресурсів підприємств та організацій. Монографія може бути використана як навчальний посібник, призначений для наукових працівників, екологів аудиторів та спеціалістів.</vt:lpstr>
      <vt:lpstr>Янченко З. Б. Інновації в сільському господарстві: монографія / З. Б. Янченко. – Житомир : Полісся, 2013. – 692 с.  Монографію присвячено проблемі перебігу інноваційних процесів у сільському господарстві. Вивчено теоретичне обґрунтування інноваційної підтримки інноваційної діяльності в сільському  секторі та розглянуто окремі практичні напрямки її реалізації. Для науковців, аспірантів АПК, працівників органів державної влади та місцевого самоврядування, викладачів, студентів, аспірантів.</vt:lpstr>
      <vt:lpstr>Яцків І. Б.  Конкурентоспроможність сільськогосподарських підприємств : монографія / І. Б. Яцків. – Львів : Український бестселер, 2013. – 427 с.  У монографії висвітлені теоретичні, методологічні та прикладні засади зміцнення конкурентоспроможності сільськогосподарських підприємств. Показані особливості конкурентних  відносин в аграрному секторі економіки, теоретичні основи оцінки конкурентоспроможності підприємств галузі та їх продукції. Для наукових працівників, керівників сільськогосподарських підприємств, спеціалістів органів державного управління, викладачів і студентів вищих навчальних закладів.</vt:lpstr>
      <vt:lpstr>У віртуальній виставці представлені праці викладачів, які надійшли до бібліотеки об’єднання  сільськогосподарських бібліотек Житомирської області у 2013 році.  Підбір та підготовка матеріалів:  Павлущенко Наталія, Кіщенко Галина Конвертація даних:  Бугайов Вадим  </vt:lpstr>
    </vt:vector>
  </TitlesOfParts>
  <Company>Krokoz™</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Передові технології виробництва та переробки сільськогосподарської продукції, енергозбереження та забезпечення тепловою електричною й електричною енергією. Перспективи та проблеми впровадження в сільське господарство Полісся: зб. доповідей другої наук. техн. конф. ЖНАЕУ (Україна , м. Житомир, 15 берез. 2013р.) – Житомир : Вид-во ЖНАЕУ, 2013. – 168 с.</dc:title>
  <dc:creator>Люда</dc:creator>
  <cp:lastModifiedBy>irbis</cp:lastModifiedBy>
  <cp:revision>383</cp:revision>
  <dcterms:modified xsi:type="dcterms:W3CDTF">2015-05-13T12:21:03Z</dcterms:modified>
</cp:coreProperties>
</file>