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76" r:id="rId2"/>
    <p:sldId id="290" r:id="rId3"/>
    <p:sldId id="287" r:id="rId4"/>
    <p:sldId id="289" r:id="rId5"/>
    <p:sldId id="291" r:id="rId6"/>
    <p:sldId id="292" r:id="rId7"/>
    <p:sldId id="296" r:id="rId8"/>
    <p:sldId id="294" r:id="rId9"/>
    <p:sldId id="295" r:id="rId10"/>
    <p:sldId id="256" r:id="rId11"/>
    <p:sldId id="297" r:id="rId12"/>
    <p:sldId id="298" r:id="rId13"/>
    <p:sldId id="299" r:id="rId14"/>
    <p:sldId id="300" r:id="rId15"/>
    <p:sldId id="301" r:id="rId16"/>
    <p:sldId id="302" r:id="rId17"/>
    <p:sldId id="307" r:id="rId18"/>
    <p:sldId id="305" r:id="rId19"/>
    <p:sldId id="306" r:id="rId20"/>
    <p:sldId id="257" r:id="rId21"/>
    <p:sldId id="308" r:id="rId22"/>
    <p:sldId id="310" r:id="rId23"/>
    <p:sldId id="311" r:id="rId24"/>
    <p:sldId id="260" r:id="rId25"/>
    <p:sldId id="312" r:id="rId26"/>
    <p:sldId id="313" r:id="rId27"/>
    <p:sldId id="266" r:id="rId28"/>
    <p:sldId id="283" r:id="rId29"/>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3" autoAdjust="0"/>
    <p:restoredTop sz="94718" autoAdjust="0"/>
  </p:normalViewPr>
  <p:slideViewPr>
    <p:cSldViewPr>
      <p:cViewPr varScale="1">
        <p:scale>
          <a:sx n="66" d="100"/>
          <a:sy n="66" d="100"/>
        </p:scale>
        <p:origin x="-1422" y="-114"/>
      </p:cViewPr>
      <p:guideLst>
        <p:guide orient="horz" pos="2160"/>
        <p:guide pos="2880"/>
      </p:guideLst>
    </p:cSldViewPr>
  </p:slideViewPr>
  <p:outlineViewPr>
    <p:cViewPr>
      <p:scale>
        <a:sx n="33" d="100"/>
        <a:sy n="33" d="100"/>
      </p:scale>
      <p:origin x="36" y="12606"/>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460EC138-BC71-449E-98D2-820C86700EFE}" type="datetimeFigureOut">
              <a:rPr lang="ru-RU"/>
              <a:pPr>
                <a:defRPr/>
              </a:pPr>
              <a:t>13.05.2015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0A10E758-92FC-4AE0-8C44-C7D22ABB0A37}" type="slidenum">
              <a:rPr lang="ru-RU"/>
              <a:pPr>
                <a:defRPr/>
              </a:pPr>
              <a:t>‹#›</a:t>
            </a:fld>
            <a:endParaRPr lang="ru-RU"/>
          </a:p>
        </p:txBody>
      </p:sp>
    </p:spTree>
    <p:extLst>
      <p:ext uri="{BB962C8B-B14F-4D97-AF65-F5344CB8AC3E}">
        <p14:creationId xmlns="" xmlns:p14="http://schemas.microsoft.com/office/powerpoint/2010/main" val="36217897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Образ слайда 1"/>
          <p:cNvSpPr>
            <a:spLocks noGrp="1" noRot="1" noChangeAspect="1"/>
          </p:cNvSpPr>
          <p:nvPr>
            <p:ph type="sldImg"/>
          </p:nvPr>
        </p:nvSpPr>
        <p:spPr bwMode="auto">
          <a:noFill/>
          <a:ln>
            <a:solidFill>
              <a:srgbClr val="000000"/>
            </a:solidFill>
            <a:miter lim="800000"/>
            <a:headEnd/>
            <a:tailEnd/>
          </a:ln>
        </p:spPr>
      </p:sp>
      <p:sp>
        <p:nvSpPr>
          <p:cNvPr id="29698"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9699"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CA34474-7D98-4DCB-9871-9AA479691EEF}" type="slidenum">
              <a:rPr lang="ru-RU"/>
              <a:pPr fontAlgn="base">
                <a:spcBef>
                  <a:spcPct val="0"/>
                </a:spcBef>
                <a:spcAft>
                  <a:spcPct val="0"/>
                </a:spcAft>
                <a:defRPr/>
              </a:pPr>
              <a:t>7</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Образ слайда 1"/>
          <p:cNvSpPr>
            <a:spLocks noGrp="1" noRot="1" noChangeAspect="1"/>
          </p:cNvSpPr>
          <p:nvPr>
            <p:ph type="sldImg"/>
          </p:nvPr>
        </p:nvSpPr>
        <p:spPr bwMode="auto">
          <a:noFill/>
          <a:ln>
            <a:solidFill>
              <a:srgbClr val="000000"/>
            </a:solidFill>
            <a:miter lim="800000"/>
            <a:headEnd/>
            <a:tailEnd/>
          </a:ln>
        </p:spPr>
      </p:sp>
      <p:sp>
        <p:nvSpPr>
          <p:cNvPr id="17410"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17411"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4977A01-2C20-4A41-8A31-65E94E45F1AC}" type="slidenum">
              <a:rPr lang="ru-RU"/>
              <a:pPr fontAlgn="base">
                <a:spcBef>
                  <a:spcPct val="0"/>
                </a:spcBef>
                <a:spcAft>
                  <a:spcPct val="0"/>
                </a:spcAft>
                <a:defRPr/>
              </a:pPr>
              <a:t>20</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8E060DAF-4B4B-4234-850B-5164ACA622F2}" type="datetimeFigureOut">
              <a:rPr lang="ru-RU"/>
              <a:pPr>
                <a:defRPr/>
              </a:pPr>
              <a:t>13.05.2015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1095EC69-4F84-4C0B-9F2A-A1C8E9884D91}"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9ED29434-105F-40F1-B3C1-D2C6DFD71BC5}" type="datetimeFigureOut">
              <a:rPr lang="ru-RU"/>
              <a:pPr>
                <a:defRPr/>
              </a:pPr>
              <a:t>13.05.2015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014367E3-32A6-452A-B6A8-D08C62935482}"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E9C958D1-E7C8-40D0-BAC6-A875DF390B43}" type="datetimeFigureOut">
              <a:rPr lang="ru-RU"/>
              <a:pPr>
                <a:defRPr/>
              </a:pPr>
              <a:t>13.05.2015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1E930436-403B-40B3-A9FC-5888688437E6}"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83D63ADB-1410-4885-B247-606D07F224B0}" type="datetimeFigureOut">
              <a:rPr lang="ru-RU"/>
              <a:pPr>
                <a:defRPr/>
              </a:pPr>
              <a:t>13.05.2015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3257A35B-C049-4F1E-BF04-F492A0C9A0DB}"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EE414AEA-A4A9-4505-B8DE-206263D66054}" type="datetimeFigureOut">
              <a:rPr lang="ru-RU"/>
              <a:pPr>
                <a:defRPr/>
              </a:pPr>
              <a:t>13.05.2015</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176C5656-1E00-47B4-8946-E1BA3AD75939}"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7E9D0B08-FF9C-44FC-B6DD-350878A68F86}" type="datetimeFigureOut">
              <a:rPr lang="ru-RU"/>
              <a:pPr>
                <a:defRPr/>
              </a:pPr>
              <a:t>13.05.2015</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44F6ACC3-49B3-4AB2-A429-2958E71E6604}"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E48C1516-64DA-4CE8-A9F5-129FD1E8BC6D}" type="datetimeFigureOut">
              <a:rPr lang="ru-RU"/>
              <a:pPr>
                <a:defRPr/>
              </a:pPr>
              <a:t>13.05.2015</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DC13B0E4-B46F-4810-8DE9-551CBC62AE73}"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669A937F-DE1E-4FB9-A1E0-40317D0A1918}" type="datetimeFigureOut">
              <a:rPr lang="ru-RU"/>
              <a:pPr>
                <a:defRPr/>
              </a:pPr>
              <a:t>13.05.2015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CCFEA1EA-C55B-44F3-BF14-650DF983217B}"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40FB1A23-A6F9-4F8A-86A1-2F0682A57607}" type="datetimeFigureOut">
              <a:rPr lang="ru-RU"/>
              <a:pPr>
                <a:defRPr/>
              </a:pPr>
              <a:t>13.05.2015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BE3AF1E5-B3E6-480F-BAAA-0A77CEC1C516}"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4C2A0104-C278-41F9-8EFF-7B028E1BF234}" type="datetimeFigureOut">
              <a:rPr lang="ru-RU"/>
              <a:pPr>
                <a:defRPr/>
              </a:pPr>
              <a:t>13.05.2015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91595424-257D-4EBD-9D28-5A8B50CE8E5A}"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89B7B753-68BF-49A3-A0E8-F8B6B2489488}" type="datetimeFigureOut">
              <a:rPr lang="ru-RU"/>
              <a:pPr>
                <a:defRPr/>
              </a:pPr>
              <a:t>13.05.2015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F77E7F10-B246-405E-89FC-1B066A7DD40B}"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B7434C55-2348-4B85-AB5E-A9CB95FE3684}" type="datetimeFigureOut">
              <a:rPr lang="ru-RU"/>
              <a:pPr>
                <a:defRPr/>
              </a:pPr>
              <a:t>13.05.2015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770BEF0E-CBC0-4D77-B210-911C5E8E54B6}"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388" y="5085184"/>
            <a:ext cx="8507412" cy="1152104"/>
          </a:xfrm>
        </p:spPr>
        <p:txBody>
          <a:bodyPr rtlCol="0">
            <a:noAutofit/>
          </a:bodyPr>
          <a:lstStyle/>
          <a:p>
            <a:pPr eaLnBrk="1" fontAlgn="auto" hangingPunct="1">
              <a:spcAft>
                <a:spcPts val="0"/>
              </a:spcAft>
              <a:defRPr/>
            </a:pPr>
            <a:r>
              <a:rPr lang="uk-UA" sz="2400" dirty="0" smtClean="0">
                <a:latin typeface="Times New Roman" pitchFamily="18" charset="0"/>
                <a:cs typeface="Times New Roman" pitchFamily="18" charset="0"/>
              </a:rPr>
              <a:t>Віртуальна виставка</a:t>
            </a:r>
            <a:br>
              <a:rPr lang="uk-UA" sz="2400" dirty="0" smtClean="0">
                <a:latin typeface="Times New Roman" pitchFamily="18" charset="0"/>
                <a:cs typeface="Times New Roman" pitchFamily="18" charset="0"/>
              </a:rPr>
            </a:br>
            <a:r>
              <a:rPr lang="uk-UA" sz="2400" dirty="0" smtClean="0">
                <a:latin typeface="Times New Roman" pitchFamily="18" charset="0"/>
                <a:cs typeface="Times New Roman" pitchFamily="18" charset="0"/>
              </a:rPr>
              <a:t>праць викладачів об’єднання сільськогосподарських бібліотек Житомирської області за 2014 рік</a:t>
            </a:r>
            <a:br>
              <a:rPr lang="uk-UA" sz="2400" dirty="0" smtClean="0">
                <a:latin typeface="Times New Roman" pitchFamily="18" charset="0"/>
                <a:cs typeface="Times New Roman" pitchFamily="18" charset="0"/>
              </a:rPr>
            </a:br>
            <a:r>
              <a:rPr lang="uk-UA" sz="2400" dirty="0" smtClean="0">
                <a:latin typeface="Times New Roman" pitchFamily="18" charset="0"/>
                <a:cs typeface="Times New Roman" pitchFamily="18" charset="0"/>
              </a:rPr>
              <a:t/>
            </a:r>
            <a:br>
              <a:rPr lang="uk-UA"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
            </a:r>
            <a:br>
              <a:rPr lang="en-US" sz="2400" dirty="0" smtClean="0">
                <a:latin typeface="Times New Roman" pitchFamily="18" charset="0"/>
                <a:cs typeface="Times New Roman" pitchFamily="18" charset="0"/>
              </a:rPr>
            </a:br>
            <a:endParaRPr lang="ru-RU" sz="2400" dirty="0"/>
          </a:p>
        </p:txBody>
      </p:sp>
      <p:pic>
        <p:nvPicPr>
          <p:cNvPr id="7" name="Содержимое 6" descr="000159_Golovnii_korpys.1.jpg"/>
          <p:cNvPicPr preferRelativeResize="0">
            <a:picLocks noGrp="1"/>
          </p:cNvPicPr>
          <p:nvPr>
            <p:ph idx="1"/>
          </p:nvPr>
        </p:nvPicPr>
        <p:blipFill>
          <a:blip r:embed="rId2" cstate="print"/>
          <a:stretch>
            <a:fillRect/>
          </a:stretch>
        </p:blipFill>
        <p:spPr>
          <a:xfrm>
            <a:off x="1403648" y="188640"/>
            <a:ext cx="6238267" cy="4320000"/>
          </a:xfr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Заголовок 1"/>
          <p:cNvSpPr>
            <a:spLocks noGrp="1"/>
          </p:cNvSpPr>
          <p:nvPr>
            <p:ph type="title"/>
          </p:nvPr>
        </p:nvSpPr>
        <p:spPr>
          <a:xfrm>
            <a:off x="4680000" y="-243408"/>
            <a:ext cx="4320000" cy="5040000"/>
          </a:xfrm>
        </p:spPr>
        <p:txBody>
          <a:bodyPr/>
          <a:lstStyle/>
          <a:p>
            <a:pPr algn="l"/>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ru-RU" sz="1800" dirty="0" err="1" smtClean="0">
                <a:latin typeface="Times New Roman" pitchFamily="18" charset="0"/>
              </a:rPr>
              <a:t>Агропромислове</a:t>
            </a:r>
            <a:r>
              <a:rPr lang="ru-RU" sz="1800" dirty="0" smtClean="0">
                <a:latin typeface="Times New Roman" pitchFamily="18" charset="0"/>
              </a:rPr>
              <a:t> </a:t>
            </a:r>
            <a:r>
              <a:rPr lang="ru-RU" sz="1800" dirty="0" err="1" smtClean="0">
                <a:latin typeface="Times New Roman" pitchFamily="18" charset="0"/>
              </a:rPr>
              <a:t>виробництво</a:t>
            </a:r>
            <a:r>
              <a:rPr lang="ru-RU" sz="1800" dirty="0" smtClean="0">
                <a:latin typeface="Times New Roman" pitchFamily="18" charset="0"/>
              </a:rPr>
              <a:t> </a:t>
            </a:r>
            <a:r>
              <a:rPr lang="ru-RU" sz="1800" dirty="0" err="1" smtClean="0">
                <a:latin typeface="Times New Roman" pitchFamily="18" charset="0"/>
              </a:rPr>
              <a:t>Полісся</a:t>
            </a:r>
            <a:r>
              <a:rPr lang="ru-RU" sz="1800" dirty="0" smtClean="0">
                <a:latin typeface="Times New Roman" pitchFamily="18" charset="0"/>
              </a:rPr>
              <a:t> </a:t>
            </a:r>
            <a:r>
              <a:rPr lang="uk-UA" sz="1800" dirty="0" smtClean="0">
                <a:latin typeface="Times New Roman" pitchFamily="18" charset="0"/>
              </a:rPr>
              <a:t>/ </a:t>
            </a:r>
            <a:r>
              <a:rPr lang="ru-RU" sz="1800" dirty="0" err="1" smtClean="0">
                <a:latin typeface="Times New Roman" pitchFamily="18" charset="0"/>
              </a:rPr>
              <a:t>Нац</a:t>
            </a:r>
            <a:r>
              <a:rPr lang="ru-RU" sz="1800" dirty="0" smtClean="0">
                <a:latin typeface="Times New Roman" pitchFamily="18" charset="0"/>
              </a:rPr>
              <a:t>. акад. </a:t>
            </a:r>
            <a:r>
              <a:rPr lang="ru-RU" sz="1800" dirty="0" err="1" smtClean="0">
                <a:latin typeface="Times New Roman" pitchFamily="18" charset="0"/>
              </a:rPr>
              <a:t>аграр</a:t>
            </a:r>
            <a:r>
              <a:rPr lang="ru-RU" sz="1800" dirty="0" smtClean="0">
                <a:latin typeface="Times New Roman" pitchFamily="18" charset="0"/>
              </a:rPr>
              <a:t>. наук, </a:t>
            </a:r>
            <a:r>
              <a:rPr lang="ru-RU" sz="1800" dirty="0" err="1" smtClean="0">
                <a:latin typeface="Times New Roman" pitchFamily="18" charset="0"/>
              </a:rPr>
              <a:t>Ін-т</a:t>
            </a:r>
            <a:r>
              <a:rPr lang="ru-RU" sz="1800" dirty="0" smtClean="0">
                <a:latin typeface="Times New Roman" pitchFamily="18" charset="0"/>
              </a:rPr>
              <a:t> </a:t>
            </a:r>
            <a:r>
              <a:rPr lang="ru-RU" sz="1800" dirty="0" err="1" smtClean="0">
                <a:latin typeface="Times New Roman" pitchFamily="18" charset="0"/>
              </a:rPr>
              <a:t>сіл</a:t>
            </a:r>
            <a:r>
              <a:rPr lang="ru-RU" sz="1800" dirty="0" smtClean="0">
                <a:latin typeface="Times New Roman" pitchFamily="18" charset="0"/>
              </a:rPr>
              <a:t>. </a:t>
            </a:r>
            <a:r>
              <a:rPr lang="ru-RU" sz="1800" dirty="0" err="1" smtClean="0">
                <a:latin typeface="Times New Roman" pitchFamily="18" charset="0"/>
              </a:rPr>
              <a:t>госп-ва</a:t>
            </a:r>
            <a:r>
              <a:rPr lang="ru-RU" sz="1800" dirty="0" smtClean="0">
                <a:latin typeface="Times New Roman" pitchFamily="18" charset="0"/>
              </a:rPr>
              <a:t> </a:t>
            </a:r>
            <a:r>
              <a:rPr lang="ru-RU" sz="1800" dirty="0" err="1" smtClean="0">
                <a:latin typeface="Times New Roman" pitchFamily="18" charset="0"/>
              </a:rPr>
              <a:t>Полісся</a:t>
            </a:r>
            <a:r>
              <a:rPr lang="ru-RU" sz="1800" dirty="0" smtClean="0">
                <a:latin typeface="Times New Roman" pitchFamily="18" charset="0"/>
              </a:rPr>
              <a:t>. </a:t>
            </a:r>
            <a:r>
              <a:rPr lang="uk-UA" sz="1800" dirty="0" smtClean="0">
                <a:latin typeface="Times New Roman" pitchFamily="18" charset="0"/>
              </a:rPr>
              <a:t>–</a:t>
            </a:r>
            <a:r>
              <a:rPr lang="ru-RU" sz="1800" dirty="0" smtClean="0">
                <a:latin typeface="Times New Roman" pitchFamily="18" charset="0"/>
              </a:rPr>
              <a:t> 201</a:t>
            </a:r>
            <a:r>
              <a:rPr lang="en-US" sz="1800" dirty="0" smtClean="0">
                <a:latin typeface="Times New Roman" pitchFamily="18" charset="0"/>
              </a:rPr>
              <a:t>4</a:t>
            </a:r>
            <a:r>
              <a:rPr lang="ru-RU" sz="1800" dirty="0" smtClean="0">
                <a:latin typeface="Times New Roman" pitchFamily="18" charset="0"/>
              </a:rPr>
              <a:t>.</a:t>
            </a:r>
            <a:r>
              <a:rPr lang="uk-UA" sz="1800" dirty="0" smtClean="0">
                <a:latin typeface="Times New Roman" pitchFamily="18" charset="0"/>
              </a:rPr>
              <a:t> – Вип. </a:t>
            </a:r>
            <a:r>
              <a:rPr lang="en-US" sz="1800" dirty="0" smtClean="0">
                <a:latin typeface="Times New Roman" pitchFamily="18" charset="0"/>
              </a:rPr>
              <a:t>7</a:t>
            </a:r>
            <a:r>
              <a:rPr lang="uk-UA" sz="1800" dirty="0" smtClean="0">
                <a:latin typeface="Times New Roman" pitchFamily="18" charset="0"/>
              </a:rPr>
              <a:t>. –</a:t>
            </a:r>
            <a:r>
              <a:rPr lang="en-US" sz="1800" dirty="0" smtClean="0">
                <a:latin typeface="Times New Roman" pitchFamily="18" charset="0"/>
              </a:rPr>
              <a:t> 416 c</a:t>
            </a:r>
            <a:r>
              <a:rPr lang="uk-UA" sz="1800" dirty="0" smtClean="0">
                <a:latin typeface="Times New Roman" pitchFamily="18" charset="0"/>
              </a:rPr>
              <a:t>.</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Розглянуто питання розвитку агропромислового виробництва України у зрізі проблем його інвестування та обґрунтовано окремі шляхи вдосконалення державного регулювання інвестиційної діяльності в агропромисловому виробництві й окреслено способи підвищення привабливості інвестиційного клімату.</a:t>
            </a:r>
          </a:p>
        </p:txBody>
      </p:sp>
      <p:pic>
        <p:nvPicPr>
          <p:cNvPr id="40962" name="Содержимое 3" descr="4.jpg"/>
          <p:cNvPicPr preferRelativeResize="0">
            <a:picLocks noGrp="1"/>
          </p:cNvPicPr>
          <p:nvPr>
            <p:ph idx="1"/>
          </p:nvPr>
        </p:nvPicPr>
        <p:blipFill>
          <a:blip r:embed="rId2" cstate="print"/>
          <a:srcRect/>
          <a:stretch>
            <a:fillRect/>
          </a:stretch>
        </p:blipFill>
        <p:spPr>
          <a:xfrm>
            <a:off x="539998" y="647999"/>
            <a:ext cx="3960000" cy="5760000"/>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Заголовок 1"/>
          <p:cNvSpPr>
            <a:spLocks noGrp="1"/>
          </p:cNvSpPr>
          <p:nvPr>
            <p:ph type="title"/>
          </p:nvPr>
        </p:nvSpPr>
        <p:spPr>
          <a:xfrm>
            <a:off x="4680000" y="116632"/>
            <a:ext cx="4320000" cy="5832000"/>
          </a:xfrm>
        </p:spPr>
        <p:txBody>
          <a:bodyPr/>
          <a:lstStyle/>
          <a:p>
            <a:pPr algn="l" eaLnBrk="1" hangingPunct="1"/>
            <a:r>
              <a:rPr lang="ru-RU" sz="1800" dirty="0" err="1" smtClean="0">
                <a:latin typeface="Times New Roman" pitchFamily="18" charset="0"/>
                <a:cs typeface="Times New Roman" pitchFamily="18" charset="0"/>
              </a:rPr>
              <a:t>Анатомія</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свійських</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птахів</a:t>
            </a:r>
            <a:r>
              <a:rPr lang="ru-RU" sz="1800" dirty="0" smtClean="0">
                <a:latin typeface="Times New Roman" pitchFamily="18" charset="0"/>
                <a:cs typeface="Times New Roman" pitchFamily="18" charset="0"/>
              </a:rPr>
              <a:t> : </a:t>
            </a:r>
            <a:r>
              <a:rPr lang="ru-RU" sz="1800" dirty="0" err="1" smtClean="0">
                <a:latin typeface="Times New Roman" pitchFamily="18" charset="0"/>
                <a:cs typeface="Times New Roman" pitchFamily="18" charset="0"/>
              </a:rPr>
              <a:t>навч</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посібник</a:t>
            </a:r>
            <a:r>
              <a:rPr lang="ru-RU" sz="1800" dirty="0" smtClean="0">
                <a:latin typeface="Times New Roman" pitchFamily="18" charset="0"/>
                <a:cs typeface="Times New Roman" pitchFamily="18" charset="0"/>
              </a:rPr>
              <a:t> / Л. П. </a:t>
            </a:r>
            <a:r>
              <a:rPr lang="ru-RU" sz="1800" dirty="0" err="1" smtClean="0">
                <a:latin typeface="Times New Roman" pitchFamily="18" charset="0"/>
                <a:cs typeface="Times New Roman" pitchFamily="18" charset="0"/>
              </a:rPr>
              <a:t>Горальський</a:t>
            </a:r>
            <a:r>
              <a:rPr lang="ru-RU" sz="1800"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В</a:t>
            </a:r>
            <a:r>
              <a:rPr lang="ru-RU" sz="1800" dirty="0" smtClean="0">
                <a:latin typeface="Times New Roman" pitchFamily="18" charset="0"/>
                <a:cs typeface="Times New Roman" pitchFamily="18" charset="0"/>
              </a:rPr>
              <a:t>. Т. Хомич, Т. Ф. Кот,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С. В. </a:t>
            </a:r>
            <a:r>
              <a:rPr lang="ru-RU" sz="1800" dirty="0" err="1" smtClean="0">
                <a:latin typeface="Times New Roman" pitchFamily="18" charset="0"/>
                <a:cs typeface="Times New Roman" pitchFamily="18" charset="0"/>
              </a:rPr>
              <a:t>Гуральська</a:t>
            </a:r>
            <a:r>
              <a:rPr lang="ru-RU" sz="1800" dirty="0" smtClean="0">
                <a:latin typeface="Times New Roman" pitchFamily="18" charset="0"/>
                <a:cs typeface="Times New Roman" pitchFamily="18" charset="0"/>
              </a:rPr>
              <a:t> ; за ред. </a:t>
            </a: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Л</a:t>
            </a:r>
            <a:r>
              <a:rPr lang="ru-RU" sz="1800" dirty="0" smtClean="0">
                <a:latin typeface="Times New Roman" pitchFamily="18" charset="0"/>
                <a:cs typeface="Times New Roman" pitchFamily="18" charset="0"/>
              </a:rPr>
              <a:t>. П. </a:t>
            </a:r>
            <a:r>
              <a:rPr lang="ru-RU" sz="1800" dirty="0" err="1" smtClean="0">
                <a:latin typeface="Times New Roman" pitchFamily="18" charset="0"/>
                <a:cs typeface="Times New Roman" pitchFamily="18" charset="0"/>
              </a:rPr>
              <a:t>Гуральського</a:t>
            </a:r>
            <a:r>
              <a:rPr lang="ru-RU" sz="1800" dirty="0" smtClean="0">
                <a:latin typeface="Times New Roman" pitchFamily="18" charset="0"/>
                <a:cs typeface="Times New Roman" pitchFamily="18" charset="0"/>
              </a:rPr>
              <a:t>, В. Т. Хомича. </a:t>
            </a:r>
            <a:r>
              <a:rPr lang="uk-UA" sz="1800" dirty="0" smtClean="0">
                <a:latin typeface="Times New Roman" pitchFamily="18" charset="0"/>
                <a:cs typeface="Times New Roman" pitchFamily="18" charset="0"/>
              </a:rPr>
              <a:t>– </a:t>
            </a:r>
            <a:r>
              <a:rPr lang="ru-RU" sz="1800" dirty="0" smtClean="0">
                <a:latin typeface="Times New Roman" pitchFamily="18" charset="0"/>
                <a:cs typeface="Times New Roman" pitchFamily="18" charset="0"/>
              </a:rPr>
              <a:t>2-ге вид. </a:t>
            </a:r>
            <a:r>
              <a:rPr lang="uk-UA" sz="1800" dirty="0" smtClean="0">
                <a:latin typeface="Times New Roman" pitchFamily="18" charset="0"/>
                <a:cs typeface="Times New Roman" pitchFamily="18" charset="0"/>
              </a:rPr>
              <a:t>–</a:t>
            </a:r>
            <a:r>
              <a:rPr lang="ru-RU" sz="1800" dirty="0" smtClean="0">
                <a:latin typeface="Times New Roman" pitchFamily="18" charset="0"/>
                <a:cs typeface="Times New Roman" pitchFamily="18" charset="0"/>
              </a:rPr>
              <a:t> Житомир : </a:t>
            </a:r>
            <a:r>
              <a:rPr lang="ru-RU" sz="1800" dirty="0" err="1" smtClean="0">
                <a:latin typeface="Times New Roman" pitchFamily="18" charset="0"/>
                <a:cs typeface="Times New Roman" pitchFamily="18" charset="0"/>
              </a:rPr>
              <a:t>Полісся</a:t>
            </a:r>
            <a:r>
              <a:rPr lang="ru-RU" sz="1800" dirty="0" smtClean="0">
                <a:latin typeface="Times New Roman" pitchFamily="18" charset="0"/>
                <a:cs typeface="Times New Roman" pitchFamily="18" charset="0"/>
              </a:rPr>
              <a:t>, 2014. </a:t>
            </a:r>
            <a:r>
              <a:rPr lang="uk-UA" sz="1800" dirty="0" smtClean="0">
                <a:latin typeface="Times New Roman" pitchFamily="18" charset="0"/>
                <a:cs typeface="Times New Roman" pitchFamily="18" charset="0"/>
              </a:rPr>
              <a:t>– </a:t>
            </a:r>
            <a:r>
              <a:rPr lang="ru-RU" sz="1800" dirty="0" smtClean="0">
                <a:latin typeface="Times New Roman" pitchFamily="18" charset="0"/>
                <a:cs typeface="Times New Roman" pitchFamily="18" charset="0"/>
              </a:rPr>
              <a:t>247 с. </a:t>
            </a: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В</a:t>
            </a:r>
            <a:r>
              <a:rPr lang="uk-UA" sz="1800" dirty="0" err="1" smtClean="0">
                <a:latin typeface="Times New Roman" pitchFamily="18" charset="0"/>
                <a:cs typeface="Times New Roman" pitchFamily="18" charset="0"/>
              </a:rPr>
              <a:t>икладено</a:t>
            </a:r>
            <a:r>
              <a:rPr lang="uk-UA" sz="1800" dirty="0" smtClean="0">
                <a:latin typeface="Times New Roman" pitchFamily="18" charset="0"/>
                <a:cs typeface="Times New Roman" pitchFamily="18" charset="0"/>
              </a:rPr>
              <a:t> основні закономірності будови тіла свійських птахів за  системами і апаратами органів. Будову органів різних видів птахів розглянуто в порівняльному плані.</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Посібник призначений для студентів, магістрів, бакалаврів вищих навчальних закладів, а також студентів ветеринарних технікумів і коледжів, викладачів, спеціалістів і науковців.</a:t>
            </a:r>
            <a:r>
              <a:rPr lang="uk-UA" sz="1800" dirty="0" smtClean="0">
                <a:solidFill>
                  <a:srgbClr val="FF0000"/>
                </a:solidFill>
                <a:latin typeface="Times New Roman" pitchFamily="18" charset="0"/>
                <a:cs typeface="Times New Roman" pitchFamily="18" charset="0"/>
              </a:rPr>
              <a:t/>
            </a:r>
            <a:br>
              <a:rPr lang="uk-UA" sz="1800" dirty="0" smtClean="0">
                <a:solidFill>
                  <a:srgbClr val="FF0000"/>
                </a:solidFill>
                <a:latin typeface="Times New Roman" pitchFamily="18" charset="0"/>
                <a:cs typeface="Times New Roman" pitchFamily="18" charset="0"/>
              </a:rPr>
            </a:br>
            <a:endParaRPr lang="ru-RU" sz="1800" dirty="0" smtClean="0">
              <a:solidFill>
                <a:srgbClr val="FF0000"/>
              </a:solidFill>
              <a:latin typeface="Times New Roman" pitchFamily="18" charset="0"/>
              <a:cs typeface="Times New Roman" pitchFamily="18" charset="0"/>
            </a:endParaRPr>
          </a:p>
        </p:txBody>
      </p:sp>
      <p:pic>
        <p:nvPicPr>
          <p:cNvPr id="27650" name="Содержимое 3" descr="1 - 0001.jpg"/>
          <p:cNvPicPr preferRelativeResize="0">
            <a:picLocks noGrp="1"/>
          </p:cNvPicPr>
          <p:nvPr>
            <p:ph idx="1"/>
          </p:nvPr>
        </p:nvPicPr>
        <p:blipFill>
          <a:blip r:embed="rId2" cstate="print"/>
          <a:srcRect/>
          <a:stretch>
            <a:fillRect/>
          </a:stretch>
        </p:blipFill>
        <p:spPr>
          <a:xfrm>
            <a:off x="540000" y="648000"/>
            <a:ext cx="3960000" cy="5760000"/>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H="1">
            <a:off x="4680000" y="432000"/>
            <a:ext cx="4320000" cy="5605200"/>
          </a:xfrm>
        </p:spPr>
        <p:txBody>
          <a:bodyPr/>
          <a:lstStyle/>
          <a:p>
            <a:pPr algn="l"/>
            <a:r>
              <a:rPr lang="uk-UA" sz="1800" dirty="0" smtClean="0">
                <a:latin typeface="Times New Roman" pitchFamily="18" charset="0"/>
                <a:cs typeface="Times New Roman" pitchFamily="18" charset="0"/>
              </a:rPr>
              <a:t>Англійська мова : для </a:t>
            </a:r>
            <a:r>
              <a:rPr lang="uk-UA" sz="1800" dirty="0" err="1" smtClean="0">
                <a:latin typeface="Times New Roman" pitchFamily="18" charset="0"/>
                <a:cs typeface="Times New Roman" pitchFamily="18" charset="0"/>
              </a:rPr>
              <a:t>вищ</a:t>
            </a:r>
            <a:r>
              <a:rPr lang="uk-UA" sz="1800" dirty="0" smtClean="0">
                <a:latin typeface="Times New Roman" pitchFamily="18" charset="0"/>
                <a:cs typeface="Times New Roman" pitchFamily="18" charset="0"/>
              </a:rPr>
              <a:t>. </a:t>
            </a:r>
            <a:r>
              <a:rPr lang="uk-UA" sz="1800" dirty="0" err="1" smtClean="0">
                <a:latin typeface="Times New Roman" pitchFamily="18" charset="0"/>
                <a:cs typeface="Times New Roman" pitchFamily="18" charset="0"/>
              </a:rPr>
              <a:t>аграр</a:t>
            </a:r>
            <a:r>
              <a:rPr lang="uk-UA" sz="1800" dirty="0" smtClean="0">
                <a:latin typeface="Times New Roman" pitchFamily="18" charset="0"/>
                <a:cs typeface="Times New Roman" pitchFamily="18" charset="0"/>
              </a:rPr>
              <a:t>. </a:t>
            </a:r>
            <a:r>
              <a:rPr lang="uk-UA" sz="1800" dirty="0" err="1" smtClean="0">
                <a:latin typeface="Times New Roman" pitchFamily="18" charset="0"/>
                <a:cs typeface="Times New Roman" pitchFamily="18" charset="0"/>
              </a:rPr>
              <a:t>навч</a:t>
            </a:r>
            <a:r>
              <a:rPr lang="uk-UA" sz="1800" dirty="0" smtClean="0">
                <a:latin typeface="Times New Roman" pitchFamily="18" charset="0"/>
                <a:cs typeface="Times New Roman" pitchFamily="18" charset="0"/>
              </a:rPr>
              <a:t>. </a:t>
            </a:r>
            <a:r>
              <a:rPr lang="uk-UA" sz="1800" dirty="0" err="1" smtClean="0">
                <a:latin typeface="Times New Roman" pitchFamily="18" charset="0"/>
                <a:cs typeface="Times New Roman" pitchFamily="18" charset="0"/>
              </a:rPr>
              <a:t>закл</a:t>
            </a:r>
            <a:r>
              <a:rPr lang="uk-UA" sz="1800"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I-II</a:t>
            </a:r>
            <a:r>
              <a:rPr lang="uk-UA" sz="1800" dirty="0" smtClean="0">
                <a:latin typeface="Times New Roman" pitchFamily="18" charset="0"/>
                <a:cs typeface="Times New Roman" pitchFamily="18" charset="0"/>
              </a:rPr>
              <a:t> рівня акредитації</a:t>
            </a:r>
            <a:r>
              <a:rPr lang="en-US"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Електронний ресурс</a:t>
            </a:r>
            <a:r>
              <a:rPr lang="en-US"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 / уклад.:</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І. С. Лазаренко, В. А. Коновалова,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О. П. Головач. </a:t>
            </a:r>
            <a:r>
              <a:rPr lang="uk-UA" sz="1800" dirty="0" smtClean="0">
                <a:latin typeface="Times New Roman" pitchFamily="18" charset="0"/>
              </a:rPr>
              <a:t>–  Житомир, 2014. –  1 електрон. </a:t>
            </a:r>
            <a:r>
              <a:rPr lang="uk-UA" sz="1800" dirty="0" err="1" smtClean="0">
                <a:latin typeface="Times New Roman" pitchFamily="18" charset="0"/>
              </a:rPr>
              <a:t>опт</a:t>
            </a:r>
            <a:r>
              <a:rPr lang="uk-UA" sz="1800" dirty="0" smtClean="0">
                <a:latin typeface="Times New Roman" pitchFamily="18" charset="0"/>
              </a:rPr>
              <a:t>. </a:t>
            </a:r>
            <a:r>
              <a:rPr lang="ru-RU" sz="1800" dirty="0" err="1" smtClean="0">
                <a:latin typeface="Times New Roman" pitchFamily="18" charset="0"/>
              </a:rPr>
              <a:t>д</a:t>
            </a:r>
            <a:r>
              <a:rPr lang="uk-UA" sz="1800" dirty="0" err="1" smtClean="0">
                <a:latin typeface="Times New Roman" pitchFamily="18" charset="0"/>
              </a:rPr>
              <a:t>иск</a:t>
            </a:r>
            <a:r>
              <a:rPr lang="uk-UA" sz="1800" dirty="0" smtClean="0">
                <a:latin typeface="Times New Roman" pitchFamily="18" charset="0"/>
              </a:rPr>
              <a:t> (</a:t>
            </a:r>
            <a:r>
              <a:rPr lang="en-US" sz="1800" dirty="0" smtClean="0">
                <a:latin typeface="Times New Roman" pitchFamily="18" charset="0"/>
              </a:rPr>
              <a:t>CD-ROM</a:t>
            </a:r>
            <a:r>
              <a:rPr lang="uk-UA" sz="1800" dirty="0" smtClean="0">
                <a:latin typeface="Times New Roman" pitchFamily="18" charset="0"/>
              </a:rPr>
              <a:t>)</a:t>
            </a:r>
            <a:r>
              <a:rPr lang="ru-RU" sz="1800" dirty="0" smtClean="0">
                <a:latin typeface="Times New Roman" pitchFamily="18" charset="0"/>
              </a:rPr>
              <a:t>.</a:t>
            </a:r>
            <a:br>
              <a:rPr lang="ru-RU" sz="1800" dirty="0" smtClean="0">
                <a:latin typeface="Times New Roman" pitchFamily="18" charset="0"/>
              </a:rPr>
            </a:b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Електронний посібник </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Англійська мова</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 створений відповідно до нормованої програми з дисципліни </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Іноземна мова за професійним спрямуванням</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 та до вимог підготовки молодших спеціалістів вищих аграрних навчальних закладів </a:t>
            </a:r>
            <a:r>
              <a:rPr lang="en-US" sz="1800" dirty="0" smtClean="0">
                <a:latin typeface="Times New Roman" pitchFamily="18" charset="0"/>
                <a:cs typeface="Times New Roman" pitchFamily="18" charset="0"/>
              </a:rPr>
              <a:t>I-II</a:t>
            </a:r>
            <a:r>
              <a:rPr lang="uk-UA" sz="1800" dirty="0" smtClean="0">
                <a:latin typeface="Times New Roman" pitchFamily="18" charset="0"/>
                <a:cs typeface="Times New Roman" pitchFamily="18" charset="0"/>
              </a:rPr>
              <a:t> рівнів акредитації та змін, що відбулися в лінгвістичних та соціально-психологічних концепціях, які лежать в основі неспеціалізованої методики та навчання іноземних мов.</a:t>
            </a:r>
            <a:br>
              <a:rPr lang="uk-UA" sz="1800" dirty="0" smtClean="0">
                <a:latin typeface="Times New Roman" pitchFamily="18" charset="0"/>
                <a:cs typeface="Times New Roman" pitchFamily="18" charset="0"/>
              </a:rPr>
            </a:br>
            <a:endParaRPr lang="ru-RU" sz="1800" dirty="0">
              <a:latin typeface="Times New Roman" pitchFamily="18" charset="0"/>
              <a:cs typeface="Times New Roman" pitchFamily="18" charset="0"/>
            </a:endParaRPr>
          </a:p>
        </p:txBody>
      </p:sp>
      <p:pic>
        <p:nvPicPr>
          <p:cNvPr id="4" name="Содержимое 3" descr="1 сторона copy.jpg"/>
          <p:cNvPicPr preferRelativeResize="0">
            <a:picLocks noGrp="1"/>
          </p:cNvPicPr>
          <p:nvPr>
            <p:ph idx="1"/>
          </p:nvPr>
        </p:nvPicPr>
        <p:blipFill>
          <a:blip r:embed="rId2" cstate="print"/>
          <a:stretch>
            <a:fillRect/>
          </a:stretch>
        </p:blipFill>
        <p:spPr>
          <a:xfrm>
            <a:off x="539999" y="647999"/>
            <a:ext cx="3960000" cy="5760000"/>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Заголовок 1"/>
          <p:cNvSpPr>
            <a:spLocks noGrp="1"/>
          </p:cNvSpPr>
          <p:nvPr>
            <p:ph type="title"/>
          </p:nvPr>
        </p:nvSpPr>
        <p:spPr>
          <a:xfrm>
            <a:off x="4680000" y="-27384"/>
            <a:ext cx="4320000" cy="5400000"/>
          </a:xfrm>
        </p:spPr>
        <p:txBody>
          <a:bodyPr/>
          <a:lstStyle/>
          <a:p>
            <a:pPr algn="l" eaLnBrk="1" hangingPunct="1"/>
            <a:r>
              <a:rPr lang="uk-UA" sz="1800" dirty="0" err="1" smtClean="0">
                <a:latin typeface="Times New Roman" pitchFamily="18" charset="0"/>
                <a:cs typeface="Times New Roman" pitchFamily="18" charset="0"/>
              </a:rPr>
              <a:t>Борисевич</a:t>
            </a:r>
            <a:r>
              <a:rPr lang="uk-UA" sz="1800" dirty="0" smtClean="0">
                <a:latin typeface="Times New Roman" pitchFamily="18" charset="0"/>
                <a:cs typeface="Times New Roman" pitchFamily="18" charset="0"/>
              </a:rPr>
              <a:t> Б. В. </a:t>
            </a:r>
            <a:r>
              <a:rPr lang="uk-UA" sz="1800" dirty="0" err="1" smtClean="0">
                <a:latin typeface="Times New Roman" pitchFamily="18" charset="0"/>
                <a:cs typeface="Times New Roman" pitchFamily="18" charset="0"/>
              </a:rPr>
              <a:t>Патоморфологія</a:t>
            </a:r>
            <a:r>
              <a:rPr lang="uk-UA" sz="1800" dirty="0" smtClean="0">
                <a:latin typeface="Times New Roman" pitchFamily="18" charset="0"/>
                <a:cs typeface="Times New Roman" pitchFamily="18" charset="0"/>
              </a:rPr>
              <a:t> незаразних хвороб тварин : посібник /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Б. В. </a:t>
            </a:r>
            <a:r>
              <a:rPr lang="uk-UA" sz="1800" dirty="0" err="1" smtClean="0">
                <a:latin typeface="Times New Roman" pitchFamily="18" charset="0"/>
                <a:cs typeface="Times New Roman" pitchFamily="18" charset="0"/>
              </a:rPr>
              <a:t>Борисевич</a:t>
            </a:r>
            <a:r>
              <a:rPr lang="uk-UA" sz="1800" dirty="0" smtClean="0">
                <a:latin typeface="Times New Roman" pitchFamily="18" charset="0"/>
                <a:cs typeface="Times New Roman" pitchFamily="18" charset="0"/>
              </a:rPr>
              <a:t>, Л. П. </a:t>
            </a:r>
            <a:r>
              <a:rPr lang="uk-UA" sz="1800" dirty="0" err="1" smtClean="0">
                <a:latin typeface="Times New Roman" pitchFamily="18" charset="0"/>
                <a:cs typeface="Times New Roman" pitchFamily="18" charset="0"/>
              </a:rPr>
              <a:t>Горальський</a:t>
            </a:r>
            <a:r>
              <a:rPr lang="uk-UA" sz="1800" dirty="0" smtClean="0">
                <a:latin typeface="Times New Roman" pitchFamily="18" charset="0"/>
                <a:cs typeface="Times New Roman" pitchFamily="18" charset="0"/>
              </a:rPr>
              <a:t>,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В. В. Лісова ; за ред. Б. В. </a:t>
            </a:r>
            <a:r>
              <a:rPr lang="uk-UA" sz="1800" dirty="0" err="1" smtClean="0">
                <a:latin typeface="Times New Roman" pitchFamily="18" charset="0"/>
                <a:cs typeface="Times New Roman" pitchFamily="18" charset="0"/>
              </a:rPr>
              <a:t>Борисевича</a:t>
            </a:r>
            <a:r>
              <a:rPr lang="uk-UA" sz="1800" dirty="0" smtClean="0">
                <a:latin typeface="Times New Roman" pitchFamily="18" charset="0"/>
                <a:cs typeface="Times New Roman" pitchFamily="18" charset="0"/>
              </a:rPr>
              <a:t>. – Житомир : Полісся, 2014. – 144 с.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Подаються загальні відомості про незаразні хвороби, їх етіологію, макроскопічні й мікроскопічні зміни та диференційну патологоанатомічну діагностику.</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Посібник призначається для студентів, магістрів, бакалаврів вищих навчальних закладах, а також для студентів ветеринарних технікумів і коледжів.</a:t>
            </a:r>
            <a:endParaRPr lang="ru-RU" sz="1800" dirty="0" smtClean="0">
              <a:latin typeface="Times New Roman" pitchFamily="18" charset="0"/>
              <a:cs typeface="Times New Roman" pitchFamily="18" charset="0"/>
            </a:endParaRPr>
          </a:p>
        </p:txBody>
      </p:sp>
      <p:pic>
        <p:nvPicPr>
          <p:cNvPr id="30722" name="Содержимое 3" descr="1 - 0001.jpg"/>
          <p:cNvPicPr preferRelativeResize="0">
            <a:picLocks noGrp="1"/>
          </p:cNvPicPr>
          <p:nvPr>
            <p:ph idx="1"/>
          </p:nvPr>
        </p:nvPicPr>
        <p:blipFill>
          <a:blip r:embed="rId2" cstate="print"/>
          <a:srcRect/>
          <a:stretch>
            <a:fillRect/>
          </a:stretch>
        </p:blipFill>
        <p:spPr>
          <a:xfrm>
            <a:off x="539991" y="648001"/>
            <a:ext cx="3960000" cy="5760000"/>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Заголовок 1"/>
          <p:cNvSpPr>
            <a:spLocks noGrp="1"/>
          </p:cNvSpPr>
          <p:nvPr>
            <p:ph type="title"/>
          </p:nvPr>
        </p:nvSpPr>
        <p:spPr>
          <a:xfrm>
            <a:off x="4680000" y="117232"/>
            <a:ext cx="4320000" cy="5400000"/>
          </a:xfrm>
        </p:spPr>
        <p:txBody>
          <a:bodyPr/>
          <a:lstStyle/>
          <a:p>
            <a:pPr algn="l" eaLnBrk="1" hangingPunct="1"/>
            <a:r>
              <a:rPr lang="uk-UA" sz="1800" dirty="0" err="1" smtClean="0">
                <a:latin typeface="Times New Roman" pitchFamily="18" charset="0"/>
                <a:cs typeface="Times New Roman" pitchFamily="18" charset="0"/>
              </a:rPr>
              <a:t>Дема</a:t>
            </a:r>
            <a:r>
              <a:rPr lang="uk-UA" sz="1800" dirty="0" smtClean="0">
                <a:latin typeface="Times New Roman" pitchFamily="18" charset="0"/>
                <a:cs typeface="Times New Roman" pitchFamily="18" charset="0"/>
              </a:rPr>
              <a:t> Д. І. Бюджетна система : </a:t>
            </a:r>
            <a:r>
              <a:rPr lang="uk-UA" sz="1800" dirty="0" err="1" smtClean="0">
                <a:latin typeface="Times New Roman" pitchFamily="18" charset="0"/>
                <a:cs typeface="Times New Roman" pitchFamily="18" charset="0"/>
              </a:rPr>
              <a:t>навч</a:t>
            </a:r>
            <a:r>
              <a:rPr lang="uk-UA" sz="1800" dirty="0" smtClean="0">
                <a:latin typeface="Times New Roman" pitchFamily="18" charset="0"/>
                <a:cs typeface="Times New Roman" pitchFamily="18" charset="0"/>
              </a:rPr>
              <a:t>. посібник / Д. І. </a:t>
            </a:r>
            <a:r>
              <a:rPr lang="uk-UA" sz="1800" dirty="0" err="1" smtClean="0">
                <a:latin typeface="Times New Roman" pitchFamily="18" charset="0"/>
                <a:cs typeface="Times New Roman" pitchFamily="18" charset="0"/>
              </a:rPr>
              <a:t>Дема</a:t>
            </a:r>
            <a:r>
              <a:rPr lang="uk-UA" sz="1800" dirty="0" smtClean="0">
                <a:latin typeface="Times New Roman" pitchFamily="18" charset="0"/>
                <a:cs typeface="Times New Roman" pitchFamily="18" charset="0"/>
              </a:rPr>
              <a:t>, Н. М. </a:t>
            </a:r>
            <a:r>
              <a:rPr lang="uk-UA" sz="1800" dirty="0" err="1" smtClean="0">
                <a:latin typeface="Times New Roman" pitchFamily="18" charset="0"/>
                <a:cs typeface="Times New Roman" pitchFamily="18" charset="0"/>
              </a:rPr>
              <a:t>Фещенко</a:t>
            </a:r>
            <a:r>
              <a:rPr lang="uk-UA" sz="1800" dirty="0" smtClean="0">
                <a:latin typeface="Times New Roman" pitchFamily="18" charset="0"/>
                <a:cs typeface="Times New Roman" pitchFamily="18" charset="0"/>
              </a:rPr>
              <a:t>,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А. І. </a:t>
            </a:r>
            <a:r>
              <a:rPr lang="uk-UA" sz="1800" dirty="0" err="1" smtClean="0">
                <a:latin typeface="Times New Roman" pitchFamily="18" charset="0"/>
                <a:cs typeface="Times New Roman" pitchFamily="18" charset="0"/>
              </a:rPr>
              <a:t>Шубенко</a:t>
            </a:r>
            <a:r>
              <a:rPr lang="uk-UA" sz="1800" dirty="0" smtClean="0">
                <a:latin typeface="Times New Roman" pitchFamily="18" charset="0"/>
                <a:cs typeface="Times New Roman" pitchFamily="18" charset="0"/>
              </a:rPr>
              <a:t> ; за </a:t>
            </a:r>
            <a:r>
              <a:rPr lang="uk-UA" sz="1800" dirty="0" err="1" smtClean="0">
                <a:latin typeface="Times New Roman" pitchFamily="18" charset="0"/>
                <a:cs typeface="Times New Roman" pitchFamily="18" charset="0"/>
              </a:rPr>
              <a:t>заг</a:t>
            </a:r>
            <a:r>
              <a:rPr lang="uk-UA" sz="1800" dirty="0" smtClean="0">
                <a:latin typeface="Times New Roman" pitchFamily="18" charset="0"/>
                <a:cs typeface="Times New Roman" pitchFamily="18" charset="0"/>
              </a:rPr>
              <a:t>. ред. Д. І. </a:t>
            </a:r>
            <a:r>
              <a:rPr lang="uk-UA" sz="1800" dirty="0" err="1" smtClean="0">
                <a:latin typeface="Times New Roman" pitchFamily="18" charset="0"/>
                <a:cs typeface="Times New Roman" pitchFamily="18" charset="0"/>
              </a:rPr>
              <a:t>Деми</a:t>
            </a:r>
            <a:r>
              <a:rPr lang="uk-UA" sz="1800" dirty="0" smtClean="0">
                <a:latin typeface="Times New Roman" pitchFamily="18" charset="0"/>
                <a:cs typeface="Times New Roman" pitchFamily="18" charset="0"/>
              </a:rPr>
              <a:t>. – Житомир : ЖНАЕУ, 2014. – 500 с.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Посібник підготовлений відповідно до програми з навчальної дисципліни </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Бюджетна система</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 яка включена в навчальні плани підготовки бакалаврів напряму підготовки 6. 030508 </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Фінанси та кредит</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Розрахований на студентів напрямку підготовки </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Фінанси та кредити</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 аспірантів економічного профілю, усіх, хто цікавиться проблематикою функціонування державних фінансів.</a:t>
            </a:r>
            <a:endParaRPr lang="ru-RU" sz="1800" dirty="0" smtClean="0">
              <a:latin typeface="Times New Roman" pitchFamily="18" charset="0"/>
              <a:cs typeface="Times New Roman" pitchFamily="18" charset="0"/>
            </a:endParaRPr>
          </a:p>
        </p:txBody>
      </p:sp>
      <p:pic>
        <p:nvPicPr>
          <p:cNvPr id="21506" name="Содержимое 3" descr="1 - 0023.jpg"/>
          <p:cNvPicPr preferRelativeResize="0">
            <a:picLocks noGrp="1"/>
          </p:cNvPicPr>
          <p:nvPr>
            <p:ph idx="1"/>
          </p:nvPr>
        </p:nvPicPr>
        <p:blipFill>
          <a:blip r:embed="rId2" cstate="print"/>
          <a:srcRect/>
          <a:stretch>
            <a:fillRect/>
          </a:stretch>
        </p:blipFill>
        <p:spPr>
          <a:xfrm>
            <a:off x="539995" y="647999"/>
            <a:ext cx="3960000" cy="5760000"/>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Заголовок 1"/>
          <p:cNvSpPr>
            <a:spLocks noGrp="1"/>
          </p:cNvSpPr>
          <p:nvPr>
            <p:ph type="title"/>
          </p:nvPr>
        </p:nvSpPr>
        <p:spPr>
          <a:xfrm>
            <a:off x="4680000" y="-171400"/>
            <a:ext cx="4320000" cy="5580000"/>
          </a:xfrm>
        </p:spPr>
        <p:txBody>
          <a:bodyPr/>
          <a:lstStyle/>
          <a:p>
            <a:pPr algn="l" eaLnBrk="1" hangingPunct="1"/>
            <a:r>
              <a:rPr lang="uk-UA" sz="1800" dirty="0" err="1" smtClean="0">
                <a:latin typeface="Times New Roman" pitchFamily="18" charset="0"/>
                <a:cs typeface="Times New Roman" pitchFamily="18" charset="0"/>
              </a:rPr>
              <a:t>Дема</a:t>
            </a:r>
            <a:r>
              <a:rPr lang="uk-UA" sz="1800" dirty="0" smtClean="0">
                <a:latin typeface="Times New Roman" pitchFamily="18" charset="0"/>
                <a:cs typeface="Times New Roman" pitchFamily="18" charset="0"/>
              </a:rPr>
              <a:t> Д. І. Податковий менеджмент: адміністрування податків і зборів : </a:t>
            </a:r>
            <a:r>
              <a:rPr lang="uk-UA" sz="1800" dirty="0" err="1" smtClean="0">
                <a:latin typeface="Times New Roman" pitchFamily="18" charset="0"/>
                <a:cs typeface="Times New Roman" pitchFamily="18" charset="0"/>
              </a:rPr>
              <a:t>навч</a:t>
            </a:r>
            <a:r>
              <a:rPr lang="uk-UA" sz="1800" dirty="0" smtClean="0">
                <a:latin typeface="Times New Roman" pitchFamily="18" charset="0"/>
                <a:cs typeface="Times New Roman" pitchFamily="18" charset="0"/>
              </a:rPr>
              <a:t>. посібник / Д. І. </a:t>
            </a:r>
            <a:r>
              <a:rPr lang="uk-UA" sz="1800" dirty="0" err="1" smtClean="0">
                <a:latin typeface="Times New Roman" pitchFamily="18" charset="0"/>
                <a:cs typeface="Times New Roman" pitchFamily="18" charset="0"/>
              </a:rPr>
              <a:t>Дема</a:t>
            </a:r>
            <a:r>
              <a:rPr lang="uk-UA" sz="1800" dirty="0" smtClean="0">
                <a:latin typeface="Times New Roman" pitchFamily="18" charset="0"/>
                <a:cs typeface="Times New Roman" pitchFamily="18" charset="0"/>
              </a:rPr>
              <a:t>, І. В. Шевчук ; за </a:t>
            </a:r>
            <a:r>
              <a:rPr lang="uk-UA" sz="1800" dirty="0" err="1" smtClean="0">
                <a:latin typeface="Times New Roman" pitchFamily="18" charset="0"/>
                <a:cs typeface="Times New Roman" pitchFamily="18" charset="0"/>
              </a:rPr>
              <a:t>заг</a:t>
            </a:r>
            <a:r>
              <a:rPr lang="uk-UA" sz="1800" dirty="0" smtClean="0">
                <a:latin typeface="Times New Roman" pitchFamily="18" charset="0"/>
                <a:cs typeface="Times New Roman" pitchFamily="18" charset="0"/>
              </a:rPr>
              <a:t>. ред. Д. І. </a:t>
            </a:r>
            <a:r>
              <a:rPr lang="uk-UA" sz="1800" dirty="0" err="1" smtClean="0">
                <a:latin typeface="Times New Roman" pitchFamily="18" charset="0"/>
                <a:cs typeface="Times New Roman" pitchFamily="18" charset="0"/>
              </a:rPr>
              <a:t>Деми</a:t>
            </a:r>
            <a:r>
              <a:rPr lang="uk-UA" sz="1800" dirty="0" smtClean="0">
                <a:latin typeface="Times New Roman" pitchFamily="18" charset="0"/>
                <a:cs typeface="Times New Roman" pitchFamily="18" charset="0"/>
              </a:rPr>
              <a:t>. – Житомир : ЖНАЕУ, 2014. – 324 с.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У навчальному посібнику розкрито </a:t>
            </a:r>
            <a:r>
              <a:rPr lang="uk-UA" sz="1800" dirty="0" err="1" smtClean="0">
                <a:latin typeface="Times New Roman" pitchFamily="18" charset="0"/>
                <a:cs typeface="Times New Roman" pitchFamily="18" charset="0"/>
              </a:rPr>
              <a:t>теоретико-методичні</a:t>
            </a:r>
            <a:r>
              <a:rPr lang="uk-UA" sz="1800" dirty="0" smtClean="0">
                <a:latin typeface="Times New Roman" pitchFamily="18" charset="0"/>
                <a:cs typeface="Times New Roman" pitchFamily="18" charset="0"/>
              </a:rPr>
              <a:t> основи  і практичні аспекти діяльності податкових органів щодо адміністрування податків і зборів.</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Призначено для студентів економічних спеціальностей вищих навчальних закладів, викладачів, магістрів, аспірантів, слухачів факультетів післядипломної освіти.</a:t>
            </a:r>
            <a:endParaRPr lang="ru-RU" sz="1800" dirty="0" smtClean="0">
              <a:latin typeface="Times New Roman" pitchFamily="18" charset="0"/>
              <a:cs typeface="Times New Roman" pitchFamily="18" charset="0"/>
            </a:endParaRPr>
          </a:p>
        </p:txBody>
      </p:sp>
      <p:pic>
        <p:nvPicPr>
          <p:cNvPr id="28674" name="Содержимое 4" descr="Рисунок (99).jpg"/>
          <p:cNvPicPr preferRelativeResize="0">
            <a:picLocks noGrp="1"/>
          </p:cNvPicPr>
          <p:nvPr>
            <p:ph idx="1"/>
          </p:nvPr>
        </p:nvPicPr>
        <p:blipFill>
          <a:blip r:embed="rId3" cstate="print"/>
          <a:srcRect/>
          <a:stretch>
            <a:fillRect/>
          </a:stretch>
        </p:blipFill>
        <p:spPr>
          <a:xfrm>
            <a:off x="540000" y="648000"/>
            <a:ext cx="3960000" cy="5760000"/>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Заголовок 1"/>
          <p:cNvSpPr>
            <a:spLocks noGrp="1"/>
          </p:cNvSpPr>
          <p:nvPr>
            <p:ph type="title"/>
          </p:nvPr>
        </p:nvSpPr>
        <p:spPr>
          <a:xfrm>
            <a:off x="4680000" y="333722"/>
            <a:ext cx="4319588" cy="5543550"/>
          </a:xfrm>
        </p:spPr>
        <p:txBody>
          <a:bodyPr/>
          <a:lstStyle/>
          <a:p>
            <a:pPr algn="l" eaLnBrk="1" hangingPunct="1"/>
            <a:r>
              <a:rPr lang="uk-UA" sz="1800" dirty="0" smtClean="0">
                <a:latin typeface="Times New Roman" pitchFamily="18" charset="0"/>
                <a:cs typeface="Times New Roman" pitchFamily="18" charset="0"/>
              </a:rPr>
              <a:t>Екологічний моніторинг, інновації та ресурсозберігаючі технології в системі захисту картоплі і овочевих культур від шкідливих організмів: тези </a:t>
            </a:r>
            <a:r>
              <a:rPr lang="uk-UA" sz="1800" dirty="0" err="1" smtClean="0">
                <a:latin typeface="Times New Roman" pitchFamily="18" charset="0"/>
                <a:cs typeface="Times New Roman" pitchFamily="18" charset="0"/>
              </a:rPr>
              <a:t>доп</a:t>
            </a:r>
            <a:r>
              <a:rPr lang="uk-UA" sz="1800" dirty="0" smtClean="0">
                <a:latin typeface="Times New Roman" pitchFamily="18" charset="0"/>
                <a:cs typeface="Times New Roman" pitchFamily="18" charset="0"/>
              </a:rPr>
              <a:t>. </a:t>
            </a:r>
            <a:r>
              <a:rPr lang="uk-UA" sz="1800" dirty="0" err="1" smtClean="0">
                <a:latin typeface="Times New Roman" pitchFamily="18" charset="0"/>
                <a:cs typeface="Times New Roman" pitchFamily="18" charset="0"/>
              </a:rPr>
              <a:t>Всеукр</a:t>
            </a:r>
            <a:r>
              <a:rPr lang="uk-UA" sz="1800" dirty="0" smtClean="0">
                <a:latin typeface="Times New Roman" pitchFamily="18" charset="0"/>
                <a:cs typeface="Times New Roman" pitchFamily="18" charset="0"/>
              </a:rPr>
              <a:t>. </a:t>
            </a:r>
            <a:r>
              <a:rPr lang="uk-UA" sz="1800" dirty="0" err="1" smtClean="0">
                <a:latin typeface="Times New Roman" pitchFamily="18" charset="0"/>
                <a:cs typeface="Times New Roman" pitchFamily="18" charset="0"/>
              </a:rPr>
              <a:t>наук.-практ</a:t>
            </a:r>
            <a:r>
              <a:rPr lang="uk-UA" sz="1800" dirty="0" smtClean="0">
                <a:latin typeface="Times New Roman" pitchFamily="18" charset="0"/>
                <a:cs typeface="Times New Roman" pitchFamily="18" charset="0"/>
              </a:rPr>
              <a:t>. </a:t>
            </a:r>
            <a:r>
              <a:rPr lang="uk-UA" sz="1800" dirty="0" err="1" smtClean="0">
                <a:latin typeface="Times New Roman" pitchFamily="18" charset="0"/>
                <a:cs typeface="Times New Roman" pitchFamily="18" charset="0"/>
              </a:rPr>
              <a:t>конф</a:t>
            </a:r>
            <a:r>
              <a:rPr lang="uk-UA" sz="1800" dirty="0" smtClean="0">
                <a:latin typeface="Times New Roman" pitchFamily="18" charset="0"/>
                <a:cs typeface="Times New Roman" pitchFamily="18" charset="0"/>
              </a:rPr>
              <a:t>. (29-30 травня 2014 р.) / ЖНАЕУ. – Житомир : Рута, 2014. – 85 с.</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У збірнику подано тези доповідей Всеукраїнської науково-практичної конференції. Викладено результати наукових досліджень з селекції, насінництва, фітопатології, ентомології, технології вирощування картоплі, овочевих культур та інших напрямків.</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Розраховано на науковців, викладачів, аспірантів, магістрів та студентів вищих навчальних закладів </a:t>
            </a:r>
            <a:r>
              <a:rPr lang="en-US" sz="1800" dirty="0" smtClean="0">
                <a:latin typeface="Times New Roman" pitchFamily="18" charset="0"/>
                <a:cs typeface="Times New Roman" pitchFamily="18" charset="0"/>
              </a:rPr>
              <a:t>II-IV</a:t>
            </a:r>
            <a:r>
              <a:rPr lang="uk-UA" sz="1800" dirty="0" smtClean="0">
                <a:latin typeface="Times New Roman" pitchFamily="18" charset="0"/>
                <a:cs typeface="Times New Roman" pitchFamily="18" charset="0"/>
              </a:rPr>
              <a:t> рівня акредитації.</a:t>
            </a:r>
            <a:endParaRPr lang="ru-RU" sz="1800" dirty="0" smtClean="0">
              <a:latin typeface="Times New Roman" pitchFamily="18" charset="0"/>
              <a:cs typeface="Times New Roman" pitchFamily="18" charset="0"/>
            </a:endParaRPr>
          </a:p>
        </p:txBody>
      </p:sp>
      <p:pic>
        <p:nvPicPr>
          <p:cNvPr id="18434" name="Содержимое 3" descr="Рисунок (4).jpg"/>
          <p:cNvPicPr preferRelativeResize="0">
            <a:picLocks noGrp="1"/>
          </p:cNvPicPr>
          <p:nvPr>
            <p:ph idx="1"/>
          </p:nvPr>
        </p:nvPicPr>
        <p:blipFill>
          <a:blip r:embed="rId2" cstate="print"/>
          <a:srcRect/>
          <a:stretch>
            <a:fillRect/>
          </a:stretch>
        </p:blipFill>
        <p:spPr>
          <a:xfrm>
            <a:off x="539999" y="647999"/>
            <a:ext cx="3960000" cy="5760000"/>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Заголовок 1"/>
          <p:cNvSpPr>
            <a:spLocks noGrp="1"/>
          </p:cNvSpPr>
          <p:nvPr>
            <p:ph type="title"/>
          </p:nvPr>
        </p:nvSpPr>
        <p:spPr>
          <a:xfrm>
            <a:off x="4680000" y="-99392"/>
            <a:ext cx="4320000" cy="6337301"/>
          </a:xfrm>
        </p:spPr>
        <p:txBody>
          <a:bodyPr/>
          <a:lstStyle/>
          <a:p>
            <a:pPr algn="l" eaLnBrk="1" hangingPunct="1"/>
            <a:r>
              <a:rPr lang="ru-RU" sz="1800" dirty="0" err="1" smtClean="0">
                <a:latin typeface="Times New Roman" pitchFamily="18" charset="0"/>
                <a:cs typeface="Times New Roman" pitchFamily="18" charset="0"/>
              </a:rPr>
              <a:t>Екологічна</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хімія</a:t>
            </a:r>
            <a:r>
              <a:rPr lang="ru-RU" sz="1800" dirty="0" smtClean="0">
                <a:latin typeface="Times New Roman" pitchFamily="18" charset="0"/>
                <a:cs typeface="Times New Roman" pitchFamily="18" charset="0"/>
              </a:rPr>
              <a:t> : </a:t>
            </a:r>
            <a:r>
              <a:rPr lang="ru-RU" sz="1800" dirty="0" err="1" smtClean="0">
                <a:latin typeface="Times New Roman" pitchFamily="18" charset="0"/>
                <a:cs typeface="Times New Roman" pitchFamily="18" charset="0"/>
              </a:rPr>
              <a:t>підручник</a:t>
            </a:r>
            <a:r>
              <a:rPr lang="ru-RU" sz="1800"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 Б. М. </a:t>
            </a:r>
            <a:r>
              <a:rPr lang="ru-RU" sz="1800" dirty="0" err="1" smtClean="0">
                <a:latin typeface="Times New Roman" pitchFamily="18" charset="0"/>
                <a:cs typeface="Times New Roman" pitchFamily="18" charset="0"/>
              </a:rPr>
              <a:t>Федишин</a:t>
            </a:r>
            <a:r>
              <a:rPr lang="ru-RU" sz="1800" dirty="0" smtClean="0">
                <a:latin typeface="Times New Roman" pitchFamily="18" charset="0"/>
                <a:cs typeface="Times New Roman" pitchFamily="18" charset="0"/>
              </a:rPr>
              <a:t>, В. І. Дорохов, </a:t>
            </a:r>
            <a:r>
              <a:rPr lang="en-US" sz="1800" dirty="0" smtClean="0">
                <a:latin typeface="Times New Roman" pitchFamily="18" charset="0"/>
                <a:cs typeface="Times New Roman" pitchFamily="18" charset="0"/>
              </a:rPr>
              <a:t>                </a:t>
            </a:r>
            <a:r>
              <a:rPr lang="ru-RU" sz="1800" dirty="0" smtClean="0">
                <a:latin typeface="Times New Roman" pitchFamily="18" charset="0"/>
                <a:cs typeface="Times New Roman" pitchFamily="18" charset="0"/>
              </a:rPr>
              <a:t>Г. В. </a:t>
            </a:r>
            <a:r>
              <a:rPr lang="ru-RU" sz="1800" dirty="0" err="1" smtClean="0">
                <a:latin typeface="Times New Roman" pitchFamily="18" charset="0"/>
                <a:cs typeface="Times New Roman" pitchFamily="18" charset="0"/>
              </a:rPr>
              <a:t>Павлюк</a:t>
            </a:r>
            <a:r>
              <a:rPr lang="ru-RU" sz="1800" dirty="0" smtClean="0">
                <a:latin typeface="Times New Roman" pitchFamily="18" charset="0"/>
                <a:cs typeface="Times New Roman" pitchFamily="18" charset="0"/>
              </a:rPr>
              <a:t> [та </a:t>
            </a:r>
            <a:r>
              <a:rPr lang="ru-RU" sz="1800" dirty="0" err="1" smtClean="0">
                <a:latin typeface="Times New Roman" pitchFamily="18" charset="0"/>
                <a:cs typeface="Times New Roman" pitchFamily="18" charset="0"/>
              </a:rPr>
              <a:t>ін</a:t>
            </a:r>
            <a:r>
              <a:rPr lang="ru-RU" sz="1800" dirty="0" smtClean="0">
                <a:latin typeface="Times New Roman" pitchFamily="18" charset="0"/>
                <a:cs typeface="Times New Roman" pitchFamily="18" charset="0"/>
              </a:rPr>
              <a:t>.] ; за ред.</a:t>
            </a:r>
            <a:r>
              <a:rPr lang="uk-UA" sz="1800" dirty="0">
                <a:latin typeface="Times New Roman" pitchFamily="18" charset="0"/>
                <a:cs typeface="Times New Roman" pitchFamily="18" charset="0"/>
              </a:rPr>
              <a:t/>
            </a:r>
            <a:br>
              <a:rPr lang="uk-UA" sz="1800" dirty="0">
                <a:latin typeface="Times New Roman" pitchFamily="18" charset="0"/>
                <a:cs typeface="Times New Roman" pitchFamily="18" charset="0"/>
              </a:rPr>
            </a:br>
            <a:r>
              <a:rPr lang="ru-RU" sz="1800" dirty="0" smtClean="0">
                <a:latin typeface="Times New Roman" pitchFamily="18" charset="0"/>
                <a:cs typeface="Times New Roman" pitchFamily="18" charset="0"/>
              </a:rPr>
              <a:t>Б. М. </a:t>
            </a:r>
            <a:r>
              <a:rPr lang="ru-RU" sz="1800" dirty="0" err="1" smtClean="0">
                <a:latin typeface="Times New Roman" pitchFamily="18" charset="0"/>
                <a:cs typeface="Times New Roman" pitchFamily="18" charset="0"/>
              </a:rPr>
              <a:t>Федишина</a:t>
            </a:r>
            <a:r>
              <a:rPr lang="ru-RU" sz="1800" dirty="0" smtClean="0">
                <a:latin typeface="Times New Roman" pitchFamily="18" charset="0"/>
                <a:cs typeface="Times New Roman" pitchFamily="18" charset="0"/>
              </a:rPr>
              <a:t>. – Херсон :</a:t>
            </a:r>
            <a:r>
              <a:rPr lang="en-US"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Олді-плюс</a:t>
            </a:r>
            <a:r>
              <a:rPr lang="ru-RU" sz="1800" dirty="0" smtClean="0">
                <a:latin typeface="Times New Roman" pitchFamily="18" charset="0"/>
                <a:cs typeface="Times New Roman" pitchFamily="18" charset="0"/>
              </a:rPr>
              <a:t>, 2014. </a:t>
            </a:r>
            <a:r>
              <a:rPr lang="uk-UA" sz="1800" dirty="0" smtClean="0">
                <a:latin typeface="Times New Roman" pitchFamily="18" charset="0"/>
                <a:cs typeface="Times New Roman" pitchFamily="18" charset="0"/>
              </a:rPr>
              <a:t>– </a:t>
            </a:r>
            <a:r>
              <a:rPr lang="ru-RU" sz="1800" dirty="0" smtClean="0">
                <a:latin typeface="Times New Roman" pitchFamily="18" charset="0"/>
                <a:cs typeface="Times New Roman" pitchFamily="18" charset="0"/>
              </a:rPr>
              <a:t>515 с. </a:t>
            </a: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Викладено сучасні дані про будову і склад довкілля, параметри та фактори стабілізації його складу і фізичних параметрів. Також описані фізичні та хімічні методи очищення відходів життєдіяльності з метою запобігання забруднення довкілля.</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Для студентів вищих навчальних закладів, що навчаються за напрямом </a:t>
            </a:r>
            <a:br>
              <a:rPr lang="uk-UA"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Екологія</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 Підручник буде корисним для бакалаврів, магістрів, аспірантів спеціалізованих ліцеїв та коледжем. </a:t>
            </a:r>
            <a:endParaRPr lang="ru-RU" sz="1800" dirty="0" smtClean="0">
              <a:latin typeface="Times New Roman" pitchFamily="18" charset="0"/>
              <a:cs typeface="Times New Roman" pitchFamily="18" charset="0"/>
            </a:endParaRPr>
          </a:p>
        </p:txBody>
      </p:sp>
      <p:pic>
        <p:nvPicPr>
          <p:cNvPr id="22530" name="Содержимое 3" descr="1 - 0018.jpg"/>
          <p:cNvPicPr preferRelativeResize="0">
            <a:picLocks noGrp="1"/>
          </p:cNvPicPr>
          <p:nvPr>
            <p:ph idx="1"/>
          </p:nvPr>
        </p:nvPicPr>
        <p:blipFill>
          <a:blip r:embed="rId2" cstate="print"/>
          <a:srcRect/>
          <a:stretch>
            <a:fillRect/>
          </a:stretch>
        </p:blipFill>
        <p:spPr>
          <a:xfrm>
            <a:off x="539995" y="647999"/>
            <a:ext cx="3960000" cy="5760000"/>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Заголовок 1"/>
          <p:cNvSpPr>
            <a:spLocks noGrp="1"/>
          </p:cNvSpPr>
          <p:nvPr>
            <p:ph type="ctrTitle"/>
          </p:nvPr>
        </p:nvSpPr>
        <p:spPr>
          <a:xfrm>
            <a:off x="4680000" y="188640"/>
            <a:ext cx="4464000" cy="5111751"/>
          </a:xfrm>
        </p:spPr>
        <p:txBody>
          <a:bodyPr/>
          <a:lstStyle/>
          <a:p>
            <a:pPr algn="l" eaLnBrk="1" hangingPunct="1"/>
            <a:r>
              <a:rPr lang="uk-UA" sz="1800" dirty="0" smtClean="0">
                <a:latin typeface="Times New Roman" pitchFamily="18" charset="0"/>
                <a:cs typeface="Times New Roman" pitchFamily="18" charset="0"/>
              </a:rPr>
              <a:t>Інженерна екологія : </a:t>
            </a:r>
            <a:r>
              <a:rPr lang="uk-UA" sz="1800" dirty="0" err="1" smtClean="0">
                <a:latin typeface="Times New Roman" pitchFamily="18" charset="0"/>
                <a:cs typeface="Times New Roman" pitchFamily="18" charset="0"/>
              </a:rPr>
              <a:t>навч</a:t>
            </a:r>
            <a:r>
              <a:rPr lang="uk-UA" sz="1800" dirty="0" smtClean="0">
                <a:latin typeface="Times New Roman" pitchFamily="18" charset="0"/>
                <a:cs typeface="Times New Roman" pitchFamily="18" charset="0"/>
              </a:rPr>
              <a:t>. посібник /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А. П. </a:t>
            </a:r>
            <a:r>
              <a:rPr lang="uk-UA" sz="1800" dirty="0" err="1" smtClean="0">
                <a:latin typeface="Times New Roman" pitchFamily="18" charset="0"/>
                <a:cs typeface="Times New Roman" pitchFamily="18" charset="0"/>
              </a:rPr>
              <a:t>Войцицький</a:t>
            </a:r>
            <a:r>
              <a:rPr lang="uk-UA" sz="1800" dirty="0" smtClean="0">
                <a:latin typeface="Times New Roman" pitchFamily="18" charset="0"/>
                <a:cs typeface="Times New Roman" pitchFamily="18" charset="0"/>
              </a:rPr>
              <a:t>, Л. Г. Кравець,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О. Д. Муляр, І. В. </a:t>
            </a:r>
            <a:r>
              <a:rPr lang="uk-UA" sz="1800" dirty="0" err="1" smtClean="0">
                <a:latin typeface="Times New Roman" pitchFamily="18" charset="0"/>
                <a:cs typeface="Times New Roman" pitchFamily="18" charset="0"/>
              </a:rPr>
              <a:t>Нездвецька</a:t>
            </a:r>
            <a:r>
              <a:rPr lang="uk-UA" sz="1800" dirty="0" smtClean="0">
                <a:latin typeface="Times New Roman" pitchFamily="18" charset="0"/>
                <a:cs typeface="Times New Roman" pitchFamily="18" charset="0"/>
              </a:rPr>
              <a:t>. –  Житомир : ЖНАЕУ, 2014. –  499 с.</a:t>
            </a: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Побудований навчальний посібник на модульній основі і містить матеріал відповідно до типової програми. Одним з напрямків екологічних знань є інженерний підхід до дослідження та захисту навколишнього природного середовища.</a:t>
            </a: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Навчальний посібник призначений для студентів  і магістрів вищих навчальних закладів агроекологічного та технічного спрямування.</a:t>
            </a:r>
            <a:endParaRPr lang="ru-RU" sz="1800" dirty="0" smtClean="0">
              <a:latin typeface="Times New Roman" pitchFamily="18" charset="0"/>
              <a:cs typeface="Times New Roman" pitchFamily="18" charset="0"/>
            </a:endParaRPr>
          </a:p>
        </p:txBody>
      </p:sp>
      <p:pic>
        <p:nvPicPr>
          <p:cNvPr id="15362" name="Рисунок 3" descr="Рисунок.jpg"/>
          <p:cNvPicPr preferRelativeResize="0">
            <a:picLocks/>
          </p:cNvPicPr>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80000" y="549216"/>
            <a:ext cx="4320000" cy="4824000"/>
          </a:xfrm>
        </p:spPr>
        <p:txBody>
          <a:bodyPr>
            <a:normAutofit fontScale="90000"/>
          </a:bodyPr>
          <a:lstStyle/>
          <a:p>
            <a:pPr algn="l" eaLnBrk="1" hangingPunct="1">
              <a:defRPr/>
            </a:pPr>
            <a:r>
              <a:rPr lang="en-US" sz="1600" dirty="0" smtClean="0">
                <a:latin typeface="Times New Roman" pitchFamily="18" charset="0"/>
                <a:cs typeface="Times New Roman" pitchFamily="18" charset="0"/>
              </a:rPr>
              <a:t/>
            </a:r>
            <a:br>
              <a:rPr lang="en-US" sz="16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Наука – агропромисловому виробництву : тези доповідей </a:t>
            </a:r>
            <a:r>
              <a:rPr lang="uk-UA" sz="2000" dirty="0" err="1" smtClean="0">
                <a:latin typeface="Times New Roman" pitchFamily="18" charset="0"/>
                <a:cs typeface="Times New Roman" pitchFamily="18" charset="0"/>
              </a:rPr>
              <a:t>наук.-практ</a:t>
            </a:r>
            <a:r>
              <a:rPr lang="uk-UA" sz="2000" dirty="0" smtClean="0">
                <a:latin typeface="Times New Roman" pitchFamily="18" charset="0"/>
                <a:cs typeface="Times New Roman" pitchFamily="18" charset="0"/>
              </a:rPr>
              <a:t>. </a:t>
            </a:r>
            <a:r>
              <a:rPr lang="uk-UA" sz="2000" dirty="0" err="1" smtClean="0">
                <a:latin typeface="Times New Roman" pitchFamily="18" charset="0"/>
                <a:cs typeface="Times New Roman" pitchFamily="18" charset="0"/>
              </a:rPr>
              <a:t>конф</a:t>
            </a:r>
            <a:r>
              <a:rPr lang="uk-UA" sz="2000" dirty="0" smtClean="0">
                <a:latin typeface="Times New Roman" pitchFamily="18" charset="0"/>
                <a:cs typeface="Times New Roman" pitchFamily="18" charset="0"/>
              </a:rPr>
              <a:t>. наук.-пед. працівників та аспірантів агрономічного фак. (30 квітня 2014 р.) / ред. </a:t>
            </a:r>
            <a:r>
              <a:rPr lang="uk-UA" sz="2000" dirty="0" err="1" smtClean="0">
                <a:latin typeface="Times New Roman" pitchFamily="18" charset="0"/>
                <a:cs typeface="Times New Roman" pitchFamily="18" charset="0"/>
              </a:rPr>
              <a:t>кол</a:t>
            </a:r>
            <a:r>
              <a:rPr lang="uk-UA" sz="2000" dirty="0" smtClean="0">
                <a:latin typeface="Times New Roman" pitchFamily="18" charset="0"/>
                <a:cs typeface="Times New Roman" pitchFamily="18" charset="0"/>
              </a:rPr>
              <a:t>. </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П. І. Трофименко, В. Г. </a:t>
            </a:r>
            <a:r>
              <a:rPr lang="uk-UA" sz="2000" dirty="0" err="1" smtClean="0">
                <a:latin typeface="Times New Roman" pitchFamily="18" charset="0"/>
                <a:cs typeface="Times New Roman" pitchFamily="18" charset="0"/>
              </a:rPr>
              <a:t>Дідора</a:t>
            </a:r>
            <a:r>
              <a:rPr lang="uk-UA" sz="2000" dirty="0" smtClean="0">
                <a:latin typeface="Times New Roman" pitchFamily="18" charset="0"/>
                <a:cs typeface="Times New Roman" pitchFamily="18" charset="0"/>
              </a:rPr>
              <a:t>, </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О. Ф. Смаглій </a:t>
            </a:r>
            <a:r>
              <a:rPr lang="en-US" sz="2000" dirty="0" smtClean="0">
                <a:latin typeface="Times New Roman" pitchFamily="18" charset="0"/>
                <a:cs typeface="Times New Roman" pitchFamily="18" charset="0"/>
              </a:rPr>
              <a:t>[</a:t>
            </a:r>
            <a:r>
              <a:rPr lang="uk-UA" sz="2000" dirty="0" smtClean="0">
                <a:latin typeface="Times New Roman" pitchFamily="18" charset="0"/>
                <a:cs typeface="Times New Roman" pitchFamily="18" charset="0"/>
              </a:rPr>
              <a:t>та ін.</a:t>
            </a:r>
            <a:r>
              <a:rPr lang="en-US" sz="2000" dirty="0" smtClean="0">
                <a:latin typeface="Times New Roman" pitchFamily="18" charset="0"/>
                <a:cs typeface="Times New Roman" pitchFamily="18" charset="0"/>
              </a:rPr>
              <a:t>]</a:t>
            </a:r>
            <a:r>
              <a:rPr lang="uk-UA" sz="2000" dirty="0" smtClean="0">
                <a:latin typeface="Times New Roman" pitchFamily="18" charset="0"/>
                <a:cs typeface="Times New Roman" pitchFamily="18" charset="0"/>
              </a:rPr>
              <a:t>. – Житомир : ЖНАЕУ, 2014. – 115 с.</a:t>
            </a: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У збірнику представлено тези доповідей науково-практичної конференції науково-педагогічних працівників та аспірантів агрономічного факультету.</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Рекомендовано для користування, науковців, викладачів, аспірантів, магістрів та студентів вищих навчальних закладів </a:t>
            </a:r>
            <a:r>
              <a:rPr lang="en-US" sz="2000" dirty="0" smtClean="0">
                <a:latin typeface="Times New Roman" pitchFamily="18" charset="0"/>
                <a:cs typeface="Times New Roman" pitchFamily="18" charset="0"/>
              </a:rPr>
              <a:t>II-IV</a:t>
            </a:r>
            <a:r>
              <a:rPr lang="uk-UA" sz="2000" dirty="0" smtClean="0">
                <a:latin typeface="Times New Roman" pitchFamily="18" charset="0"/>
                <a:cs typeface="Times New Roman" pitchFamily="18" charset="0"/>
              </a:rPr>
              <a:t> рівня акредитації. </a:t>
            </a: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endParaRPr lang="ru-RU" sz="1800" dirty="0" smtClean="0">
              <a:latin typeface="Times New Roman" pitchFamily="18" charset="0"/>
              <a:cs typeface="Times New Roman" pitchFamily="18" charset="0"/>
            </a:endParaRPr>
          </a:p>
        </p:txBody>
      </p:sp>
      <p:pic>
        <p:nvPicPr>
          <p:cNvPr id="23554" name="Содержимое 5" descr="1 - 0012.jpg"/>
          <p:cNvPicPr preferRelativeResize="0">
            <a:picLocks noGrp="1"/>
          </p:cNvPicPr>
          <p:nvPr>
            <p:ph idx="1"/>
          </p:nvPr>
        </p:nvPicPr>
        <p:blipFill>
          <a:blip r:embed="rId2" cstate="print"/>
          <a:srcRect/>
          <a:stretch>
            <a:fillRect/>
          </a:stretch>
        </p:blipFill>
        <p:spPr>
          <a:xfrm>
            <a:off x="540000" y="647999"/>
            <a:ext cx="3960000" cy="5760000"/>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Содержимое 3" descr="1.jpg"/>
          <p:cNvPicPr preferRelativeResize="0">
            <a:picLocks noGrp="1"/>
          </p:cNvPicPr>
          <p:nvPr>
            <p:ph idx="1"/>
          </p:nvPr>
        </p:nvPicPr>
        <p:blipFill>
          <a:blip r:embed="rId2" cstate="print"/>
          <a:srcRect/>
          <a:stretch>
            <a:fillRect/>
          </a:stretch>
        </p:blipFill>
        <p:spPr>
          <a:xfrm>
            <a:off x="540000" y="647999"/>
            <a:ext cx="3960000" cy="5760000"/>
          </a:xfrm>
          <a:prstGeom prst="rect">
            <a:avLst/>
          </a:prstGeom>
          <a:ln>
            <a:noFill/>
          </a:ln>
          <a:effectLst>
            <a:outerShdw blurRad="292100" dist="139700" dir="2700000" algn="tl" rotWithShape="0">
              <a:srgbClr val="333333">
                <a:alpha val="65000"/>
              </a:srgbClr>
            </a:outerShdw>
          </a:effectLst>
        </p:spPr>
      </p:pic>
      <p:sp>
        <p:nvSpPr>
          <p:cNvPr id="41985" name="Заголовок 1"/>
          <p:cNvSpPr>
            <a:spLocks noGrp="1"/>
          </p:cNvSpPr>
          <p:nvPr>
            <p:ph type="title"/>
          </p:nvPr>
        </p:nvSpPr>
        <p:spPr>
          <a:xfrm>
            <a:off x="4680000" y="-314797"/>
            <a:ext cx="4321175" cy="5688013"/>
          </a:xfrm>
        </p:spPr>
        <p:txBody>
          <a:bodyPr/>
          <a:lstStyle/>
          <a:p>
            <a:pPr algn="l"/>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uk-UA" sz="1800" dirty="0" smtClean="0">
                <a:latin typeface="Times New Roman" pitchFamily="18" charset="0"/>
              </a:rPr>
              <a:t>Наукові здобутки молоді – вирішенню проблем АПК : матеріали </a:t>
            </a:r>
            <a:r>
              <a:rPr lang="uk-UA" sz="1800" dirty="0" err="1" smtClean="0">
                <a:latin typeface="Times New Roman" pitchFamily="18" charset="0"/>
              </a:rPr>
              <a:t>всеукр</a:t>
            </a:r>
            <a:r>
              <a:rPr lang="uk-UA" sz="1800" dirty="0" smtClean="0">
                <a:latin typeface="Times New Roman" pitchFamily="18" charset="0"/>
              </a:rPr>
              <a:t>. </a:t>
            </a:r>
            <a:r>
              <a:rPr lang="uk-UA" sz="1800" dirty="0" err="1" smtClean="0">
                <a:latin typeface="Times New Roman" pitchFamily="18" charset="0"/>
              </a:rPr>
              <a:t>наук.-практ</a:t>
            </a:r>
            <a:r>
              <a:rPr lang="uk-UA" sz="1800" dirty="0" smtClean="0">
                <a:latin typeface="Times New Roman" pitchFamily="18" charset="0"/>
              </a:rPr>
              <a:t>. </a:t>
            </a:r>
            <a:r>
              <a:rPr lang="uk-UA" sz="1800" dirty="0" err="1" smtClean="0">
                <a:latin typeface="Times New Roman" pitchFamily="18" charset="0"/>
              </a:rPr>
              <a:t>конф</a:t>
            </a:r>
            <a:r>
              <a:rPr lang="uk-UA" sz="1800" dirty="0" smtClean="0">
                <a:latin typeface="Times New Roman" pitchFamily="18" charset="0"/>
              </a:rPr>
              <a:t>.,</a:t>
            </a:r>
            <a:r>
              <a:rPr lang="en-US" sz="1800" dirty="0" smtClean="0">
                <a:latin typeface="Times New Roman" pitchFamily="18" charset="0"/>
              </a:rPr>
              <a:t> c</a:t>
            </a:r>
            <a:r>
              <a:rPr lang="uk-UA" sz="1800" dirty="0" smtClean="0">
                <a:latin typeface="Times New Roman" pitchFamily="18" charset="0"/>
              </a:rPr>
              <a:t>. </a:t>
            </a:r>
            <a:r>
              <a:rPr lang="uk-UA" sz="1800" dirty="0" err="1" smtClean="0">
                <a:latin typeface="Times New Roman" pitchFamily="18" charset="0"/>
              </a:rPr>
              <a:t>Грозино</a:t>
            </a:r>
            <a:r>
              <a:rPr lang="uk-UA" sz="1800" dirty="0" smtClean="0">
                <a:latin typeface="Times New Roman" pitchFamily="18" charset="0"/>
              </a:rPr>
              <a:t> </a:t>
            </a:r>
            <a:r>
              <a:rPr lang="en-US" sz="1800" dirty="0" smtClean="0">
                <a:latin typeface="Times New Roman" pitchFamily="18" charset="0"/>
              </a:rPr>
              <a:t>18</a:t>
            </a:r>
            <a:r>
              <a:rPr lang="uk-UA" sz="1800" dirty="0" smtClean="0">
                <a:latin typeface="Times New Roman" pitchFamily="18" charset="0"/>
              </a:rPr>
              <a:t> черв.</a:t>
            </a:r>
            <a:r>
              <a:rPr lang="ru-RU" sz="1800" dirty="0" smtClean="0">
                <a:latin typeface="Times New Roman" pitchFamily="18" charset="0"/>
              </a:rPr>
              <a:t> 2014 </a:t>
            </a:r>
            <a:r>
              <a:rPr lang="ru-RU" sz="1800" dirty="0" err="1" smtClean="0">
                <a:latin typeface="Times New Roman" pitchFamily="18" charset="0"/>
              </a:rPr>
              <a:t>р</a:t>
            </a:r>
            <a:r>
              <a:rPr lang="uk-UA" sz="1800" dirty="0" smtClean="0">
                <a:latin typeface="Times New Roman" pitchFamily="18" charset="0"/>
              </a:rPr>
              <a:t>. – Житомир : ЖДУ ім. І. Франка. – 64 с.</a:t>
            </a: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Збірник містить матеріали досліджень молодих вчених теоретичного і практичного характеру з актуальних питань землеробства, рослинництва, кормо виробництва, селекції та насінництва.</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Матеріали можуть використовуватись керівниками підприємств, спеціалістами, аспірантами, науковими співробітниками, студентами ВНЗ.</a:t>
            </a:r>
            <a:endParaRPr lang="ru-RU" sz="18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Заголовок 1"/>
          <p:cNvSpPr>
            <a:spLocks noGrp="1"/>
          </p:cNvSpPr>
          <p:nvPr>
            <p:ph type="title"/>
          </p:nvPr>
        </p:nvSpPr>
        <p:spPr>
          <a:xfrm>
            <a:off x="4680000" y="-288578"/>
            <a:ext cx="4500000" cy="6165850"/>
          </a:xfrm>
        </p:spPr>
        <p:txBody>
          <a:bodyPr/>
          <a:lstStyle/>
          <a:p>
            <a:pPr algn="l" eaLnBrk="1" hangingPunct="1"/>
            <a:r>
              <a:rPr lang="uk-UA" sz="1800" dirty="0" err="1" smtClean="0">
                <a:latin typeface="Times New Roman" pitchFamily="18" charset="0"/>
                <a:cs typeface="Times New Roman" pitchFamily="18" charset="0"/>
              </a:rPr>
              <a:t>Омеляненко</a:t>
            </a:r>
            <a:r>
              <a:rPr lang="uk-UA" sz="1800" dirty="0" smtClean="0">
                <a:latin typeface="Times New Roman" pitchFamily="18" charset="0"/>
                <a:cs typeface="Times New Roman" pitchFamily="18" charset="0"/>
              </a:rPr>
              <a:t> М. М. </a:t>
            </a:r>
            <a:r>
              <a:rPr lang="uk-UA" sz="1800" dirty="0" err="1" smtClean="0">
                <a:latin typeface="Times New Roman" pitchFamily="18" charset="0"/>
                <a:cs typeface="Times New Roman" pitchFamily="18" charset="0"/>
              </a:rPr>
              <a:t>Піометра</a:t>
            </a:r>
            <a:r>
              <a:rPr lang="uk-UA" sz="1800" dirty="0" smtClean="0">
                <a:latin typeface="Times New Roman" pitchFamily="18" charset="0"/>
                <a:cs typeface="Times New Roman" pitchFamily="18" charset="0"/>
              </a:rPr>
              <a:t> кішок : монографія / М. М. </a:t>
            </a:r>
            <a:r>
              <a:rPr lang="uk-UA" sz="1800" dirty="0" err="1" smtClean="0">
                <a:latin typeface="Times New Roman" pitchFamily="18" charset="0"/>
                <a:cs typeface="Times New Roman" pitchFamily="18" charset="0"/>
              </a:rPr>
              <a:t>Омеляненко</a:t>
            </a:r>
            <a:r>
              <a:rPr lang="uk-UA" sz="1800"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Л. О. Чупрун. – Житомир : Полісся, 2014. – 152 с.</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У монографії викладені результати клініко-експериментального вивчення ендометриту і </a:t>
            </a:r>
            <a:r>
              <a:rPr lang="uk-UA" sz="1800" dirty="0" err="1" smtClean="0">
                <a:latin typeface="Times New Roman" pitchFamily="18" charset="0"/>
                <a:cs typeface="Times New Roman" pitchFamily="18" charset="0"/>
              </a:rPr>
              <a:t>піометри</a:t>
            </a:r>
            <a:r>
              <a:rPr lang="uk-UA" sz="1800" dirty="0" smtClean="0">
                <a:latin typeface="Times New Roman" pitchFamily="18" charset="0"/>
                <a:cs typeface="Times New Roman" pitchFamily="18" charset="0"/>
              </a:rPr>
              <a:t> кішок. Проведені клінічні, цитологічні та морфологічні дослідження, що характеризують фізіологічний статус організму, зміни при спонтанно виниклих ендометриті  і </a:t>
            </a:r>
            <a:r>
              <a:rPr lang="uk-UA" sz="1800" dirty="0" err="1" smtClean="0">
                <a:latin typeface="Times New Roman" pitchFamily="18" charset="0"/>
                <a:cs typeface="Times New Roman" pitchFamily="18" charset="0"/>
              </a:rPr>
              <a:t>піометрі</a:t>
            </a:r>
            <a:r>
              <a:rPr lang="uk-UA" sz="1800" dirty="0" smtClean="0">
                <a:latin typeface="Times New Roman" pitchFamily="18" charset="0"/>
                <a:cs typeface="Times New Roman" pitchFamily="18" charset="0"/>
              </a:rPr>
              <a:t>.</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Монографія розрахована на фахівців ветеринарної медицини клініки дрібних тварин.</a:t>
            </a:r>
            <a:endParaRPr lang="ru-RU" sz="1800" dirty="0" smtClean="0">
              <a:latin typeface="Times New Roman" pitchFamily="18" charset="0"/>
              <a:cs typeface="Times New Roman" pitchFamily="18" charset="0"/>
            </a:endParaRPr>
          </a:p>
        </p:txBody>
      </p:sp>
      <p:pic>
        <p:nvPicPr>
          <p:cNvPr id="36866" name="Содержимое 5" descr="kkkkkkkkkkkkkkk.jpg"/>
          <p:cNvPicPr preferRelativeResize="0">
            <a:picLocks noGrp="1"/>
          </p:cNvPicPr>
          <p:nvPr>
            <p:ph idx="1"/>
          </p:nvPr>
        </p:nvPicPr>
        <p:blipFill>
          <a:blip r:embed="rId2" cstate="print"/>
          <a:srcRect/>
          <a:stretch>
            <a:fillRect/>
          </a:stretch>
        </p:blipFill>
        <p:spPr>
          <a:xfrm>
            <a:off x="540000" y="647999"/>
            <a:ext cx="3960000" cy="5760000"/>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Заголовок 1"/>
          <p:cNvSpPr>
            <a:spLocks noGrp="1"/>
          </p:cNvSpPr>
          <p:nvPr>
            <p:ph type="title"/>
          </p:nvPr>
        </p:nvSpPr>
        <p:spPr>
          <a:xfrm>
            <a:off x="4680000" y="-27384"/>
            <a:ext cx="4428000" cy="5543550"/>
          </a:xfrm>
        </p:spPr>
        <p:txBody>
          <a:bodyPr/>
          <a:lstStyle/>
          <a:p>
            <a:pPr algn="l" eaLnBrk="1" hangingPunct="1"/>
            <a:r>
              <a:rPr lang="uk-UA" sz="1800" dirty="0" smtClean="0">
                <a:latin typeface="Times New Roman" pitchFamily="18" charset="0"/>
                <a:cs typeface="Times New Roman" pitchFamily="18" charset="0"/>
              </a:rPr>
              <a:t>Основи переробки продукції тваринництва в домашніх умовах : </a:t>
            </a:r>
            <a:r>
              <a:rPr lang="uk-UA" sz="1800" dirty="0" err="1" smtClean="0">
                <a:latin typeface="Times New Roman" pitchFamily="18" charset="0"/>
                <a:cs typeface="Times New Roman" pitchFamily="18" charset="0"/>
              </a:rPr>
              <a:t>навч</a:t>
            </a:r>
            <a:r>
              <a:rPr lang="uk-UA" sz="1800" dirty="0" smtClean="0">
                <a:latin typeface="Times New Roman" pitchFamily="18" charset="0"/>
                <a:cs typeface="Times New Roman" pitchFamily="18" charset="0"/>
              </a:rPr>
              <a:t>. посібник / </a:t>
            </a: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В</a:t>
            </a:r>
            <a:r>
              <a:rPr lang="uk-UA" sz="1800" dirty="0" smtClean="0">
                <a:latin typeface="Times New Roman" pitchFamily="18" charset="0"/>
                <a:cs typeface="Times New Roman" pitchFamily="18" charset="0"/>
              </a:rPr>
              <a:t>. І. Ковальчук, В. П. </a:t>
            </a:r>
            <a:r>
              <a:rPr lang="uk-UA" sz="1800" dirty="0" err="1" smtClean="0">
                <a:latin typeface="Times New Roman" pitchFamily="18" charset="0"/>
                <a:cs typeface="Times New Roman" pitchFamily="18" charset="0"/>
              </a:rPr>
              <a:t>Славов</a:t>
            </a:r>
            <a:r>
              <a:rPr lang="uk-UA" sz="1800"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М</a:t>
            </a:r>
            <a:r>
              <a:rPr lang="uk-UA" sz="1800" dirty="0" smtClean="0">
                <a:latin typeface="Times New Roman" pitchFamily="18" charset="0"/>
                <a:cs typeface="Times New Roman" pitchFamily="18" charset="0"/>
              </a:rPr>
              <a:t>. М. Кривий </a:t>
            </a:r>
            <a:r>
              <a:rPr lang="en-US"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та ін.</a:t>
            </a:r>
            <a:r>
              <a:rPr lang="en-US"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 – Житомир : Вид-во ЖДУ ім. І. Франка, 2014. – 200 с.</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Навчальний посібник підготовлений згідно програми з дисципліни «Технологія переробки продукції тваринництва» (2001 р.). У навчальному посібнику описано харчову цінність м</a:t>
            </a:r>
            <a:r>
              <a:rPr lang="en-US"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яса різних видів тварин та птиці, а також їх переробку в домашніх умовах. Наведено рецепти приготування ковбас, копченостей, блюд із м</a:t>
            </a:r>
            <a:r>
              <a:rPr lang="en-US"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яса тварин , птиці, риби і яєць.</a:t>
            </a:r>
            <a:endParaRPr lang="ru-RU" sz="1800" dirty="0" smtClean="0">
              <a:latin typeface="Times New Roman" pitchFamily="18" charset="0"/>
              <a:cs typeface="Times New Roman" pitchFamily="18" charset="0"/>
            </a:endParaRPr>
          </a:p>
        </p:txBody>
      </p:sp>
      <p:pic>
        <p:nvPicPr>
          <p:cNvPr id="37890" name="Содержимое 3" descr="1 - 0001.jpg"/>
          <p:cNvPicPr preferRelativeResize="0">
            <a:picLocks noGrp="1"/>
          </p:cNvPicPr>
          <p:nvPr>
            <p:ph idx="1"/>
          </p:nvPr>
        </p:nvPicPr>
        <p:blipFill>
          <a:blip r:embed="rId2" cstate="print"/>
          <a:srcRect/>
          <a:stretch>
            <a:fillRect/>
          </a:stretch>
        </p:blipFill>
        <p:spPr>
          <a:xfrm>
            <a:off x="540000" y="647999"/>
            <a:ext cx="3960000" cy="5760000"/>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Заголовок 1"/>
          <p:cNvSpPr>
            <a:spLocks noGrp="1"/>
          </p:cNvSpPr>
          <p:nvPr>
            <p:ph type="title"/>
          </p:nvPr>
        </p:nvSpPr>
        <p:spPr>
          <a:xfrm>
            <a:off x="4680000" y="-242789"/>
            <a:ext cx="4320000" cy="5688013"/>
          </a:xfrm>
        </p:spPr>
        <p:txBody>
          <a:bodyPr/>
          <a:lstStyle/>
          <a:p>
            <a:pPr algn="l" eaLnBrk="1" hangingPunct="1"/>
            <a:r>
              <a:rPr lang="uk-UA" sz="1800" dirty="0" smtClean="0">
                <a:latin typeface="Times New Roman" pitchFamily="18" charset="0"/>
                <a:cs typeface="Times New Roman" pitchFamily="18" charset="0"/>
              </a:rPr>
              <a:t>Паразитарні хвороби м’ясоїдних тварин </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навч</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посібник</a:t>
            </a:r>
            <a:r>
              <a:rPr lang="ru-RU" sz="1800" dirty="0" smtClean="0">
                <a:latin typeface="Times New Roman" pitchFamily="18" charset="0"/>
                <a:cs typeface="Times New Roman" pitchFamily="18" charset="0"/>
              </a:rPr>
              <a:t> / </a:t>
            </a:r>
            <a:r>
              <a:rPr lang="uk-UA" sz="1800" dirty="0" smtClean="0">
                <a:latin typeface="Times New Roman" pitchFamily="18" charset="0"/>
                <a:cs typeface="Times New Roman" pitchFamily="18" charset="0"/>
              </a:rPr>
              <a:t>Н. М. Сорока,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Ю. Ю. Довгій, О. А. Дубова </a:t>
            </a:r>
            <a:r>
              <a:rPr lang="ru-RU" sz="1800" dirty="0" smtClean="0">
                <a:latin typeface="Times New Roman" pitchFamily="18" charset="0"/>
                <a:cs typeface="Times New Roman" pitchFamily="18" charset="0"/>
              </a:rPr>
              <a:t>[та </a:t>
            </a:r>
            <a:r>
              <a:rPr lang="ru-RU" sz="1800" dirty="0" err="1" smtClean="0">
                <a:latin typeface="Times New Roman" pitchFamily="18" charset="0"/>
                <a:cs typeface="Times New Roman" pitchFamily="18" charset="0"/>
              </a:rPr>
              <a:t>ін</a:t>
            </a:r>
            <a:r>
              <a:rPr lang="ru-RU" sz="1800" dirty="0" smtClean="0">
                <a:latin typeface="Times New Roman" pitchFamily="18" charset="0"/>
                <a:cs typeface="Times New Roman" pitchFamily="18" charset="0"/>
              </a:rPr>
              <a:t>.] ; за ред. </a:t>
            </a:r>
            <a:r>
              <a:rPr lang="uk-UA" sz="1800" dirty="0" smtClean="0">
                <a:latin typeface="Times New Roman" pitchFamily="18" charset="0"/>
                <a:cs typeface="Times New Roman" pitchFamily="18" charset="0"/>
              </a:rPr>
              <a:t>Ю. Ю. </a:t>
            </a:r>
            <a:r>
              <a:rPr lang="uk-UA" sz="1800" dirty="0" err="1" smtClean="0">
                <a:latin typeface="Times New Roman" pitchFamily="18" charset="0"/>
                <a:cs typeface="Times New Roman" pitchFamily="18" charset="0"/>
              </a:rPr>
              <a:t>Довгія</a:t>
            </a:r>
            <a:r>
              <a:rPr lang="uk-UA" sz="1800" dirty="0" smtClean="0">
                <a:latin typeface="Times New Roman" pitchFamily="18" charset="0"/>
                <a:cs typeface="Times New Roman" pitchFamily="18" charset="0"/>
              </a:rPr>
              <a:t>. – Житомир : Полісся, 2014. – 216 с.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Навчальне видання містить основні відомості щодо гельмінтозів м’ясоїдних тварин (собак, котів, сріблястих лисиць, песців) з урахуванням останніх досліджень науки.</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Для студентів, магістрів, аспірантів, викладачів, а також лікарів ветеринарної медицини, наукових співробітників.</a:t>
            </a:r>
            <a:endParaRPr lang="ru-RU" sz="1800" dirty="0" smtClean="0">
              <a:latin typeface="Times New Roman" pitchFamily="18" charset="0"/>
              <a:cs typeface="Times New Roman" pitchFamily="18" charset="0"/>
            </a:endParaRPr>
          </a:p>
        </p:txBody>
      </p:sp>
      <p:pic>
        <p:nvPicPr>
          <p:cNvPr id="24578" name="Содержимое 3" descr="1 - 0015.jpg"/>
          <p:cNvPicPr preferRelativeResize="0">
            <a:picLocks noGrp="1"/>
          </p:cNvPicPr>
          <p:nvPr>
            <p:ph idx="1"/>
          </p:nvPr>
        </p:nvPicPr>
        <p:blipFill>
          <a:blip r:embed="rId2" cstate="print"/>
          <a:srcRect/>
          <a:stretch>
            <a:fillRect/>
          </a:stretch>
        </p:blipFill>
        <p:spPr>
          <a:xfrm>
            <a:off x="539999" y="647999"/>
            <a:ext cx="3960000" cy="5760000"/>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Заголовок 1"/>
          <p:cNvSpPr>
            <a:spLocks noGrp="1"/>
          </p:cNvSpPr>
          <p:nvPr>
            <p:ph type="title"/>
          </p:nvPr>
        </p:nvSpPr>
        <p:spPr>
          <a:xfrm>
            <a:off x="4680000" y="-675456"/>
            <a:ext cx="4320000" cy="5761038"/>
          </a:xfrm>
        </p:spPr>
        <p:txBody>
          <a:bodyPr/>
          <a:lstStyle/>
          <a:p>
            <a:pPr algn="l" eaLnBrk="1" hangingPunct="1"/>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Провидіння (соціально-психологічні аспекти) / О. В. </a:t>
            </a:r>
            <a:r>
              <a:rPr lang="uk-UA" sz="1800" dirty="0" err="1" smtClean="0">
                <a:latin typeface="Times New Roman" pitchFamily="18" charset="0"/>
                <a:cs typeface="Times New Roman" pitchFamily="18" charset="0"/>
              </a:rPr>
              <a:t>Мосієнко</a:t>
            </a:r>
            <a:r>
              <a:rPr lang="uk-UA" sz="1800" dirty="0" smtClean="0">
                <a:latin typeface="Times New Roman" pitchFamily="18" charset="0"/>
                <a:cs typeface="Times New Roman" pitchFamily="18" charset="0"/>
              </a:rPr>
              <a:t>, О. В. </a:t>
            </a:r>
            <a:r>
              <a:rPr lang="uk-UA" sz="1800" dirty="0" err="1" smtClean="0">
                <a:latin typeface="Times New Roman" pitchFamily="18" charset="0"/>
                <a:cs typeface="Times New Roman" pitchFamily="18" charset="0"/>
              </a:rPr>
              <a:t>Тузюк</a:t>
            </a:r>
            <a:r>
              <a:rPr lang="uk-UA" sz="1800" dirty="0" smtClean="0">
                <a:latin typeface="Times New Roman" pitchFamily="18" charset="0"/>
                <a:cs typeface="Times New Roman" pitchFamily="18" charset="0"/>
              </a:rPr>
              <a:t>,</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Ю. В. </a:t>
            </a:r>
            <a:r>
              <a:rPr lang="uk-UA" sz="1800" dirty="0" err="1" smtClean="0">
                <a:latin typeface="Times New Roman" pitchFamily="18" charset="0"/>
                <a:cs typeface="Times New Roman" pitchFamily="18" charset="0"/>
              </a:rPr>
              <a:t>Богоявленська</a:t>
            </a:r>
            <a:r>
              <a:rPr lang="uk-UA" sz="1800"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та ін.</a:t>
            </a:r>
            <a:r>
              <a:rPr lang="en-US"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 – Житомир : Рута, 2014.</a:t>
            </a:r>
            <a:r>
              <a:rPr lang="ru-RU"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 232 с.</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Систематизовано до курсу лекцій «Психологія управління», підручник за редакцією заслуженого діяча науки і техніки України, професора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Є. І. </a:t>
            </a:r>
            <a:r>
              <a:rPr lang="uk-UA" sz="1800" dirty="0" err="1" smtClean="0">
                <a:latin typeface="Times New Roman" pitchFamily="18" charset="0"/>
                <a:cs typeface="Times New Roman" pitchFamily="18" charset="0"/>
              </a:rPr>
              <a:t>Ходаківського</a:t>
            </a:r>
            <a:r>
              <a:rPr lang="uk-UA" sz="1800" dirty="0" smtClean="0">
                <a:latin typeface="Times New Roman" pitchFamily="18" charset="0"/>
                <a:cs typeface="Times New Roman" pitchFamily="18" charset="0"/>
              </a:rPr>
              <a:t>, затверджено міністерством науки і освіти України для студентів вищих навчальних закладів.</a:t>
            </a:r>
            <a:endParaRPr lang="ru-RU" sz="1800" dirty="0" smtClean="0">
              <a:solidFill>
                <a:srgbClr val="FF0000"/>
              </a:solidFill>
              <a:latin typeface="Times New Roman" pitchFamily="18" charset="0"/>
              <a:cs typeface="Times New Roman" pitchFamily="18" charset="0"/>
            </a:endParaRPr>
          </a:p>
        </p:txBody>
      </p:sp>
      <p:pic>
        <p:nvPicPr>
          <p:cNvPr id="33794" name="Содержимое 3" descr="1 - 0001.jpg"/>
          <p:cNvPicPr preferRelativeResize="0">
            <a:picLocks noGrp="1"/>
          </p:cNvPicPr>
          <p:nvPr>
            <p:ph idx="1"/>
          </p:nvPr>
        </p:nvPicPr>
        <p:blipFill>
          <a:blip r:embed="rId2" cstate="print"/>
          <a:srcRect/>
          <a:stretch>
            <a:fillRect/>
          </a:stretch>
        </p:blipFill>
        <p:spPr>
          <a:xfrm>
            <a:off x="540000" y="647999"/>
            <a:ext cx="3960000" cy="5760000"/>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Заголовок 1"/>
          <p:cNvSpPr>
            <a:spLocks noGrp="1"/>
          </p:cNvSpPr>
          <p:nvPr>
            <p:ph type="title"/>
          </p:nvPr>
        </p:nvSpPr>
        <p:spPr>
          <a:xfrm>
            <a:off x="4680000" y="230014"/>
            <a:ext cx="4392000" cy="6583362"/>
          </a:xfrm>
        </p:spPr>
        <p:txBody>
          <a:bodyPr/>
          <a:lstStyle/>
          <a:p>
            <a:pPr algn="l" eaLnBrk="1" hangingPunct="1"/>
            <a:r>
              <a:rPr lang="uk-UA" sz="1800" dirty="0" err="1" smtClean="0">
                <a:latin typeface="Times New Roman" pitchFamily="18" charset="0"/>
                <a:cs typeface="Times New Roman" pitchFamily="18" charset="0"/>
              </a:rPr>
              <a:t>Синекологічні</a:t>
            </a:r>
            <a:r>
              <a:rPr lang="uk-UA" sz="1800" dirty="0" smtClean="0">
                <a:latin typeface="Times New Roman" pitchFamily="18" charset="0"/>
                <a:cs typeface="Times New Roman" pitchFamily="18" charset="0"/>
              </a:rPr>
              <a:t> аспекти формування високопродуктивних фітоценозів зернових і зернових культур : монографія / </a:t>
            </a: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Т</a:t>
            </a:r>
            <a:r>
              <a:rPr lang="uk-UA" sz="1800" dirty="0" smtClean="0">
                <a:latin typeface="Times New Roman" pitchFamily="18" charset="0"/>
                <a:cs typeface="Times New Roman" pitchFamily="18" charset="0"/>
              </a:rPr>
              <a:t>. З. </a:t>
            </a:r>
            <a:r>
              <a:rPr lang="uk-UA" sz="1800" dirty="0" err="1" smtClean="0">
                <a:latin typeface="Times New Roman" pitchFamily="18" charset="0"/>
                <a:cs typeface="Times New Roman" pitchFamily="18" charset="0"/>
              </a:rPr>
              <a:t>Москалець</a:t>
            </a:r>
            <a:r>
              <a:rPr lang="uk-UA" sz="1800" dirty="0" smtClean="0">
                <a:latin typeface="Times New Roman" pitchFamily="18" charset="0"/>
                <a:cs typeface="Times New Roman" pitchFamily="18" charset="0"/>
              </a:rPr>
              <a:t>, В. В. </a:t>
            </a:r>
            <a:r>
              <a:rPr lang="uk-UA" sz="1800" dirty="0" err="1" smtClean="0">
                <a:latin typeface="Times New Roman" pitchFamily="18" charset="0"/>
                <a:cs typeface="Times New Roman" pitchFamily="18" charset="0"/>
              </a:rPr>
              <a:t>Москалець</a:t>
            </a:r>
            <a:r>
              <a:rPr lang="uk-UA" sz="1800" dirty="0" smtClean="0">
                <a:latin typeface="Times New Roman" pitchFamily="18" charset="0"/>
                <a:cs typeface="Times New Roman" pitchFamily="18" charset="0"/>
              </a:rPr>
              <a:t>,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М. М. </a:t>
            </a:r>
            <a:r>
              <a:rPr lang="uk-UA" sz="1800" dirty="0" err="1" smtClean="0">
                <a:latin typeface="Times New Roman" pitchFamily="18" charset="0"/>
                <a:cs typeface="Times New Roman" pitchFamily="18" charset="0"/>
              </a:rPr>
              <a:t>Ключевич</a:t>
            </a:r>
            <a:r>
              <a:rPr lang="uk-UA" sz="1800"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та ін. </a:t>
            </a:r>
            <a:r>
              <a:rPr lang="en-US"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 – Херсон : </a:t>
            </a:r>
            <a:br>
              <a:rPr lang="uk-UA" sz="1800" dirty="0" smtClean="0">
                <a:latin typeface="Times New Roman" pitchFamily="18" charset="0"/>
                <a:cs typeface="Times New Roman" pitchFamily="18" charset="0"/>
              </a:rPr>
            </a:br>
            <a:r>
              <a:rPr lang="uk-UA" sz="1800" dirty="0" err="1" smtClean="0">
                <a:latin typeface="Times New Roman" pitchFamily="18" charset="0"/>
                <a:cs typeface="Times New Roman" pitchFamily="18" charset="0"/>
              </a:rPr>
              <a:t>Грінь</a:t>
            </a:r>
            <a:r>
              <a:rPr lang="uk-UA" sz="1800" dirty="0" smtClean="0">
                <a:latin typeface="Times New Roman" pitchFamily="18" charset="0"/>
                <a:cs typeface="Times New Roman" pitchFamily="18" charset="0"/>
              </a:rPr>
              <a:t> Д. С., 2014. – 514 с.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У монографії розглянуто значення, агроекологічні особливості зернових та зернобобових культур у формуванні стійких </a:t>
            </a:r>
            <a:r>
              <a:rPr lang="uk-UA" sz="1800" dirty="0" err="1" smtClean="0">
                <a:latin typeface="Times New Roman" pitchFamily="18" charset="0"/>
                <a:cs typeface="Times New Roman" pitchFamily="18" charset="0"/>
              </a:rPr>
              <a:t>агроекосистем</a:t>
            </a:r>
            <a:r>
              <a:rPr lang="uk-UA" sz="1800" dirty="0" smtClean="0">
                <a:latin typeface="Times New Roman" pitchFamily="18" charset="0"/>
                <a:cs typeface="Times New Roman" pitchFamily="18" charset="0"/>
              </a:rPr>
              <a:t>. Висвітлено аспекти методології досліджень </a:t>
            </a:r>
            <a:r>
              <a:rPr lang="uk-UA" sz="1800" dirty="0" err="1" smtClean="0">
                <a:latin typeface="Times New Roman" pitchFamily="18" charset="0"/>
                <a:cs typeface="Times New Roman" pitchFamily="18" charset="0"/>
              </a:rPr>
              <a:t>тритикале</a:t>
            </a:r>
            <a:r>
              <a:rPr lang="uk-UA" sz="1800" dirty="0" smtClean="0">
                <a:latin typeface="Times New Roman" pitchFamily="18" charset="0"/>
                <a:cs typeface="Times New Roman" pitchFamily="18" charset="0"/>
              </a:rPr>
              <a:t> озимого, пшениці м'якої озимої, сої та гороху овочевого на екосистему рівні. Також в науковій праці висвітлені унікальні особливості </a:t>
            </a:r>
            <a:r>
              <a:rPr lang="uk-UA" sz="1800" dirty="0" err="1" smtClean="0">
                <a:latin typeface="Times New Roman" pitchFamily="18" charset="0"/>
                <a:cs typeface="Times New Roman" pitchFamily="18" charset="0"/>
              </a:rPr>
              <a:t>тритикале</a:t>
            </a:r>
            <a:r>
              <a:rPr lang="uk-UA" sz="1800" dirty="0" smtClean="0">
                <a:latin typeface="Times New Roman" pitchFamily="18" charset="0"/>
                <a:cs typeface="Times New Roman" pitchFamily="18" charset="0"/>
              </a:rPr>
              <a:t> озимого, пшениці м'якої озимої в зоні радіонуклідного забруднення та показання. Будуть корисними для студентів агрономічного та біологічного напрямків, аспірантів, науковців. </a:t>
            </a:r>
            <a:endParaRPr lang="ru-RU" sz="1800" dirty="0" smtClean="0">
              <a:latin typeface="Times New Roman" pitchFamily="18" charset="0"/>
              <a:cs typeface="Times New Roman" pitchFamily="18" charset="0"/>
            </a:endParaRPr>
          </a:p>
        </p:txBody>
      </p:sp>
      <p:pic>
        <p:nvPicPr>
          <p:cNvPr id="38914" name="Содержимое 3" descr="1 - 0004.jpg"/>
          <p:cNvPicPr preferRelativeResize="0">
            <a:picLocks noGrp="1"/>
          </p:cNvPicPr>
          <p:nvPr>
            <p:ph idx="1"/>
          </p:nvPr>
        </p:nvPicPr>
        <p:blipFill>
          <a:blip r:embed="rId2" cstate="print"/>
          <a:srcRect/>
          <a:stretch>
            <a:fillRect/>
          </a:stretch>
        </p:blipFill>
        <p:spPr>
          <a:xfrm>
            <a:off x="540000" y="648000"/>
            <a:ext cx="3960000" cy="5760000"/>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Заголовок 1"/>
          <p:cNvSpPr>
            <a:spLocks noGrp="1"/>
          </p:cNvSpPr>
          <p:nvPr>
            <p:ph type="title"/>
          </p:nvPr>
        </p:nvSpPr>
        <p:spPr>
          <a:xfrm>
            <a:off x="4680000" y="202331"/>
            <a:ext cx="4320000" cy="6323013"/>
          </a:xfrm>
        </p:spPr>
        <p:txBody>
          <a:bodyPr/>
          <a:lstStyle/>
          <a:p>
            <a:pPr algn="l" eaLnBrk="1" hangingPunct="1"/>
            <a:r>
              <a:rPr lang="uk-UA" sz="1800" dirty="0" smtClean="0">
                <a:latin typeface="Times New Roman" pitchFamily="18" charset="0"/>
                <a:cs typeface="Times New Roman" pitchFamily="18" charset="0"/>
              </a:rPr>
              <a:t>Соціально-економічні проблеми розвитку сільських територій: регіональні аспекти : </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монографія</a:t>
            </a:r>
            <a:r>
              <a:rPr lang="ru-RU" sz="1800" dirty="0" smtClean="0">
                <a:latin typeface="Times New Roman" pitchFamily="18" charset="0"/>
                <a:cs typeface="Times New Roman" pitchFamily="18" charset="0"/>
              </a:rPr>
              <a:t>] / [</a:t>
            </a:r>
            <a:r>
              <a:rPr lang="uk-UA" sz="1800" dirty="0" smtClean="0">
                <a:latin typeface="Times New Roman" pitchFamily="18" charset="0"/>
                <a:cs typeface="Times New Roman" pitchFamily="18" charset="0"/>
              </a:rPr>
              <a:t>В. І. Ткачук, О. В. Голій, О. А. Соколова та ін.</a:t>
            </a:r>
            <a:r>
              <a:rPr lang="ru-RU"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 за ред. </a:t>
            </a: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В</a:t>
            </a:r>
            <a:r>
              <a:rPr lang="uk-UA" sz="1800" dirty="0" smtClean="0">
                <a:latin typeface="Times New Roman" pitchFamily="18" charset="0"/>
                <a:cs typeface="Times New Roman" pitchFamily="18" charset="0"/>
              </a:rPr>
              <a:t>. І. Ткачука</a:t>
            </a:r>
            <a:r>
              <a:rPr lang="ru-RU" sz="1800" dirty="0" smtClean="0">
                <a:latin typeface="Times New Roman" pitchFamily="18" charset="0"/>
                <a:cs typeface="Times New Roman" pitchFamily="18" charset="0"/>
              </a:rPr>
              <a:t>. – </a:t>
            </a:r>
            <a:r>
              <a:rPr lang="uk-UA" sz="1800" dirty="0" smtClean="0">
                <a:latin typeface="Times New Roman" pitchFamily="18" charset="0"/>
                <a:cs typeface="Times New Roman" pitchFamily="18" charset="0"/>
              </a:rPr>
              <a:t>Житомир : Рута, 2014. – </a:t>
            </a:r>
            <a:r>
              <a:rPr lang="en-US" sz="1800" dirty="0" smtClean="0">
                <a:latin typeface="Times New Roman" pitchFamily="18" charset="0"/>
                <a:cs typeface="Times New Roman" pitchFamily="18" charset="0"/>
              </a:rPr>
              <a:t>353</a:t>
            </a:r>
            <a:r>
              <a:rPr lang="uk-UA" sz="1800" dirty="0" smtClean="0">
                <a:latin typeface="Times New Roman" pitchFamily="18" charset="0"/>
                <a:cs typeface="Times New Roman" pitchFamily="18" charset="0"/>
              </a:rPr>
              <a:t> с.</a:t>
            </a: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У колективній монографії досліджено комплекс науково-методологічних та практичних проблем соціально-економічного розвитку сільських територій Волинської області.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Для науковців, керівників і спеціалістів аграрного сектору, працівників органів державного управління та місцевого самоврядування, викладачів, студентів, докторантів, аспірантів та усіх, хто цікавиться проблемами соціально-економічного розвитку сільських територій.</a:t>
            </a:r>
            <a:endParaRPr lang="ru-RU" sz="1800" dirty="0" smtClean="0">
              <a:latin typeface="Times New Roman" pitchFamily="18" charset="0"/>
              <a:cs typeface="Times New Roman" pitchFamily="18" charset="0"/>
            </a:endParaRPr>
          </a:p>
        </p:txBody>
      </p:sp>
      <p:pic>
        <p:nvPicPr>
          <p:cNvPr id="34818" name="Содержимое 3" descr="11 - 0001.jpg"/>
          <p:cNvPicPr preferRelativeResize="0">
            <a:picLocks noGrp="1"/>
          </p:cNvPicPr>
          <p:nvPr>
            <p:ph idx="1"/>
          </p:nvPr>
        </p:nvPicPr>
        <p:blipFill>
          <a:blip r:embed="rId2" cstate="print"/>
          <a:srcRect/>
          <a:stretch>
            <a:fillRect/>
          </a:stretch>
        </p:blipFill>
        <p:spPr>
          <a:xfrm>
            <a:off x="540000" y="647999"/>
            <a:ext cx="3960000" cy="5760000"/>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Заголовок 1"/>
          <p:cNvSpPr>
            <a:spLocks noGrp="1"/>
          </p:cNvSpPr>
          <p:nvPr>
            <p:ph type="title"/>
          </p:nvPr>
        </p:nvSpPr>
        <p:spPr>
          <a:xfrm>
            <a:off x="4680000" y="550192"/>
            <a:ext cx="4320000" cy="5399088"/>
          </a:xfrm>
        </p:spPr>
        <p:txBody>
          <a:bodyPr/>
          <a:lstStyle/>
          <a:p>
            <a:pPr algn="l" eaLnBrk="1" hangingPunct="1"/>
            <a:r>
              <a:rPr lang="ru-RU" sz="1800" dirty="0" smtClean="0">
                <a:latin typeface="Times New Roman" pitchFamily="18" charset="0"/>
                <a:cs typeface="Times New Roman" pitchFamily="18" charset="0"/>
              </a:rPr>
              <a:t>Стойко О. Я. </a:t>
            </a:r>
            <a:r>
              <a:rPr lang="ru-RU" sz="1800" dirty="0" err="1" smtClean="0">
                <a:latin typeface="Times New Roman" pitchFamily="18" charset="0"/>
                <a:cs typeface="Times New Roman" pitchFamily="18" charset="0"/>
              </a:rPr>
              <a:t>Фінанси</a:t>
            </a:r>
            <a:r>
              <a:rPr lang="ru-RU" sz="1800" dirty="0" smtClean="0">
                <a:latin typeface="Times New Roman" pitchFamily="18" charset="0"/>
                <a:cs typeface="Times New Roman" pitchFamily="18" charset="0"/>
              </a:rPr>
              <a:t> : </a:t>
            </a:r>
            <a:r>
              <a:rPr lang="ru-RU" sz="1800" dirty="0" err="1" smtClean="0">
                <a:latin typeface="Times New Roman" pitchFamily="18" charset="0"/>
                <a:cs typeface="Times New Roman" pitchFamily="18" charset="0"/>
              </a:rPr>
              <a:t>навч</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посібник</a:t>
            </a:r>
            <a:r>
              <a:rPr lang="ru-RU" sz="1800" dirty="0" smtClean="0">
                <a:latin typeface="Times New Roman" pitchFamily="18" charset="0"/>
                <a:cs typeface="Times New Roman" pitchFamily="18" charset="0"/>
              </a:rPr>
              <a:t> / </a:t>
            </a:r>
            <a:r>
              <a:rPr lang="en-US"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 </a:t>
            </a:r>
            <a:r>
              <a:rPr lang="ru-RU" sz="1800" dirty="0" smtClean="0">
                <a:latin typeface="Times New Roman" pitchFamily="18" charset="0"/>
                <a:cs typeface="Times New Roman" pitchFamily="18" charset="0"/>
              </a:rPr>
              <a:t>О. Я. Стойко, Д. І. Дема. </a:t>
            </a:r>
            <a:r>
              <a:rPr lang="uk-UA" sz="1800" dirty="0" smtClean="0">
                <a:latin typeface="Times New Roman" pitchFamily="18" charset="0"/>
                <a:cs typeface="Times New Roman" pitchFamily="18" charset="0"/>
              </a:rPr>
              <a:t>–</a:t>
            </a:r>
            <a:r>
              <a:rPr lang="ru-RU" sz="1800" dirty="0" smtClean="0">
                <a:latin typeface="Times New Roman" pitchFamily="18" charset="0"/>
                <a:cs typeface="Times New Roman" pitchFamily="18" charset="0"/>
              </a:rPr>
              <a:t> К. : </a:t>
            </a:r>
            <a:r>
              <a:rPr lang="ru-RU" sz="1800" dirty="0" err="1" smtClean="0">
                <a:latin typeface="Times New Roman" pitchFamily="18" charset="0"/>
                <a:cs typeface="Times New Roman" pitchFamily="18" charset="0"/>
              </a:rPr>
              <a:t>Алерта</a:t>
            </a:r>
            <a:r>
              <a:rPr lang="ru-RU" sz="1800" dirty="0" smtClean="0">
                <a:latin typeface="Times New Roman" pitchFamily="18" charset="0"/>
                <a:cs typeface="Times New Roman" pitchFamily="18" charset="0"/>
              </a:rPr>
              <a:t>, 2014. </a:t>
            </a:r>
            <a:r>
              <a:rPr lang="uk-UA" sz="1800" dirty="0" smtClean="0">
                <a:latin typeface="Times New Roman" pitchFamily="18" charset="0"/>
                <a:cs typeface="Times New Roman" pitchFamily="18" charset="0"/>
              </a:rPr>
              <a:t>–</a:t>
            </a:r>
            <a:r>
              <a:rPr lang="ru-RU" sz="1800" dirty="0" smtClean="0">
                <a:latin typeface="Times New Roman" pitchFamily="18" charset="0"/>
                <a:cs typeface="Times New Roman" pitchFamily="18" charset="0"/>
              </a:rPr>
              <a:t> 431 с.</a:t>
            </a: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У навчальному посібнику викладено теоретичні засади функціонування у еволюції фінансів, основи функціонування фінансової, податкової та бюджетної систем, роль фінансового механізму в реалізації фінансової політики. Наприкінці кожної теми вміщено практикум, який складається із плану семінарських занять, тем рефератів, запитань для самоконтролю, практичних і теоретичних завдань.</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Навчальний посібник призначено для студентів економічних спеціальностей вищих навчальних закладів, викладачів та аспірантів.</a:t>
            </a:r>
            <a:endParaRPr lang="ru-RU" sz="1800" dirty="0" smtClean="0">
              <a:latin typeface="Times New Roman" pitchFamily="18" charset="0"/>
              <a:cs typeface="Times New Roman" pitchFamily="18" charset="0"/>
            </a:endParaRPr>
          </a:p>
        </p:txBody>
      </p:sp>
      <p:pic>
        <p:nvPicPr>
          <p:cNvPr id="19458" name="Содержимое 3" descr="Рисунок (4).jpg"/>
          <p:cNvPicPr preferRelativeResize="0">
            <a:picLocks noGrp="1"/>
          </p:cNvPicPr>
          <p:nvPr>
            <p:ph idx="1"/>
          </p:nvPr>
        </p:nvPicPr>
        <p:blipFill>
          <a:blip r:embed="rId2" cstate="print"/>
          <a:srcRect/>
          <a:stretch>
            <a:fillRect/>
          </a:stretch>
        </p:blipFill>
        <p:spPr>
          <a:xfrm>
            <a:off x="539999" y="648000"/>
            <a:ext cx="3960000" cy="5760000"/>
          </a:xfr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Заголовок 1"/>
          <p:cNvSpPr>
            <a:spLocks noGrp="1"/>
          </p:cNvSpPr>
          <p:nvPr>
            <p:ph type="title"/>
          </p:nvPr>
        </p:nvSpPr>
        <p:spPr>
          <a:xfrm>
            <a:off x="4680000" y="-963488"/>
            <a:ext cx="4320000" cy="6335713"/>
          </a:xfrm>
        </p:spPr>
        <p:txBody>
          <a:bodyPr/>
          <a:lstStyle/>
          <a:p>
            <a:pPr algn="l" eaLnBrk="1" hangingPunct="1"/>
            <a:r>
              <a:rPr lang="ru-RU" sz="1800" dirty="0" err="1" smtClean="0">
                <a:latin typeface="Times New Roman" pitchFamily="18" charset="0"/>
                <a:cs typeface="Times New Roman" pitchFamily="18" charset="0"/>
              </a:rPr>
              <a:t>Суліменко</a:t>
            </a:r>
            <a:r>
              <a:rPr lang="ru-RU" sz="1800" dirty="0" smtClean="0">
                <a:latin typeface="Times New Roman" pitchFamily="18" charset="0"/>
                <a:cs typeface="Times New Roman" pitchFamily="18" charset="0"/>
              </a:rPr>
              <a:t> О. Г. </a:t>
            </a:r>
            <a:r>
              <a:rPr lang="ru-RU" sz="1800" dirty="0" err="1" smtClean="0">
                <a:latin typeface="Times New Roman" pitchFamily="18" charset="0"/>
                <a:cs typeface="Times New Roman" pitchFamily="18" charset="0"/>
              </a:rPr>
              <a:t>Історія</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України</a:t>
            </a:r>
            <a:r>
              <a:rPr lang="ru-RU" sz="1800" dirty="0" smtClean="0">
                <a:latin typeface="Times New Roman" pitchFamily="18" charset="0"/>
                <a:cs typeface="Times New Roman" pitchFamily="18" charset="0"/>
              </a:rPr>
              <a:t> : </a:t>
            </a:r>
            <a:r>
              <a:rPr lang="ru-RU" sz="1800" dirty="0" err="1" smtClean="0">
                <a:latin typeface="Times New Roman" pitchFamily="18" charset="0"/>
                <a:cs typeface="Times New Roman" pitchFamily="18" charset="0"/>
              </a:rPr>
              <a:t>навч.-метод</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посібник</a:t>
            </a:r>
            <a:r>
              <a:rPr lang="ru-RU" sz="1800" dirty="0" smtClean="0">
                <a:latin typeface="Times New Roman" pitchFamily="18" charset="0"/>
                <a:cs typeface="Times New Roman" pitchFamily="18" charset="0"/>
              </a:rPr>
              <a:t> / О. Г. </a:t>
            </a:r>
            <a:r>
              <a:rPr lang="ru-RU" sz="1800" dirty="0" err="1" smtClean="0">
                <a:latin typeface="Times New Roman" pitchFamily="18" charset="0"/>
                <a:cs typeface="Times New Roman" pitchFamily="18" charset="0"/>
              </a:rPr>
              <a:t>Суліменко</a:t>
            </a:r>
            <a:r>
              <a:rPr lang="ru-RU" sz="1800" dirty="0" smtClean="0">
                <a:latin typeface="Times New Roman" pitchFamily="18" charset="0"/>
                <a:cs typeface="Times New Roman" pitchFamily="18" charset="0"/>
              </a:rPr>
              <a:t>,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А. Ц. </a:t>
            </a:r>
            <a:r>
              <a:rPr lang="ru-RU" sz="1800" dirty="0" err="1" smtClean="0">
                <a:latin typeface="Times New Roman" pitchFamily="18" charset="0"/>
                <a:cs typeface="Times New Roman" pitchFamily="18" charset="0"/>
              </a:rPr>
              <a:t>Сініцький</a:t>
            </a:r>
            <a:r>
              <a:rPr lang="ru-RU" sz="1800" dirty="0" smtClean="0">
                <a:latin typeface="Times New Roman" pitchFamily="18" charset="0"/>
                <a:cs typeface="Times New Roman" pitchFamily="18" charset="0"/>
              </a:rPr>
              <a:t>, І. А. Мельничук. </a:t>
            </a:r>
            <a:r>
              <a:rPr lang="uk-UA" sz="1800" dirty="0" smtClean="0">
                <a:latin typeface="Times New Roman" pitchFamily="18" charset="0"/>
                <a:cs typeface="Times New Roman" pitchFamily="18" charset="0"/>
              </a:rPr>
              <a:t>–</a:t>
            </a:r>
            <a:r>
              <a:rPr lang="ru-RU" sz="1800" dirty="0" smtClean="0">
                <a:latin typeface="Times New Roman" pitchFamily="18" charset="0"/>
                <a:cs typeface="Times New Roman" pitchFamily="18" charset="0"/>
              </a:rPr>
              <a:t> Житомир : Рута, 2014.</a:t>
            </a:r>
            <a:r>
              <a:rPr lang="en-US"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 </a:t>
            </a:r>
            <a:r>
              <a:rPr lang="ru-RU" sz="1800" dirty="0" smtClean="0">
                <a:latin typeface="Times New Roman" pitchFamily="18" charset="0"/>
                <a:cs typeface="Times New Roman" pitchFamily="18" charset="0"/>
              </a:rPr>
              <a:t>418 с. </a:t>
            </a: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Подається 14 основних тем, а також включені 10 варіантів тестових завдань та хронологічні таблиці, які вміщують дати з усього курсу вітчизняної історії. Посібник розраховано як на студентів стаціонару, так і заочної форми навчання. </a:t>
            </a:r>
            <a:endParaRPr lang="ru-RU" sz="1800" dirty="0" smtClean="0">
              <a:solidFill>
                <a:srgbClr val="FF0000"/>
              </a:solidFill>
              <a:latin typeface="Times New Roman" pitchFamily="18" charset="0"/>
              <a:cs typeface="Times New Roman" pitchFamily="18" charset="0"/>
            </a:endParaRPr>
          </a:p>
        </p:txBody>
      </p:sp>
      <p:pic>
        <p:nvPicPr>
          <p:cNvPr id="16386" name="Содержимое 3" descr="Рисунок.jpg"/>
          <p:cNvPicPr preferRelativeResize="0">
            <a:picLocks noGrp="1"/>
          </p:cNvPicPr>
          <p:nvPr>
            <p:ph idx="1"/>
          </p:nvPr>
        </p:nvPicPr>
        <p:blipFill>
          <a:blip r:embed="rId3" cstate="print"/>
          <a:srcRect/>
          <a:stretch>
            <a:fillRect/>
          </a:stretch>
        </p:blipFill>
        <p:spPr>
          <a:xfrm>
            <a:off x="540000" y="647999"/>
            <a:ext cx="3960000" cy="5760000"/>
          </a:xfr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p:cNvSpPr>
          <p:nvPr>
            <p:ph type="title"/>
          </p:nvPr>
        </p:nvSpPr>
        <p:spPr>
          <a:xfrm>
            <a:off x="4680000" y="-1179512"/>
            <a:ext cx="4464000" cy="7056438"/>
          </a:xfrm>
        </p:spPr>
        <p:txBody>
          <a:bodyPr/>
          <a:lstStyle/>
          <a:p>
            <a:pPr algn="l"/>
            <a:r>
              <a:rPr lang="uk-UA" sz="1800" dirty="0" smtClean="0">
                <a:latin typeface="Times New Roman" pitchFamily="18" charset="0"/>
              </a:rPr>
              <a:t>Управління інноваційно-інвестиційною діяльністю підприємств : </a:t>
            </a:r>
            <a:r>
              <a:rPr lang="uk-UA" sz="1800" dirty="0" err="1" smtClean="0">
                <a:latin typeface="Times New Roman" pitchFamily="18" charset="0"/>
              </a:rPr>
              <a:t>навч</a:t>
            </a:r>
            <a:r>
              <a:rPr lang="uk-UA" sz="1800" dirty="0" smtClean="0">
                <a:latin typeface="Times New Roman" pitchFamily="18" charset="0"/>
              </a:rPr>
              <a:t>. посібник /</a:t>
            </a:r>
            <a:r>
              <a:rPr lang="en-US" sz="1800" dirty="0" smtClean="0">
                <a:latin typeface="Times New Roman" pitchFamily="18" charset="0"/>
              </a:rPr>
              <a:t/>
            </a:r>
            <a:br>
              <a:rPr lang="en-US" sz="1800" dirty="0" smtClean="0">
                <a:latin typeface="Times New Roman" pitchFamily="18" charset="0"/>
              </a:rPr>
            </a:br>
            <a:r>
              <a:rPr lang="en-US" sz="1800" dirty="0" smtClean="0">
                <a:latin typeface="Times New Roman" pitchFamily="18" charset="0"/>
              </a:rPr>
              <a:t>[</a:t>
            </a:r>
            <a:r>
              <a:rPr lang="uk-UA" sz="1800" dirty="0" smtClean="0">
                <a:latin typeface="Times New Roman" pitchFamily="18" charset="0"/>
              </a:rPr>
              <a:t>О. В. </a:t>
            </a:r>
            <a:r>
              <a:rPr lang="uk-UA" sz="1800" dirty="0" err="1" smtClean="0">
                <a:latin typeface="Times New Roman" pitchFamily="18" charset="0"/>
              </a:rPr>
              <a:t>Скидан</a:t>
            </a:r>
            <a:r>
              <a:rPr lang="uk-UA" sz="1800" dirty="0" smtClean="0">
                <a:latin typeface="Times New Roman" pitchFamily="18" charset="0"/>
              </a:rPr>
              <a:t>, Л. М. </a:t>
            </a:r>
            <a:r>
              <a:rPr lang="uk-UA" sz="1800" dirty="0" err="1" smtClean="0">
                <a:latin typeface="Times New Roman" pitchFamily="18" charset="0"/>
              </a:rPr>
              <a:t>Левківська</a:t>
            </a:r>
            <a:r>
              <a:rPr lang="uk-UA" sz="1800" dirty="0" smtClean="0">
                <a:latin typeface="Times New Roman" pitchFamily="18" charset="0"/>
              </a:rPr>
              <a:t>,</a:t>
            </a:r>
            <a:br>
              <a:rPr lang="uk-UA" sz="1800" dirty="0" smtClean="0">
                <a:latin typeface="Times New Roman" pitchFamily="18" charset="0"/>
              </a:rPr>
            </a:br>
            <a:r>
              <a:rPr lang="uk-UA" sz="1800" dirty="0" smtClean="0">
                <a:latin typeface="Times New Roman" pitchFamily="18" charset="0"/>
              </a:rPr>
              <a:t>Т. В. Швець та ін.</a:t>
            </a:r>
            <a:r>
              <a:rPr lang="en-US" sz="1800" dirty="0" smtClean="0">
                <a:latin typeface="Times New Roman" pitchFamily="18" charset="0"/>
              </a:rPr>
              <a:t>]</a:t>
            </a:r>
            <a:r>
              <a:rPr lang="uk-UA" sz="1800" dirty="0" smtClean="0">
                <a:latin typeface="Times New Roman" pitchFamily="18" charset="0"/>
              </a:rPr>
              <a:t> ; за ред. О. В. Скидана. – Житомир, ЖНАЕУ, 2014. – 348 с.</a:t>
            </a:r>
            <a:br>
              <a:rPr lang="uk-UA" sz="1800" dirty="0" smtClean="0">
                <a:latin typeface="Times New Roman" pitchFamily="18" charset="0"/>
              </a:rPr>
            </a:br>
            <a:r>
              <a:rPr lang="uk-UA" sz="1800" dirty="0" smtClean="0">
                <a:latin typeface="Times New Roman" pitchFamily="18" charset="0"/>
              </a:rPr>
              <a:t/>
            </a:r>
            <a:br>
              <a:rPr lang="uk-UA" sz="1800" dirty="0" smtClean="0">
                <a:latin typeface="Times New Roman" pitchFamily="18" charset="0"/>
              </a:rPr>
            </a:br>
            <a:r>
              <a:rPr lang="uk-UA" sz="1800" dirty="0" smtClean="0">
                <a:latin typeface="Times New Roman" pitchFamily="18" charset="0"/>
              </a:rPr>
              <a:t>У навчальному посібнику викладено основи управління інноваційно-інвестиційної діяльності підприємств в сучасних умовах господарства.</a:t>
            </a:r>
            <a:br>
              <a:rPr lang="uk-UA" sz="1800" dirty="0" smtClean="0">
                <a:latin typeface="Times New Roman" pitchFamily="18" charset="0"/>
              </a:rPr>
            </a:br>
            <a:r>
              <a:rPr lang="uk-UA" sz="1800" dirty="0" smtClean="0">
                <a:latin typeface="Times New Roman" pitchFamily="18" charset="0"/>
              </a:rPr>
              <a:t>Для студентів вищих навчальних закладів, аспірантів, викладачів, спеціалістів інноваційно-інвестиційної сфери.</a:t>
            </a:r>
            <a:endParaRPr lang="ru-RU" sz="1800" dirty="0" smtClean="0">
              <a:latin typeface="Times New Roman" pitchFamily="18" charset="0"/>
            </a:endParaRPr>
          </a:p>
        </p:txBody>
      </p:sp>
      <p:pic>
        <p:nvPicPr>
          <p:cNvPr id="39939" name="Picture 4" descr="Upr0001"/>
          <p:cNvPicPr preferRelativeResize="0">
            <a:picLocks noChangeArrowheads="1"/>
          </p:cNvPicPr>
          <p:nvPr/>
        </p:nvPicPr>
        <p:blipFill>
          <a:blip r:embed="rId2" cstate="print"/>
          <a:srcRect/>
          <a:stretch>
            <a:fillRect/>
          </a:stretch>
        </p:blipFill>
        <p:spPr bwMode="auto">
          <a:xfrm>
            <a:off x="540000" y="648000"/>
            <a:ext cx="3960000" cy="576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Заголовок 1"/>
          <p:cNvSpPr>
            <a:spLocks noGrp="1"/>
          </p:cNvSpPr>
          <p:nvPr>
            <p:ph type="title"/>
          </p:nvPr>
        </p:nvSpPr>
        <p:spPr>
          <a:xfrm>
            <a:off x="4680000" y="144016"/>
            <a:ext cx="4320000" cy="5733256"/>
          </a:xfrm>
        </p:spPr>
        <p:txBody>
          <a:bodyPr/>
          <a:lstStyle/>
          <a:p>
            <a:pPr algn="l" eaLnBrk="1" hangingPunct="1"/>
            <a:r>
              <a:rPr lang="ru-RU" sz="1800" dirty="0" err="1" smtClean="0">
                <a:latin typeface="Times New Roman" pitchFamily="18" charset="0"/>
                <a:cs typeface="Times New Roman" pitchFamily="18" charset="0"/>
              </a:rPr>
              <a:t>Фізіологія</a:t>
            </a:r>
            <a:r>
              <a:rPr lang="ru-RU" sz="1800" dirty="0" smtClean="0">
                <a:latin typeface="Times New Roman" pitchFamily="18" charset="0"/>
                <a:cs typeface="Times New Roman" pitchFamily="18" charset="0"/>
              </a:rPr>
              <a:t> та </a:t>
            </a:r>
            <a:r>
              <a:rPr lang="ru-RU" sz="1800" dirty="0" err="1" smtClean="0">
                <a:latin typeface="Times New Roman" pitchFamily="18" charset="0"/>
                <a:cs typeface="Times New Roman" pitchFamily="18" charset="0"/>
              </a:rPr>
              <a:t>патологія</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розмноження</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великої</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рогатої</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худоби</a:t>
            </a:r>
            <a:r>
              <a:rPr lang="ru-RU" sz="1800" dirty="0" smtClean="0">
                <a:latin typeface="Times New Roman" pitchFamily="18" charset="0"/>
                <a:cs typeface="Times New Roman" pitchFamily="18" charset="0"/>
              </a:rPr>
              <a:t> : [</a:t>
            </a:r>
            <a:r>
              <a:rPr lang="ru-RU" sz="1800" dirty="0" err="1" smtClean="0">
                <a:latin typeface="Times New Roman" pitchFamily="18" charset="0"/>
                <a:cs typeface="Times New Roman" pitchFamily="18" charset="0"/>
              </a:rPr>
              <a:t>навч</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посібник</a:t>
            </a:r>
            <a:r>
              <a:rPr lang="ru-RU" sz="1800"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Г. М. </a:t>
            </a:r>
            <a:r>
              <a:rPr lang="ru-RU" sz="1800" dirty="0" err="1" smtClean="0">
                <a:latin typeface="Times New Roman" pitchFamily="18" charset="0"/>
                <a:cs typeface="Times New Roman" pitchFamily="18" charset="0"/>
              </a:rPr>
              <a:t>Калиновський</a:t>
            </a:r>
            <a:r>
              <a:rPr lang="ru-RU" sz="1800" dirty="0" smtClean="0">
                <a:latin typeface="Times New Roman" pitchFamily="18" charset="0"/>
                <a:cs typeface="Times New Roman" pitchFamily="18" charset="0"/>
              </a:rPr>
              <a:t>, В. А. </a:t>
            </a:r>
            <a:r>
              <a:rPr lang="ru-RU" sz="1800" dirty="0" err="1" smtClean="0">
                <a:latin typeface="Times New Roman" pitchFamily="18" charset="0"/>
                <a:cs typeface="Times New Roman" pitchFamily="18" charset="0"/>
              </a:rPr>
              <a:t>Яблонський</a:t>
            </a:r>
            <a:r>
              <a:rPr lang="ru-RU" sz="1800" dirty="0" smtClean="0">
                <a:latin typeface="Times New Roman" pitchFamily="18" charset="0"/>
                <a:cs typeface="Times New Roman" pitchFamily="18" charset="0"/>
              </a:rPr>
              <a:t>,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С. П. Хомин [та </a:t>
            </a:r>
            <a:r>
              <a:rPr lang="ru-RU" sz="1800" dirty="0" err="1" smtClean="0">
                <a:latin typeface="Times New Roman" pitchFamily="18" charset="0"/>
                <a:cs typeface="Times New Roman" pitchFamily="18" charset="0"/>
              </a:rPr>
              <a:t>ін</a:t>
            </a:r>
            <a:r>
              <a:rPr lang="ru-RU"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a:t>
            </a:r>
            <a:r>
              <a:rPr lang="ru-RU" sz="1800" dirty="0" smtClean="0">
                <a:latin typeface="Times New Roman" pitchFamily="18" charset="0"/>
                <a:cs typeface="Times New Roman" pitchFamily="18" charset="0"/>
              </a:rPr>
              <a:t> 2-ге вид., </a:t>
            </a:r>
            <a:r>
              <a:rPr lang="ru-RU" sz="1800" dirty="0" err="1" smtClean="0">
                <a:latin typeface="Times New Roman" pitchFamily="18" charset="0"/>
                <a:cs typeface="Times New Roman" pitchFamily="18" charset="0"/>
              </a:rPr>
              <a:t>перероб</a:t>
            </a:r>
            <a:r>
              <a:rPr lang="ru-RU" sz="1800" dirty="0" smtClean="0">
                <a:latin typeface="Times New Roman" pitchFamily="18" charset="0"/>
                <a:cs typeface="Times New Roman" pitchFamily="18" charset="0"/>
              </a:rPr>
              <a:t>.</a:t>
            </a:r>
            <a:r>
              <a:rPr lang="en-US"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допов</a:t>
            </a:r>
            <a:r>
              <a:rPr lang="ru-RU"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a:t>
            </a:r>
            <a:r>
              <a:rPr lang="ru-RU" sz="1800" dirty="0" smtClean="0">
                <a:latin typeface="Times New Roman" pitchFamily="18" charset="0"/>
                <a:cs typeface="Times New Roman" pitchFamily="18" charset="0"/>
              </a:rPr>
              <a:t> Житомир : </a:t>
            </a:r>
            <a:r>
              <a:rPr lang="ru-RU" sz="1800" dirty="0" err="1" smtClean="0">
                <a:latin typeface="Times New Roman" pitchFamily="18" charset="0"/>
                <a:cs typeface="Times New Roman" pitchFamily="18" charset="0"/>
              </a:rPr>
              <a:t>Євенок</a:t>
            </a:r>
            <a:r>
              <a:rPr lang="ru-RU" sz="1800" dirty="0" smtClean="0">
                <a:latin typeface="Times New Roman" pitchFamily="18" charset="0"/>
                <a:cs typeface="Times New Roman" pitchFamily="18" charset="0"/>
              </a:rPr>
              <a:t> О. О., 2014. </a:t>
            </a:r>
            <a:r>
              <a:rPr lang="uk-UA" sz="1800" dirty="0" smtClean="0">
                <a:latin typeface="Times New Roman" pitchFamily="18" charset="0"/>
                <a:cs typeface="Times New Roman" pitchFamily="18" charset="0"/>
              </a:rPr>
              <a:t>– </a:t>
            </a:r>
            <a:r>
              <a:rPr lang="ru-RU" sz="1800" dirty="0" smtClean="0">
                <a:latin typeface="Times New Roman" pitchFamily="18" charset="0"/>
                <a:cs typeface="Times New Roman" pitchFamily="18" charset="0"/>
              </a:rPr>
              <a:t>418 с. </a:t>
            </a: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У навчальному посібнику висвітленні питання акушерства, гінекології, андрології та біотехнології розмноження великої рогатої худоби, який слід розглядати як оригінальне і перше видання в умовах України.</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Посібник призначений для студентів, магістрів, бакалаврів вищих навчальних закладів, а також студентів ветеринарних технікумів і коледжів, викладачів, спеціалістів і науковців.</a:t>
            </a:r>
            <a:endParaRPr lang="ru-RU" sz="1800" dirty="0" smtClean="0">
              <a:latin typeface="Times New Roman" pitchFamily="18" charset="0"/>
              <a:cs typeface="Times New Roman" pitchFamily="18" charset="0"/>
            </a:endParaRPr>
          </a:p>
        </p:txBody>
      </p:sp>
      <p:pic>
        <p:nvPicPr>
          <p:cNvPr id="25602" name="Содержимое 3" descr="1 - 0007.jpg"/>
          <p:cNvPicPr preferRelativeResize="0">
            <a:picLocks noGrp="1"/>
          </p:cNvPicPr>
          <p:nvPr>
            <p:ph idx="1"/>
          </p:nvPr>
        </p:nvPicPr>
        <p:blipFill>
          <a:blip r:embed="rId2" cstate="print"/>
          <a:srcRect/>
          <a:stretch>
            <a:fillRect/>
          </a:stretch>
        </p:blipFill>
        <p:spPr>
          <a:xfrm>
            <a:off x="540000" y="647999"/>
            <a:ext cx="3960000" cy="5760000"/>
          </a:xfr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Заголовок 1"/>
          <p:cNvSpPr>
            <a:spLocks noGrp="1"/>
          </p:cNvSpPr>
          <p:nvPr>
            <p:ph type="title"/>
          </p:nvPr>
        </p:nvSpPr>
        <p:spPr>
          <a:xfrm>
            <a:off x="4680000" y="117251"/>
            <a:ext cx="4320000" cy="5688013"/>
          </a:xfrm>
        </p:spPr>
        <p:txBody>
          <a:bodyPr/>
          <a:lstStyle/>
          <a:p>
            <a:pPr algn="l" eaLnBrk="1" hangingPunct="1"/>
            <a:r>
              <a:rPr lang="uk-UA" sz="1800" dirty="0" smtClean="0">
                <a:latin typeface="Times New Roman" pitchFamily="18" charset="0"/>
                <a:cs typeface="Times New Roman" pitchFamily="18" charset="0"/>
              </a:rPr>
              <a:t>Фізіологія та патологія розмноження коней : </a:t>
            </a:r>
            <a:r>
              <a:rPr lang="uk-UA" sz="1800" dirty="0" err="1" smtClean="0">
                <a:latin typeface="Times New Roman" pitchFamily="18" charset="0"/>
                <a:cs typeface="Times New Roman" pitchFamily="18" charset="0"/>
              </a:rPr>
              <a:t>навч</a:t>
            </a:r>
            <a:r>
              <a:rPr lang="uk-UA" sz="1800" dirty="0" smtClean="0">
                <a:latin typeface="Times New Roman" pitchFamily="18" charset="0"/>
                <a:cs typeface="Times New Roman" pitchFamily="18" charset="0"/>
              </a:rPr>
              <a:t>. посібник /                              А. В. Березовський, М. І. </a:t>
            </a:r>
            <a:r>
              <a:rPr lang="uk-UA" sz="1800" dirty="0" err="1" smtClean="0">
                <a:latin typeface="Times New Roman" pitchFamily="18" charset="0"/>
                <a:cs typeface="Times New Roman" pitchFamily="18" charset="0"/>
              </a:rPr>
              <a:t>Харенко</a:t>
            </a:r>
            <a:r>
              <a:rPr lang="uk-UA" sz="1800" dirty="0" smtClean="0">
                <a:latin typeface="Times New Roman" pitchFamily="18" charset="0"/>
                <a:cs typeface="Times New Roman" pitchFamily="18" charset="0"/>
              </a:rPr>
              <a:t>,</a:t>
            </a:r>
            <a:r>
              <a:rPr lang="en-US" sz="1800" dirty="0" smtClean="0">
                <a:latin typeface="Times New Roman" pitchFamily="18" charset="0"/>
                <a:cs typeface="Times New Roman" pitchFamily="18" charset="0"/>
              </a:rPr>
              <a:t> </a:t>
            </a:r>
            <a:br>
              <a:rPr lang="en-US"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Д</a:t>
            </a:r>
            <a:r>
              <a:rPr lang="uk-UA" sz="1800" dirty="0" smtClean="0">
                <a:latin typeface="Times New Roman" pitchFamily="18" charset="0"/>
                <a:cs typeface="Times New Roman" pitchFamily="18" charset="0"/>
              </a:rPr>
              <a:t>. В. </a:t>
            </a:r>
            <a:r>
              <a:rPr lang="uk-UA" sz="1800" dirty="0" err="1" smtClean="0">
                <a:latin typeface="Times New Roman" pitchFamily="18" charset="0"/>
                <a:cs typeface="Times New Roman" pitchFamily="18" charset="0"/>
              </a:rPr>
              <a:t>Подвалюк</a:t>
            </a:r>
            <a:r>
              <a:rPr lang="uk-UA" sz="1800"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та ін.</a:t>
            </a:r>
            <a:r>
              <a:rPr lang="en-US"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 ; за ред.               А. В. Березовського та М. І. </a:t>
            </a:r>
            <a:r>
              <a:rPr lang="uk-UA" sz="1800" dirty="0" err="1" smtClean="0">
                <a:latin typeface="Times New Roman" pitchFamily="18" charset="0"/>
                <a:cs typeface="Times New Roman" pitchFamily="18" charset="0"/>
              </a:rPr>
              <a:t>Харанка</a:t>
            </a:r>
            <a:r>
              <a:rPr lang="uk-UA" sz="1800" dirty="0" smtClean="0">
                <a:latin typeface="Times New Roman" pitchFamily="18" charset="0"/>
                <a:cs typeface="Times New Roman" pitchFamily="18" charset="0"/>
              </a:rPr>
              <a:t>. – </a:t>
            </a: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К</a:t>
            </a:r>
            <a:r>
              <a:rPr lang="uk-UA" sz="1800" dirty="0" smtClean="0">
                <a:latin typeface="Times New Roman" pitchFamily="18" charset="0"/>
                <a:cs typeface="Times New Roman" pitchFamily="18" charset="0"/>
              </a:rPr>
              <a:t>. : ДІА, 2014. – 240 с.</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У навчальному посібнику висвітлені питання акушерства, гінекології, андрології, біотехнології розмноження коней та інфекційних хвороб, який слід розглядати  як оригінальне і перше видання в умовах України.</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Посібник призначається для студентів, магістрів, бакалаврів вищих навчальних закладах, а також для студентів ветеринарних технікумів і коледжів.</a:t>
            </a:r>
            <a:endParaRPr lang="ru-RU" sz="1800" dirty="0" smtClean="0">
              <a:latin typeface="Times New Roman" pitchFamily="18" charset="0"/>
              <a:cs typeface="Times New Roman" pitchFamily="18" charset="0"/>
            </a:endParaRPr>
          </a:p>
        </p:txBody>
      </p:sp>
      <p:pic>
        <p:nvPicPr>
          <p:cNvPr id="35842" name="Содержимое 3" descr="jjjjjjjjjjjjjjjjjjjjjj.jpg"/>
          <p:cNvPicPr preferRelativeResize="0">
            <a:picLocks noGrp="1"/>
          </p:cNvPicPr>
          <p:nvPr>
            <p:ph idx="1"/>
          </p:nvPr>
        </p:nvPicPr>
        <p:blipFill>
          <a:blip r:embed="rId2" cstate="print"/>
          <a:srcRect/>
          <a:stretch>
            <a:fillRect/>
          </a:stretch>
        </p:blipFill>
        <p:spPr>
          <a:xfrm>
            <a:off x="539995" y="647999"/>
            <a:ext cx="3960000" cy="5760000"/>
          </a:xfr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Заголовок 1"/>
          <p:cNvSpPr>
            <a:spLocks noGrp="1"/>
          </p:cNvSpPr>
          <p:nvPr>
            <p:ph type="title"/>
          </p:nvPr>
        </p:nvSpPr>
        <p:spPr>
          <a:xfrm>
            <a:off x="4680000" y="260648"/>
            <a:ext cx="4356000" cy="5327650"/>
          </a:xfrm>
        </p:spPr>
        <p:txBody>
          <a:bodyPr/>
          <a:lstStyle/>
          <a:p>
            <a:pPr algn="l" eaLnBrk="1" hangingPunct="1"/>
            <a:r>
              <a:rPr lang="ru-RU" sz="1800" dirty="0" err="1" smtClean="0">
                <a:latin typeface="Times New Roman" pitchFamily="18" charset="0"/>
                <a:cs typeface="Times New Roman" pitchFamily="18" charset="0"/>
              </a:rPr>
              <a:t>Фінансовий</a:t>
            </a:r>
            <a:r>
              <a:rPr lang="ru-RU" sz="1800" dirty="0" smtClean="0">
                <a:latin typeface="Times New Roman" pitchFamily="18" charset="0"/>
                <a:cs typeface="Times New Roman" pitchFamily="18" charset="0"/>
              </a:rPr>
              <a:t> менеджмент : </a:t>
            </a:r>
            <a:r>
              <a:rPr lang="ru-RU" sz="1800" dirty="0" err="1" smtClean="0">
                <a:latin typeface="Times New Roman" pitchFamily="18" charset="0"/>
                <a:cs typeface="Times New Roman" pitchFamily="18" charset="0"/>
              </a:rPr>
              <a:t>навч</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посібник</a:t>
            </a:r>
            <a:r>
              <a:rPr lang="ru-RU" sz="1800" dirty="0" smtClean="0">
                <a:latin typeface="Times New Roman" pitchFamily="18" charset="0"/>
                <a:cs typeface="Times New Roman" pitchFamily="18" charset="0"/>
              </a:rPr>
              <a:t> / Д. І. Дема, Л. М. Дорохова, </a:t>
            </a: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О</a:t>
            </a:r>
            <a:r>
              <a:rPr lang="ru-RU" sz="1800" dirty="0" smtClean="0">
                <a:latin typeface="Times New Roman" pitchFamily="18" charset="0"/>
                <a:cs typeface="Times New Roman" pitchFamily="18" charset="0"/>
              </a:rPr>
              <a:t>. М. </a:t>
            </a:r>
            <a:r>
              <a:rPr lang="ru-RU" sz="1800" dirty="0" err="1" smtClean="0">
                <a:latin typeface="Times New Roman" pitchFamily="18" charset="0"/>
                <a:cs typeface="Times New Roman" pitchFamily="18" charset="0"/>
              </a:rPr>
              <a:t>Віленчук</a:t>
            </a:r>
            <a:r>
              <a:rPr lang="ru-RU" sz="1800" dirty="0" smtClean="0">
                <a:latin typeface="Times New Roman" pitchFamily="18" charset="0"/>
                <a:cs typeface="Times New Roman" pitchFamily="18" charset="0"/>
              </a:rPr>
              <a:t> [та </a:t>
            </a:r>
            <a:r>
              <a:rPr lang="ru-RU" sz="1800" dirty="0" err="1" smtClean="0">
                <a:latin typeface="Times New Roman" pitchFamily="18" charset="0"/>
                <a:cs typeface="Times New Roman" pitchFamily="18" charset="0"/>
              </a:rPr>
              <a:t>ін</a:t>
            </a:r>
            <a:r>
              <a:rPr lang="ru-RU" sz="1800" dirty="0" smtClean="0">
                <a:latin typeface="Times New Roman" pitchFamily="18" charset="0"/>
                <a:cs typeface="Times New Roman" pitchFamily="18" charset="0"/>
              </a:rPr>
              <a:t>.] ; за ред. </a:t>
            </a: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Д</a:t>
            </a:r>
            <a:r>
              <a:rPr lang="ru-RU" sz="1800" dirty="0" smtClean="0">
                <a:latin typeface="Times New Roman" pitchFamily="18" charset="0"/>
                <a:cs typeface="Times New Roman" pitchFamily="18" charset="0"/>
              </a:rPr>
              <a:t>. І. </a:t>
            </a:r>
            <a:r>
              <a:rPr lang="ru-RU" sz="1800" dirty="0" err="1" smtClean="0">
                <a:latin typeface="Times New Roman" pitchFamily="18" charset="0"/>
                <a:cs typeface="Times New Roman" pitchFamily="18" charset="0"/>
              </a:rPr>
              <a:t>Деми</a:t>
            </a:r>
            <a:r>
              <a:rPr lang="ru-RU"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  </a:t>
            </a:r>
            <a:r>
              <a:rPr lang="ru-RU" sz="1800" dirty="0" smtClean="0">
                <a:latin typeface="Times New Roman" pitchFamily="18" charset="0"/>
                <a:cs typeface="Times New Roman" pitchFamily="18" charset="0"/>
              </a:rPr>
              <a:t>Житомир : ЖНАЕУ, 2014. </a:t>
            </a:r>
            <a:r>
              <a:rPr lang="uk-UA" sz="1800" dirty="0" smtClean="0">
                <a:latin typeface="Times New Roman" pitchFamily="18" charset="0"/>
                <a:cs typeface="Times New Roman" pitchFamily="18" charset="0"/>
              </a:rPr>
              <a:t>–</a:t>
            </a:r>
            <a:r>
              <a:rPr lang="ru-RU" sz="1800" dirty="0" smtClean="0">
                <a:latin typeface="Times New Roman" pitchFamily="18" charset="0"/>
                <a:cs typeface="Times New Roman" pitchFamily="18" charset="0"/>
              </a:rPr>
              <a:t> 475 с. </a:t>
            </a: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Навчальний посібник відповідає навчальній програмі дисципліні </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Фінансовий менеджмент</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 для підготовки спеціалістів </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фінанси і кредити</a:t>
            </a:r>
            <a:r>
              <a:rPr lang="ru-RU"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галузі знань </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Економіка та підприємництво</a:t>
            </a:r>
            <a:r>
              <a:rPr lang="ru-RU" sz="1800" dirty="0" smtClean="0">
                <a:latin typeface="Times New Roman" pitchFamily="18" charset="0"/>
                <a:cs typeface="Times New Roman" pitchFamily="18" charset="0"/>
              </a:rPr>
              <a:t>».</a:t>
            </a: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Навчальний посібник підготовлено для широкого кола читачів: студентів вищих навчальних закладів, аспірантів, викладачів, слухачів бізнес-шкіл та інститутів підвищення кваліфікації у сфері управління фінансами.</a:t>
            </a:r>
            <a:endParaRPr lang="ru-RU" sz="1800" dirty="0" smtClean="0">
              <a:latin typeface="Times New Roman" pitchFamily="18" charset="0"/>
              <a:cs typeface="Times New Roman" pitchFamily="18" charset="0"/>
            </a:endParaRPr>
          </a:p>
        </p:txBody>
      </p:sp>
      <p:pic>
        <p:nvPicPr>
          <p:cNvPr id="20482" name="Содержимое 3" descr="2 - 0004.jpg"/>
          <p:cNvPicPr preferRelativeResize="0">
            <a:picLocks noGrp="1"/>
          </p:cNvPicPr>
          <p:nvPr>
            <p:ph idx="1"/>
          </p:nvPr>
        </p:nvPicPr>
        <p:blipFill>
          <a:blip r:embed="rId2" cstate="print"/>
          <a:srcRect/>
          <a:stretch>
            <a:fillRect/>
          </a:stretch>
        </p:blipFill>
        <p:spPr>
          <a:xfrm>
            <a:off x="539552" y="648000"/>
            <a:ext cx="3960000" cy="5760000"/>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Заголовок 1"/>
          <p:cNvSpPr>
            <a:spLocks noGrp="1"/>
          </p:cNvSpPr>
          <p:nvPr>
            <p:ph type="title"/>
          </p:nvPr>
        </p:nvSpPr>
        <p:spPr>
          <a:xfrm>
            <a:off x="4680000" y="620688"/>
            <a:ext cx="4320000" cy="6121400"/>
          </a:xfrm>
        </p:spPr>
        <p:txBody>
          <a:bodyPr/>
          <a:lstStyle/>
          <a:p>
            <a:pPr algn="l" eaLnBrk="1" hangingPunct="1"/>
            <a:r>
              <a:rPr lang="uk-UA" sz="1800" dirty="0" err="1" smtClean="0">
                <a:latin typeface="Times New Roman" pitchFamily="18" charset="0"/>
                <a:cs typeface="Times New Roman" pitchFamily="18" charset="0"/>
              </a:rPr>
              <a:t>Ходаківський</a:t>
            </a:r>
            <a:r>
              <a:rPr lang="uk-UA" sz="1800" dirty="0" smtClean="0">
                <a:latin typeface="Times New Roman" pitchFamily="18" charset="0"/>
                <a:cs typeface="Times New Roman" pitchFamily="18" charset="0"/>
              </a:rPr>
              <a:t> Є. І. Інтелектуальна власність : економіко-правові аспекти : </a:t>
            </a:r>
            <a:r>
              <a:rPr lang="uk-UA" sz="1800" dirty="0" err="1" smtClean="0">
                <a:latin typeface="Times New Roman" pitchFamily="18" charset="0"/>
                <a:cs typeface="Times New Roman" pitchFamily="18" charset="0"/>
              </a:rPr>
              <a:t>навч</a:t>
            </a:r>
            <a:r>
              <a:rPr lang="uk-UA" sz="1800" dirty="0" smtClean="0">
                <a:latin typeface="Times New Roman" pitchFamily="18" charset="0"/>
                <a:cs typeface="Times New Roman" pitchFamily="18" charset="0"/>
              </a:rPr>
              <a:t>. посібник / Є. І. </a:t>
            </a:r>
            <a:r>
              <a:rPr lang="uk-UA" sz="1800" dirty="0" err="1" smtClean="0">
                <a:latin typeface="Times New Roman" pitchFamily="18" charset="0"/>
                <a:cs typeface="Times New Roman" pitchFamily="18" charset="0"/>
              </a:rPr>
              <a:t>Ходаківський</a:t>
            </a:r>
            <a:r>
              <a:rPr lang="uk-UA" sz="1800" dirty="0" smtClean="0">
                <a:latin typeface="Times New Roman" pitchFamily="18" charset="0"/>
                <a:cs typeface="Times New Roman" pitchFamily="18" charset="0"/>
              </a:rPr>
              <a:t>, </a:t>
            </a:r>
            <a:r>
              <a:rPr lang="en-US" sz="1800" smtClean="0">
                <a:latin typeface="Times New Roman" pitchFamily="18" charset="0"/>
                <a:cs typeface="Times New Roman" pitchFamily="18" charset="0"/>
              </a:rPr>
              <a:t/>
            </a:r>
            <a:br>
              <a:rPr lang="en-US" sz="1800" smtClean="0">
                <a:latin typeface="Times New Roman" pitchFamily="18" charset="0"/>
                <a:cs typeface="Times New Roman" pitchFamily="18" charset="0"/>
              </a:rPr>
            </a:br>
            <a:r>
              <a:rPr lang="uk-UA" sz="1800" smtClean="0">
                <a:latin typeface="Times New Roman" pitchFamily="18" charset="0"/>
                <a:cs typeface="Times New Roman" pitchFamily="18" charset="0"/>
              </a:rPr>
              <a:t>В</a:t>
            </a:r>
            <a:r>
              <a:rPr lang="uk-UA" sz="1800" dirty="0" smtClean="0">
                <a:latin typeface="Times New Roman" pitchFamily="18" charset="0"/>
                <a:cs typeface="Times New Roman" pitchFamily="18" charset="0"/>
              </a:rPr>
              <a:t>. П. </a:t>
            </a:r>
            <a:r>
              <a:rPr lang="uk-UA" sz="1800" dirty="0" err="1" smtClean="0">
                <a:latin typeface="Times New Roman" pitchFamily="18" charset="0"/>
                <a:cs typeface="Times New Roman" pitchFamily="18" charset="0"/>
              </a:rPr>
              <a:t>Якобчук</a:t>
            </a:r>
            <a:r>
              <a:rPr lang="uk-UA" sz="1800" dirty="0" smtClean="0">
                <a:latin typeface="Times New Roman" pitchFamily="18" charset="0"/>
                <a:cs typeface="Times New Roman" pitchFamily="18" charset="0"/>
              </a:rPr>
              <a:t>,</a:t>
            </a:r>
            <a:r>
              <a:rPr lang="uk-UA" sz="1800" dirty="0">
                <a:latin typeface="Times New Roman" pitchFamily="18" charset="0"/>
                <a:cs typeface="Times New Roman" pitchFamily="18" charset="0"/>
              </a:rPr>
              <a:t> </a:t>
            </a:r>
            <a:r>
              <a:rPr lang="uk-UA" sz="1800" dirty="0" smtClean="0">
                <a:latin typeface="Times New Roman" pitchFamily="18" charset="0"/>
                <a:cs typeface="Times New Roman" pitchFamily="18" charset="0"/>
              </a:rPr>
              <a:t>І. Л.  Литвинчук. – К. : Центр учбової літератури, 2014. – 276 с.</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Дослідження присвячене комплексному вивчені теоретичних та практичних аспектів формування, використання та управління інтелектуальною власністю в умовах глобалізації викликів сучасності. Особлива увага приділяється  проблемам комерціалізації інтелектуальних продуктів, висвітленню специфіки правової охорони та захисту об’єктів інтелектуальної власності на цінному та міжнародному рівні.</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Видання розраховано на студентів, аспірантів, викладачів закладів освіти економічного та юридичного профілю, спеціалістів органів державної влади, науковців, практиків та інших зацікавлених осіб.</a:t>
            </a:r>
            <a:endParaRPr lang="ru-RU" sz="1800" dirty="0" smtClean="0">
              <a:latin typeface="Times New Roman" pitchFamily="18" charset="0"/>
              <a:cs typeface="Times New Roman" pitchFamily="18" charset="0"/>
            </a:endParaRPr>
          </a:p>
        </p:txBody>
      </p:sp>
      <p:pic>
        <p:nvPicPr>
          <p:cNvPr id="31746" name="Содержимое 3" descr="1 - 0004.jpg"/>
          <p:cNvPicPr preferRelativeResize="0">
            <a:picLocks noGrp="1"/>
          </p:cNvPicPr>
          <p:nvPr>
            <p:ph idx="1"/>
          </p:nvPr>
        </p:nvPicPr>
        <p:blipFill>
          <a:blip r:embed="rId2" cstate="print"/>
          <a:srcRect/>
          <a:stretch>
            <a:fillRect/>
          </a:stretch>
        </p:blipFill>
        <p:spPr>
          <a:xfrm>
            <a:off x="540000" y="648000"/>
            <a:ext cx="3960000" cy="5760000"/>
          </a:xfr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Заголовок 1"/>
          <p:cNvSpPr>
            <a:spLocks noGrp="1"/>
          </p:cNvSpPr>
          <p:nvPr>
            <p:ph type="title"/>
          </p:nvPr>
        </p:nvSpPr>
        <p:spPr>
          <a:xfrm>
            <a:off x="4680000" y="-99392"/>
            <a:ext cx="4392000" cy="6048375"/>
          </a:xfrm>
        </p:spPr>
        <p:txBody>
          <a:bodyPr/>
          <a:lstStyle/>
          <a:p>
            <a:pPr algn="l" eaLnBrk="1" hangingPunct="1"/>
            <a:r>
              <a:rPr lang="uk-UA" sz="1800" dirty="0" err="1" smtClean="0">
                <a:latin typeface="Times New Roman" pitchFamily="18" charset="0"/>
                <a:cs typeface="Times New Roman" pitchFamily="18" charset="0"/>
              </a:rPr>
              <a:t>Ходаківський</a:t>
            </a:r>
            <a:r>
              <a:rPr lang="uk-UA" sz="1800" dirty="0" smtClean="0">
                <a:latin typeface="Times New Roman" pitchFamily="18" charset="0"/>
                <a:cs typeface="Times New Roman" pitchFamily="18" charset="0"/>
              </a:rPr>
              <a:t> Є. І. Психологія управління : підручник / Є. І. </a:t>
            </a:r>
            <a:r>
              <a:rPr lang="uk-UA" sz="1800" dirty="0" err="1" smtClean="0">
                <a:latin typeface="Times New Roman" pitchFamily="18" charset="0"/>
                <a:cs typeface="Times New Roman" pitchFamily="18" charset="0"/>
              </a:rPr>
              <a:t>Ходаківський</a:t>
            </a:r>
            <a:r>
              <a:rPr lang="uk-UA" sz="1800" dirty="0" smtClean="0">
                <a:latin typeface="Times New Roman" pitchFamily="18" charset="0"/>
                <a:cs typeface="Times New Roman" pitchFamily="18" charset="0"/>
              </a:rPr>
              <a:t>,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Ю. В. </a:t>
            </a:r>
            <a:r>
              <a:rPr lang="uk-UA" sz="1800" dirty="0" err="1" smtClean="0">
                <a:latin typeface="Times New Roman" pitchFamily="18" charset="0"/>
                <a:cs typeface="Times New Roman" pitchFamily="18" charset="0"/>
              </a:rPr>
              <a:t>Богоявленська</a:t>
            </a:r>
            <a:r>
              <a:rPr lang="uk-UA" sz="1800" dirty="0" smtClean="0">
                <a:latin typeface="Times New Roman" pitchFamily="18" charset="0"/>
                <a:cs typeface="Times New Roman" pitchFamily="18" charset="0"/>
              </a:rPr>
              <a:t>, </a:t>
            </a:r>
            <a:r>
              <a:rPr lang="ru-RU" sz="1800" dirty="0" smtClean="0">
                <a:latin typeface="Times New Roman" pitchFamily="18" charset="0"/>
                <a:cs typeface="Times New Roman" pitchFamily="18" charset="0"/>
              </a:rPr>
              <a:t>Т. </a:t>
            </a:r>
            <a:r>
              <a:rPr lang="uk-UA" sz="1800" dirty="0" smtClean="0">
                <a:latin typeface="Times New Roman" pitchFamily="18" charset="0"/>
                <a:cs typeface="Times New Roman" pitchFamily="18" charset="0"/>
              </a:rPr>
              <a:t>П. Грабар. – 2-ге вид., перероб. і </a:t>
            </a:r>
            <a:r>
              <a:rPr lang="uk-UA" sz="1800" dirty="0" err="1" smtClean="0">
                <a:latin typeface="Times New Roman" pitchFamily="18" charset="0"/>
                <a:cs typeface="Times New Roman" pitchFamily="18" charset="0"/>
              </a:rPr>
              <a:t>допов</a:t>
            </a:r>
            <a:r>
              <a:rPr lang="uk-UA" sz="1800" dirty="0" smtClean="0">
                <a:latin typeface="Times New Roman" pitchFamily="18" charset="0"/>
                <a:cs typeface="Times New Roman" pitchFamily="18" charset="0"/>
              </a:rPr>
              <a:t>. – К. : Центр учбової літератури, 2014. – 488 с.</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Підручник підготовлено колективом науковців вищих навчальних закладів.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Підручник розрахований на студентів вищих навчальних магістрів, аспірантів, викладачів, а також може бути корисним для широкого загалу читачів: економіс­тів, менеджерів, науковців, урядовців, представників неурядових громадських організацій, політиків, соціальних та педагогічних працівників.</a:t>
            </a:r>
            <a:r>
              <a:rPr lang="ru-RU" sz="1800" dirty="0" smtClean="0"/>
              <a:t/>
            </a:r>
            <a:br>
              <a:rPr lang="ru-RU" sz="1800" dirty="0" smtClean="0"/>
            </a:br>
            <a:endParaRPr lang="ru-RU" sz="1800" dirty="0" smtClean="0"/>
          </a:p>
        </p:txBody>
      </p:sp>
      <p:pic>
        <p:nvPicPr>
          <p:cNvPr id="32770" name="Содержимое 3" descr="1 - 0007.jpg"/>
          <p:cNvPicPr preferRelativeResize="0">
            <a:picLocks noGrp="1"/>
          </p:cNvPicPr>
          <p:nvPr>
            <p:ph idx="1"/>
          </p:nvPr>
        </p:nvPicPr>
        <p:blipFill>
          <a:blip r:embed="rId2" cstate="print"/>
          <a:srcRect/>
          <a:stretch>
            <a:fillRect/>
          </a:stretch>
        </p:blipFill>
        <p:spPr>
          <a:xfrm>
            <a:off x="540000" y="648000"/>
            <a:ext cx="3960000" cy="5760000"/>
          </a:xfr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Заголовок 1"/>
          <p:cNvSpPr>
            <a:spLocks noGrp="1"/>
          </p:cNvSpPr>
          <p:nvPr>
            <p:ph type="title"/>
          </p:nvPr>
        </p:nvSpPr>
        <p:spPr>
          <a:xfrm>
            <a:off x="4680000" y="188143"/>
            <a:ext cx="4320000" cy="5257081"/>
          </a:xfrm>
        </p:spPr>
        <p:txBody>
          <a:bodyPr/>
          <a:lstStyle/>
          <a:p>
            <a:pPr algn="l" eaLnBrk="1" hangingPunct="1"/>
            <a:r>
              <a:rPr lang="ru-RU" sz="1800" dirty="0" err="1" smtClean="0">
                <a:latin typeface="Times New Roman" pitchFamily="18" charset="0"/>
                <a:cs typeface="Times New Roman" pitchFamily="18" charset="0"/>
              </a:rPr>
              <a:t>Шудренко</a:t>
            </a:r>
            <a:r>
              <a:rPr lang="ru-RU" sz="1800" dirty="0" smtClean="0">
                <a:latin typeface="Times New Roman" pitchFamily="18" charset="0"/>
                <a:cs typeface="Times New Roman" pitchFamily="18" charset="0"/>
              </a:rPr>
              <a:t> І. В. </a:t>
            </a:r>
            <a:r>
              <a:rPr lang="ru-RU" sz="1800" dirty="0" err="1" smtClean="0">
                <a:latin typeface="Times New Roman" pitchFamily="18" charset="0"/>
                <a:cs typeface="Times New Roman" pitchFamily="18" charset="0"/>
              </a:rPr>
              <a:t>Цивільний</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захист</a:t>
            </a:r>
            <a:r>
              <a:rPr lang="ru-RU" sz="1800" dirty="0" smtClean="0">
                <a:latin typeface="Times New Roman" pitchFamily="18" charset="0"/>
                <a:cs typeface="Times New Roman" pitchFamily="18" charset="0"/>
              </a:rPr>
              <a:t> : </a:t>
            </a:r>
            <a:r>
              <a:rPr lang="ru-RU" sz="1800" dirty="0" err="1" smtClean="0">
                <a:latin typeface="Times New Roman" pitchFamily="18" charset="0"/>
                <a:cs typeface="Times New Roman" pitchFamily="18" charset="0"/>
              </a:rPr>
              <a:t>навч</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посібник</a:t>
            </a:r>
            <a:r>
              <a:rPr lang="ru-RU" sz="1800" dirty="0" smtClean="0">
                <a:latin typeface="Times New Roman" pitchFamily="18" charset="0"/>
                <a:cs typeface="Times New Roman" pitchFamily="18" charset="0"/>
              </a:rPr>
              <a:t> / І. В. </a:t>
            </a:r>
            <a:r>
              <a:rPr lang="ru-RU" sz="1800" dirty="0" err="1" smtClean="0">
                <a:latin typeface="Times New Roman" pitchFamily="18" charset="0"/>
                <a:cs typeface="Times New Roman" pitchFamily="18" charset="0"/>
              </a:rPr>
              <a:t>Шудренко</a:t>
            </a:r>
            <a:r>
              <a:rPr lang="ru-RU" sz="1800" dirty="0" smtClean="0">
                <a:latin typeface="Times New Roman" pitchFamily="18" charset="0"/>
                <a:cs typeface="Times New Roman" pitchFamily="18" charset="0"/>
              </a:rPr>
              <a:t>. </a:t>
            </a:r>
            <a:r>
              <a:rPr lang="uk-UA" sz="1800" dirty="0" smtClean="0">
                <a:latin typeface="Times New Roman" pitchFamily="18" charset="0"/>
                <a:cs typeface="Times New Roman" pitchFamily="18" charset="0"/>
              </a:rPr>
              <a:t>–</a:t>
            </a:r>
            <a:r>
              <a:rPr lang="ru-RU" sz="1800" dirty="0" smtClean="0">
                <a:latin typeface="Times New Roman" pitchFamily="18" charset="0"/>
                <a:cs typeface="Times New Roman" pitchFamily="18" charset="0"/>
              </a:rPr>
              <a:t> Житомир : ЖНАЕУ, 2014. </a:t>
            </a:r>
            <a:r>
              <a:rPr lang="uk-UA" sz="1800" dirty="0" smtClean="0">
                <a:latin typeface="Times New Roman" pitchFamily="18" charset="0"/>
                <a:cs typeface="Times New Roman" pitchFamily="18" charset="0"/>
              </a:rPr>
              <a:t>–</a:t>
            </a:r>
            <a:r>
              <a:rPr lang="ru-RU" sz="1800" dirty="0" smtClean="0">
                <a:latin typeface="Times New Roman" pitchFamily="18" charset="0"/>
                <a:cs typeface="Times New Roman" pitchFamily="18" charset="0"/>
              </a:rPr>
              <a:t> 247 с. </a:t>
            </a: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У навчальному посібнику висвітлені основні положення цивільного захисту: організація та планування діяльності єдиної державної системи цивільного захисту, заходи щодо запобігання надзвичайним ситуаціям, захист від них населення і територій, реагування на надзвичайній ситуації та ліквідації їх наслідків.</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Для студентів агрономічних  та економічних спеціальностей вищих аграрних навчальних закладів.</a:t>
            </a:r>
            <a:endParaRPr lang="ru-RU" sz="1800" dirty="0" smtClean="0">
              <a:latin typeface="Times New Roman" pitchFamily="18" charset="0"/>
              <a:cs typeface="Times New Roman" pitchFamily="18" charset="0"/>
            </a:endParaRPr>
          </a:p>
        </p:txBody>
      </p:sp>
      <p:pic>
        <p:nvPicPr>
          <p:cNvPr id="26626" name="Содержимое 3" descr="1 - 0001.jpg"/>
          <p:cNvPicPr preferRelativeResize="0">
            <a:picLocks noGrp="1"/>
          </p:cNvPicPr>
          <p:nvPr>
            <p:ph idx="1"/>
          </p:nvPr>
        </p:nvPicPr>
        <p:blipFill>
          <a:blip r:embed="rId2" cstate="print"/>
          <a:srcRect/>
          <a:stretch>
            <a:fillRect/>
          </a:stretch>
        </p:blipFill>
        <p:spPr>
          <a:xfrm>
            <a:off x="540000" y="648000"/>
            <a:ext cx="3960000" cy="5760000"/>
          </a:xfr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Заголовок 1"/>
          <p:cNvSpPr>
            <a:spLocks noGrp="1"/>
          </p:cNvSpPr>
          <p:nvPr>
            <p:ph type="title"/>
          </p:nvPr>
        </p:nvSpPr>
        <p:spPr>
          <a:xfrm flipH="1">
            <a:off x="179388" y="2636838"/>
            <a:ext cx="7921625" cy="4221162"/>
          </a:xfrm>
        </p:spPr>
        <p:txBody>
          <a:bodyPr/>
          <a:lstStyle/>
          <a:p>
            <a:pPr algn="l"/>
            <a:r>
              <a:rPr lang="uk-UA" sz="1800" dirty="0" smtClean="0">
                <a:latin typeface="Times New Roman" pitchFamily="18" charset="0"/>
                <a:cs typeface="Times New Roman" pitchFamily="18" charset="0"/>
              </a:rPr>
              <a:t>У віртуальній виставці представлені праці викладачів,</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які надійшли до бібліотеки об’єднання  сільськогосподарських бібліотек Житомирської області у 201</a:t>
            </a:r>
            <a:r>
              <a:rPr lang="en-US" sz="1800" dirty="0" smtClean="0">
                <a:latin typeface="Times New Roman" pitchFamily="18" charset="0"/>
                <a:cs typeface="Times New Roman" pitchFamily="18" charset="0"/>
              </a:rPr>
              <a:t>4</a:t>
            </a:r>
            <a:r>
              <a:rPr lang="uk-UA" sz="1800" dirty="0" smtClean="0">
                <a:latin typeface="Times New Roman" pitchFamily="18" charset="0"/>
                <a:cs typeface="Times New Roman" pitchFamily="18" charset="0"/>
              </a:rPr>
              <a:t> році.</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Підбір та підготовка матеріалів:</a:t>
            </a:r>
            <a:br>
              <a:rPr lang="uk-UA" sz="1800" dirty="0" smtClean="0">
                <a:latin typeface="Times New Roman" pitchFamily="18" charset="0"/>
                <a:cs typeface="Times New Roman" pitchFamily="18" charset="0"/>
              </a:rPr>
            </a:br>
            <a:r>
              <a:rPr lang="uk-UA" sz="1800" dirty="0" err="1" smtClean="0">
                <a:latin typeface="Times New Roman" pitchFamily="18" charset="0"/>
                <a:cs typeface="Times New Roman" pitchFamily="18" charset="0"/>
              </a:rPr>
              <a:t>Павлущенко</a:t>
            </a:r>
            <a:r>
              <a:rPr lang="uk-UA" sz="1800" dirty="0" smtClean="0">
                <a:latin typeface="Times New Roman" pitchFamily="18" charset="0"/>
                <a:cs typeface="Times New Roman" pitchFamily="18" charset="0"/>
              </a:rPr>
              <a:t> Наталія, </a:t>
            </a:r>
            <a:r>
              <a:rPr lang="uk-UA" sz="1800" dirty="0" err="1" smtClean="0">
                <a:latin typeface="Times New Roman" pitchFamily="18" charset="0"/>
                <a:cs typeface="Times New Roman" pitchFamily="18" charset="0"/>
              </a:rPr>
              <a:t>Кіщенко</a:t>
            </a:r>
            <a:r>
              <a:rPr lang="uk-UA" sz="1800" dirty="0" smtClean="0">
                <a:latin typeface="Times New Roman" pitchFamily="18" charset="0"/>
                <a:cs typeface="Times New Roman" pitchFamily="18" charset="0"/>
              </a:rPr>
              <a:t> Галина</a:t>
            </a:r>
            <a:r>
              <a:rPr lang="uk-UA" sz="1800" dirty="0" smtClean="0">
                <a:solidFill>
                  <a:srgbClr val="FF0000"/>
                </a:solidFill>
                <a:latin typeface="Times New Roman" pitchFamily="18" charset="0"/>
                <a:cs typeface="Times New Roman" pitchFamily="18" charset="0"/>
              </a:rPr>
              <a:t/>
            </a:r>
            <a:br>
              <a:rPr lang="uk-UA" sz="1800" dirty="0" smtClean="0">
                <a:solidFill>
                  <a:srgbClr val="FF0000"/>
                </a:solidFill>
                <a:latin typeface="Times New Roman" pitchFamily="18" charset="0"/>
                <a:cs typeface="Times New Roman" pitchFamily="18" charset="0"/>
              </a:rPr>
            </a:br>
            <a:r>
              <a:rPr lang="uk-UA" sz="1800" dirty="0" smtClean="0">
                <a:latin typeface="Times New Roman" pitchFamily="18" charset="0"/>
                <a:cs typeface="Times New Roman" pitchFamily="18" charset="0"/>
              </a:rPr>
              <a:t>Конвертація даних:</a:t>
            </a:r>
            <a:br>
              <a:rPr lang="uk-UA" sz="1800" dirty="0" smtClean="0">
                <a:latin typeface="Times New Roman" pitchFamily="18" charset="0"/>
                <a:cs typeface="Times New Roman" pitchFamily="18" charset="0"/>
              </a:rPr>
            </a:br>
            <a:r>
              <a:rPr lang="uk-UA" sz="1800" dirty="0" smtClean="0">
                <a:latin typeface="Times New Roman" pitchFamily="18" charset="0"/>
                <a:cs typeface="Times New Roman" pitchFamily="18" charset="0"/>
              </a:rPr>
              <a:t>Бугайов Вадим</a:t>
            </a:r>
            <a:endParaRPr lang="ru-RU" sz="1800" dirty="0" smtClean="0"/>
          </a:p>
        </p:txBody>
      </p:sp>
      <p:pic>
        <p:nvPicPr>
          <p:cNvPr id="43010" name="Содержимое 3" descr="Рисунок1.jpg"/>
          <p:cNvPicPr>
            <a:picLocks noGrp="1" noChangeAspect="1"/>
          </p:cNvPicPr>
          <p:nvPr>
            <p:ph idx="1"/>
          </p:nvPr>
        </p:nvPicPr>
        <p:blipFill>
          <a:blip r:embed="rId2" cstate="print"/>
          <a:srcRect/>
          <a:stretch>
            <a:fillRect/>
          </a:stretch>
        </p:blipFill>
        <p:spPr>
          <a:xfrm>
            <a:off x="0" y="0"/>
            <a:ext cx="9017000" cy="2120900"/>
          </a:xfrm>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1387</TotalTime>
  <Words>474</Words>
  <Application>Microsoft Office PowerPoint</Application>
  <PresentationFormat>Экран (4:3)</PresentationFormat>
  <Paragraphs>30</Paragraphs>
  <Slides>28</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Тема Office</vt:lpstr>
      <vt:lpstr>Віртуальна виставка праць викладачів об’єднання сільськогосподарських бібліотек Житомирської області за 2014 рік   </vt:lpstr>
      <vt:lpstr> Агропромислове виробництво Полісся / Нац. акад. аграр. наук, Ін-т сіл. госп-ва Полісся. – 2014. – Вип. 7. – 416 c.  Розглянуто питання розвитку агропромислового виробництва України у зрізі проблем його інвестування та обґрунтовано окремі шляхи вдосконалення державного регулювання інвестиційної діяльності в агропромисловому виробництві й окреслено способи підвищення привабливості інвестиційного клімату.</vt:lpstr>
      <vt:lpstr>Анатомія свійських птахів : навч. посібник / Л. П. Горальський,  В. Т. Хомич, Т. Ф. Кот,  С. В. Гуральська ; за ред.  Л. П. Гуральського, В. Т. Хомича. – 2-ге вид. – Житомир : Полісся, 2014. – 247 с.   Викладено основні закономірності будови тіла свійських птахів за  системами і апаратами органів. Будову органів різних видів птахів розглянуто в порівняльному плані. Посібник призначений для студентів, магістрів, бакалаврів вищих навчальних закладів, а також студентів ветеринарних технікумів і коледжів, викладачів, спеціалістів і науковців. </vt:lpstr>
      <vt:lpstr>Англійська мова : для вищ. аграр. навч. закл. I-II рівня акредитації [Електронний ресурс] / уклад.: І. С. Лазаренко, В. А. Коновалова,  О. П. Головач. –  Житомир, 2014. –  1 електрон. опт. диск (CD-ROM).  Електронний посібник «Англійська мова» створений відповідно до нормованої програми з дисципліни «Іноземна мова за професійним спрямуванням» та до вимог підготовки молодших спеціалістів вищих аграрних навчальних закладів I-II рівнів акредитації та змін, що відбулися в лінгвістичних та соціально-психологічних концепціях, які лежать в основі неспеціалізованої методики та навчання іноземних мов. </vt:lpstr>
      <vt:lpstr>Борисевич Б. В. Патоморфологія незаразних хвороб тварин : посібник /  Б. В. Борисевич, Л. П. Горальський,  В. В. Лісова ; за ред. Б. В. Борисевича. – Житомир : Полісся, 2014. – 144 с.   Подаються загальні відомості про незаразні хвороби, їх етіологію, макроскопічні й мікроскопічні зміни та диференційну патологоанатомічну діагностику. Посібник призначається для студентів, магістрів, бакалаврів вищих навчальних закладах, а також для студентів ветеринарних технікумів і коледжів.</vt:lpstr>
      <vt:lpstr>Дема Д. І. Бюджетна система : навч. посібник / Д. І. Дема, Н. М. Фещенко,  А. І. Шубенко ; за заг. ред. Д. І. Деми. – Житомир : ЖНАЕУ, 2014. – 500 с.   Посібник підготовлений відповідно до програми з навчальної дисципліни «Бюджетна система», яка включена в навчальні плани підготовки бакалаврів напряму підготовки 6. 030508 «Фінанси та кредит». Розрахований на студентів напрямку підготовки «Фінанси та кредити», аспірантів економічного профілю, усіх, хто цікавиться проблематикою функціонування державних фінансів.</vt:lpstr>
      <vt:lpstr>Дема Д. І. Податковий менеджмент: адміністрування податків і зборів : навч. посібник / Д. І. Дема, І. В. Шевчук ; за заг. ред. Д. І. Деми. – Житомир : ЖНАЕУ, 2014. – 324 с.   У навчальному посібнику розкрито теоретико-методичні основи  і практичні аспекти діяльності податкових органів щодо адміністрування податків і зборів. Призначено для студентів економічних спеціальностей вищих навчальних закладів, викладачів, магістрів, аспірантів, слухачів факультетів післядипломної освіти.</vt:lpstr>
      <vt:lpstr>Екологічний моніторинг, інновації та ресурсозберігаючі технології в системі захисту картоплі і овочевих культур від шкідливих організмів: тези доп. Всеукр. наук.-практ. конф. (29-30 травня 2014 р.) / ЖНАЕУ. – Житомир : Рута, 2014. – 85 с.  У збірнику подано тези доповідей Всеукраїнської науково-практичної конференції. Викладено результати наукових досліджень з селекції, насінництва, фітопатології, ентомології, технології вирощування картоплі, овочевих культур та інших напрямків. Розраховано на науковців, викладачів, аспірантів, магістрів та студентів вищих навчальних закладів II-IV рівня акредитації.</vt:lpstr>
      <vt:lpstr>Екологічна хімія : підручник /  Б. М. Федишин, В. І. Дорохов,                 Г. В. Павлюк [та ін.] ; за ред. Б. М. Федишина. – Херсон : Олді-плюс, 2014. – 515 с.   Викладено сучасні дані про будову і склад довкілля, параметри та фактори стабілізації його складу і фізичних параметрів. Також описані фізичні та хімічні методи очищення відходів життєдіяльності з метою запобігання забруднення довкілля. Для студентів вищих навчальних закладів, що навчаються за напрямом   «Екологія». Підручник буде корисним для бакалаврів, магістрів, аспірантів спеціалізованих ліцеїв та коледжем. </vt:lpstr>
      <vt:lpstr>Інженерна екологія : навч. посібник /  А. П. Войцицький, Л. Г. Кравець,  О. Д. Муляр, І. В. Нездвецька. –  Житомир : ЖНАЕУ, 2014. –  499 с.  Побудований навчальний посібник на модульній основі і містить матеріал відповідно до типової програми. Одним з напрямків екологічних знань є інженерний підхід до дослідження та захисту навколишнього природного середовища. Навчальний посібник призначений для студентів  і магістрів вищих навчальних закладів агроекологічного та технічного спрямування.</vt:lpstr>
      <vt:lpstr> Наука – агропромисловому виробництву : тези доповідей наук.-практ. конф. наук.-пед. працівників та аспірантів агрономічного фак. (30 квітня 2014 р.) / ред. кол.  П. І. Трофименко, В. Г. Дідора,  О. Ф. Смаглій [та ін.]. – Житомир : ЖНАЕУ, 2014. – 115 с.  У збірнику представлено тези доповідей науково-практичної конференції науково-педагогічних працівників та аспірантів агрономічного факультету. Рекомендовано для користування, науковців, викладачів, аспірантів, магістрів та студентів вищих навчальних закладів II-IV рівня акредитації.  </vt:lpstr>
      <vt:lpstr> Наукові здобутки молоді – вирішенню проблем АПК : матеріали всеукр. наук.-практ. конф., c. Грозино 18 черв. 2014 р. – Житомир : ЖДУ ім. І. Франка. – 64 с.  Збірник містить матеріали досліджень молодих вчених теоретичного і практичного характеру з актуальних питань землеробства, рослинництва, кормо виробництва, селекції та насінництва. Матеріали можуть використовуватись керівниками підприємств, спеціалістами, аспірантами, науковими співробітниками, студентами ВНЗ.</vt:lpstr>
      <vt:lpstr>Омеляненко М. М. Піометра кішок : монографія / М. М. Омеляненко,  Л. О. Чупрун. – Житомир : Полісся, 2014. – 152 с.  У монографії викладені результати клініко-експериментального вивчення ендометриту і піометри кішок. Проведені клінічні, цитологічні та морфологічні дослідження, що характеризують фізіологічний статус організму, зміни при спонтанно виниклих ендометриті  і піометрі. Монографія розрахована на фахівців ветеринарної медицини клініки дрібних тварин.</vt:lpstr>
      <vt:lpstr>Основи переробки продукції тваринництва в домашніх умовах : навч. посібник /  В. І. Ковальчук, В. П. Славов,  М. М. Кривий [та ін.]. – Житомир : Вид-во ЖДУ ім. І. Франка, 2014. – 200 с.  Навчальний посібник підготовлений згідно програми з дисципліни «Технологія переробки продукції тваринництва» (2001 р.). У навчальному посібнику описано харчову цінність м’яса різних видів тварин та птиці, а також їх переробку в домашніх умовах. Наведено рецепти приготування ковбас, копченостей, блюд із м’яса тварин , птиці, риби і яєць.</vt:lpstr>
      <vt:lpstr>Паразитарні хвороби м’ясоїдних тварин : навч. посібник / Н. М. Сорока,  Ю. Ю. Довгій, О. А. Дубова [та ін.] ; за ред. Ю. Ю. Довгія. – Житомир : Полісся, 2014. – 216 с.   Навчальне видання містить основні відомості щодо гельмінтозів м’ясоїдних тварин (собак, котів, сріблястих лисиць, песців) з урахуванням останніх досліджень науки. Для студентів, магістрів, аспірантів, викладачів, а також лікарів ветеринарної медицини, наукових співробітників.</vt:lpstr>
      <vt:lpstr> Провидіння (соціально-психологічні аспекти) / О. В. Мосієнко, О. В. Тузюк, Ю. В. Богоявленська [та ін.]. – Житомир : Рута, 2014. – 232 с.  Систематизовано до курсу лекцій «Психологія управління», підручник за редакцією заслуженого діяча науки і техніки України, професора  Є. І. Ходаківського, затверджено міністерством науки і освіти України для студентів вищих навчальних закладів.</vt:lpstr>
      <vt:lpstr>Синекологічні аспекти формування високопродуктивних фітоценозів зернових і зернових культур : монографія /  Т. З. Москалець, В. В. Москалець,  М. М. Ключевич [та ін. ]. – Херсон :  Грінь Д. С., 2014. – 514 с.    У монографії розглянуто значення, агроекологічні особливості зернових та зернобобових культур у формуванні стійких агроекосистем. Висвітлено аспекти методології досліджень тритикале озимого, пшениці м'якої озимої, сої та гороху овочевого на екосистему рівні. Також в науковій праці висвітлені унікальні особливості тритикале озимого, пшениці м'якої озимої в зоні радіонуклідного забруднення та показання. Будуть корисними для студентів агрономічного та біологічного напрямків, аспірантів, науковців. </vt:lpstr>
      <vt:lpstr>Соціально-економічні проблеми розвитку сільських територій: регіональні аспекти : [монографія] / [В. І. Ткачук, О. В. Голій, О. А. Соколова та ін.] ; за ред.  В. І. Ткачука. – Житомир : Рута, 2014. – 353 с.  У колективній монографії досліджено комплекс науково-методологічних та практичних проблем соціально-економічного розвитку сільських територій Волинської області.  Для науковців, керівників і спеціалістів аграрного сектору, працівників органів державного управління та місцевого самоврядування, викладачів, студентів, докторантів, аспірантів та усіх, хто цікавиться проблемами соціально-економічного розвитку сільських територій.</vt:lpstr>
      <vt:lpstr>Стойко О. Я. Фінанси : навч. посібник /           О. Я. Стойко, Д. І. Дема. – К. : Алерта, 2014. – 431 с.  У навчальному посібнику викладено теоретичні засади функціонування у еволюції фінансів, основи функціонування фінансової, податкової та бюджетної систем, роль фінансового механізму в реалізації фінансової політики. Наприкінці кожної теми вміщено практикум, який складається із плану семінарських занять, тем рефератів, запитань для самоконтролю, практичних і теоретичних завдань. Навчальний посібник призначено для студентів економічних спеціальностей вищих навчальних закладів, викладачів та аспірантів.</vt:lpstr>
      <vt:lpstr>Суліменко О. Г. Історія України : навч.-метод. посібник / О. Г. Суліменко,  А. Ц. Сініцький, І. А. Мельничук. – Житомир : Рута, 2014. – 418 с.   Подається 14 основних тем, а також включені 10 варіантів тестових завдань та хронологічні таблиці, які вміщують дати з усього курсу вітчизняної історії. Посібник розраховано як на студентів стаціонару, так і заочної форми навчання. </vt:lpstr>
      <vt:lpstr>Управління інноваційно-інвестиційною діяльністю підприємств : навч. посібник / [О. В. Скидан, Л. М. Левківська, Т. В. Швець та ін.] ; за ред. О. В. Скидана. – Житомир, ЖНАЕУ, 2014. – 348 с.  У навчальному посібнику викладено основи управління інноваційно-інвестиційної діяльності підприємств в сучасних умовах господарства. Для студентів вищих навчальних закладів, аспірантів, викладачів, спеціалістів інноваційно-інвестиційної сфери.</vt:lpstr>
      <vt:lpstr>Фізіологія та патологія розмноження великої рогатої худоби : [навч. посібник] /  Г. М. Калиновський, В. А. Яблонський,  С. П. Хомин [та ін.]. – 2-ге вид., перероб. і допов. – Житомир : Євенок О. О., 2014. – 418 с.   У навчальному посібнику висвітленні питання акушерства, гінекології, андрології та біотехнології розмноження великої рогатої худоби, який слід розглядати як оригінальне і перше видання в умовах України. Посібник призначений для студентів, магістрів, бакалаврів вищих навчальних закладів, а також студентів ветеринарних технікумів і коледжів, викладачів, спеціалістів і науковців.</vt:lpstr>
      <vt:lpstr>Фізіологія та патологія розмноження коней : навч. посібник /                              А. В. Березовський, М. І. Харенко,  Д. В. Подвалюк [та ін.] ; за ред.               А. В. Березовського та М. І. Харанка. –  К. : ДІА, 2014. – 240 с.  У навчальному посібнику висвітлені питання акушерства, гінекології, андрології, біотехнології розмноження коней та інфекційних хвороб, який слід розглядати  як оригінальне і перше видання в умовах України. Посібник призначається для студентів, магістрів, бакалаврів вищих навчальних закладах, а також для студентів ветеринарних технікумів і коледжів.</vt:lpstr>
      <vt:lpstr>Фінансовий менеджмент : навч. посібник / Д. І. Дема, Л. М. Дорохова,  О. М. Віленчук [та ін.] ; за ред.  Д. І. Деми. –  Житомир : ЖНАЕУ, 2014. – 475 с.   Навчальний посібник відповідає навчальній програмі дисципліні «Фінансовий менеджмент» для підготовки спеціалістів «фінанси і кредити» галузі знань «Економіка та підприємництво». Навчальний посібник підготовлено для широкого кола читачів: студентів вищих навчальних закладів, аспірантів, викладачів, слухачів бізнес-шкіл та інститутів підвищення кваліфікації у сфері управління фінансами.</vt:lpstr>
      <vt:lpstr>Ходаківський Є. І. Інтелектуальна власність : економіко-правові аспекти : навч. посібник / Є. І. Ходаківський,  В. П. Якобчук, І. Л.  Литвинчук. – К. : Центр учбової літератури, 2014. – 276 с.  Дослідження присвячене комплексному вивчені теоретичних та практичних аспектів формування, використання та управління інтелектуальною власністю в умовах глобалізації викликів сучасності. Особлива увага приділяється  проблемам комерціалізації інтелектуальних продуктів, висвітленню специфіки правової охорони та захисту об’єктів інтелектуальної власності на цінному та міжнародному рівні. Видання розраховано на студентів, аспірантів, викладачів закладів освіти економічного та юридичного профілю, спеціалістів органів державної влади, науковців, практиків та інших зацікавлених осіб.</vt:lpstr>
      <vt:lpstr>Ходаківський Є. І. Психологія управління : підручник / Є. І. Ходаківський,  Ю. В. Богоявленська, Т. П. Грабар. – 2-ге вид., перероб. і допов. – К. : Центр учбової літератури, 2014. – 488 с.  Підручник підготовлено колективом науковців вищих навчальних закладів.  Підручник розрахований на студентів вищих навчальних магістрів, аспірантів, викладачів, а також може бути корисним для широкого загалу читачів: економіс­тів, менеджерів, науковців, урядовців, представників неурядових громадських організацій, політиків, соціальних та педагогічних працівників. </vt:lpstr>
      <vt:lpstr>Шудренко І. В. Цивільний захист : навч. посібник / І. В. Шудренко. – Житомир : ЖНАЕУ, 2014. – 247 с.   У навчальному посібнику висвітлені основні положення цивільного захисту: організація та планування діяльності єдиної державної системи цивільного захисту, заходи щодо запобігання надзвичайним ситуаціям, захист від них населення і територій, реагування на надзвичайній ситуації та ліквідації їх наслідків. Для студентів агрономічних  та економічних спеціальностей вищих аграрних навчальних закладів.</vt:lpstr>
      <vt:lpstr>У віртуальній виставці представлені праці викладачів, які надійшли до бібліотеки об’єднання  сільськогосподарських бібліотек Житомирської області у 2014 році.  Підбір та підготовка матеріалів: Павлущенко Наталія, Кіщенко Галина Конвертація даних: Бугайов Вадим</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Інженерна екологія6 навч. посібник / А. П. Войцицький, О. Д. муляр, Л. Г. Кравець, і. В. Нездвецька.  - Житомир: Житомирський національний агроекологічний університет, 2014. – 500 с.   Навчальний посібник призначений для студентів  і магістрів вищих навчальних закладів агроекологічного та технічного спрямування.</dc:title>
  <cp:lastModifiedBy>irbis</cp:lastModifiedBy>
  <cp:revision>284</cp:revision>
  <dcterms:modified xsi:type="dcterms:W3CDTF">2015-05-13T12:24:44Z</dcterms:modified>
</cp:coreProperties>
</file>