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5" r:id="rId34"/>
    <p:sldId id="294" r:id="rId35"/>
    <p:sldId id="290" r:id="rId36"/>
    <p:sldId id="293" r:id="rId37"/>
    <p:sldId id="292" r:id="rId38"/>
    <p:sldId id="296" r:id="rId39"/>
    <p:sldId id="297" r:id="rId40"/>
    <p:sldId id="298" r:id="rId41"/>
    <p:sldId id="299" r:id="rId42"/>
    <p:sldId id="291" r:id="rId4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0" autoAdjust="0"/>
    <p:restoredTop sz="94660"/>
  </p:normalViewPr>
  <p:slideViewPr>
    <p:cSldViewPr>
      <p:cViewPr varScale="1">
        <p:scale>
          <a:sx n="65" d="100"/>
          <a:sy n="65" d="100"/>
        </p:scale>
        <p:origin x="142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11" name="Номер слайда 10"/>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3B2C9D-513F-4DD3-8AF1-313E30FC9B40}"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4DDA541-4E47-4F2D-AAAF-C850848A620F}" type="datetimeFigureOut">
              <a:rPr lang="ru-RU" smtClean="0"/>
              <a:pPr/>
              <a:t>22.03.2019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3B2C9D-513F-4DD3-8AF1-313E30FC9B4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4DDA541-4E47-4F2D-AAAF-C850848A620F}" type="datetimeFigureOut">
              <a:rPr lang="ru-RU" smtClean="0"/>
              <a:pPr/>
              <a:t>22.03.2019</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33B2C9D-513F-4DD3-8AF1-313E30FC9B4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988840"/>
            <a:ext cx="5616624" cy="2862322"/>
          </a:xfrm>
          <a:prstGeom prst="rect">
            <a:avLst/>
          </a:prstGeom>
          <a:noFill/>
        </p:spPr>
        <p:txBody>
          <a:bodyPr wrap="square" rtlCol="0">
            <a:spAutoFit/>
          </a:bodyPr>
          <a:lstStyle/>
          <a:p>
            <a:pPr algn="ctr"/>
            <a:r>
              <a:rPr lang="uk-UA" sz="3600" dirty="0" smtClean="0">
                <a:solidFill>
                  <a:schemeClr val="tx2">
                    <a:lumMod val="50000"/>
                  </a:schemeClr>
                </a:solidFill>
                <a:latin typeface="Monotype Corsiva" pitchFamily="66" charset="0"/>
              </a:rPr>
              <a:t>Віртуальна </a:t>
            </a:r>
            <a:r>
              <a:rPr lang="uk-UA" sz="3600" dirty="0" smtClean="0">
                <a:solidFill>
                  <a:schemeClr val="tx2">
                    <a:lumMod val="50000"/>
                  </a:schemeClr>
                </a:solidFill>
                <a:latin typeface="Monotype Corsiva" pitchFamily="66" charset="0"/>
              </a:rPr>
              <a:t>виставка</a:t>
            </a:r>
          </a:p>
          <a:p>
            <a:pPr algn="ctr"/>
            <a:r>
              <a:rPr lang="uk-UA" sz="3600" dirty="0" smtClean="0">
                <a:solidFill>
                  <a:schemeClr val="tx2">
                    <a:lumMod val="50000"/>
                  </a:schemeClr>
                </a:solidFill>
                <a:latin typeface="Monotype Corsiva" pitchFamily="66" charset="0"/>
              </a:rPr>
              <a:t>праць викладачів</a:t>
            </a:r>
          </a:p>
          <a:p>
            <a:pPr algn="ctr"/>
            <a:r>
              <a:rPr lang="uk-UA" sz="3600" dirty="0" smtClean="0">
                <a:solidFill>
                  <a:schemeClr val="tx2">
                    <a:lumMod val="50000"/>
                  </a:schemeClr>
                </a:solidFill>
                <a:latin typeface="Monotype Corsiva" pitchFamily="66" charset="0"/>
              </a:rPr>
              <a:t>Житомирського </a:t>
            </a:r>
            <a:r>
              <a:rPr lang="uk-UA" sz="3600" dirty="0" smtClean="0">
                <a:solidFill>
                  <a:schemeClr val="tx2">
                    <a:lumMod val="50000"/>
                  </a:schemeClr>
                </a:solidFill>
                <a:latin typeface="Monotype Corsiva" pitchFamily="66" charset="0"/>
              </a:rPr>
              <a:t>національного </a:t>
            </a:r>
            <a:r>
              <a:rPr lang="uk-UA" sz="3600" dirty="0">
                <a:solidFill>
                  <a:schemeClr val="tx2">
                    <a:lumMod val="50000"/>
                  </a:schemeClr>
                </a:solidFill>
                <a:latin typeface="Monotype Corsiva" pitchFamily="66" charset="0"/>
              </a:rPr>
              <a:t>а</a:t>
            </a:r>
            <a:r>
              <a:rPr lang="uk-UA" sz="3600" dirty="0" smtClean="0">
                <a:solidFill>
                  <a:schemeClr val="tx2">
                    <a:lumMod val="50000"/>
                  </a:schemeClr>
                </a:solidFill>
                <a:latin typeface="Monotype Corsiva" pitchFamily="66" charset="0"/>
              </a:rPr>
              <a:t>гроекологічного університету за 2018 рік</a:t>
            </a:r>
            <a:endParaRPr lang="ru-RU" sz="3600" dirty="0">
              <a:solidFill>
                <a:schemeClr val="tx2">
                  <a:lumMod val="50000"/>
                </a:schemeClr>
              </a:solidFill>
              <a:latin typeface="Monotype Corsiva" pitchFamily="66" charset="0"/>
            </a:endParaRPr>
          </a:p>
        </p:txBody>
      </p:sp>
      <p:pic>
        <p:nvPicPr>
          <p:cNvPr id="4" name="Picture 2" descr="C:\Users\irbis\Desktop\578e21000c7542a69de7c2562048d069.jpg"/>
          <p:cNvPicPr>
            <a:picLocks noChangeAspect="1" noChangeArrowheads="1"/>
          </p:cNvPicPr>
          <p:nvPr/>
        </p:nvPicPr>
        <p:blipFill>
          <a:blip r:embed="rId2" cstate="print"/>
          <a:srcRect/>
          <a:stretch>
            <a:fillRect/>
          </a:stretch>
        </p:blipFill>
        <p:spPr bwMode="auto">
          <a:xfrm>
            <a:off x="6376386" y="2150854"/>
            <a:ext cx="2084046" cy="244827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rbis\Desktop\Віртуальна виставка 2018\фото книг\1 гігієна тварин.jpg"/>
          <p:cNvPicPr>
            <a:picLocks noChangeAspect="1" noChangeArrowheads="1"/>
          </p:cNvPicPr>
          <p:nvPr/>
        </p:nvPicPr>
        <p:blipFill>
          <a:blip r:embed="rId2" cstate="print"/>
          <a:srcRect/>
          <a:stretch>
            <a:fillRect/>
          </a:stretch>
        </p:blipFill>
        <p:spPr bwMode="auto">
          <a:xfrm>
            <a:off x="611560" y="1269240"/>
            <a:ext cx="3253236" cy="4320000"/>
          </a:xfrm>
          <a:prstGeom prst="rect">
            <a:avLst/>
          </a:prstGeom>
          <a:noFill/>
        </p:spPr>
      </p:pic>
      <p:sp>
        <p:nvSpPr>
          <p:cNvPr id="6" name="TextBox 5"/>
          <p:cNvSpPr txBox="1"/>
          <p:nvPr/>
        </p:nvSpPr>
        <p:spPr>
          <a:xfrm>
            <a:off x="4067944" y="1268760"/>
            <a:ext cx="4536504" cy="4678204"/>
          </a:xfrm>
          <a:prstGeom prst="rect">
            <a:avLst/>
          </a:prstGeom>
          <a:noFill/>
        </p:spPr>
        <p:txBody>
          <a:bodyPr wrap="square" rtlCol="0">
            <a:spAutoFit/>
          </a:bodyPr>
          <a:lstStyle/>
          <a:p>
            <a:pPr lvl="0"/>
            <a:r>
              <a:rPr lang="ru-RU" sz="1400" dirty="0" err="1" smtClean="0"/>
              <a:t>Гігієна</a:t>
            </a:r>
            <a:r>
              <a:rPr lang="ru-RU" sz="1400" dirty="0" smtClean="0"/>
              <a:t> </a:t>
            </a:r>
            <a:r>
              <a:rPr lang="ru-RU" sz="1400" dirty="0" err="1" smtClean="0"/>
              <a:t>тварин</a:t>
            </a:r>
            <a:r>
              <a:rPr lang="ru-RU" sz="1400" dirty="0" smtClean="0"/>
              <a:t> : </a:t>
            </a:r>
            <a:r>
              <a:rPr lang="ru-RU" sz="1400" dirty="0" err="1" smtClean="0"/>
              <a:t>лабораторний</a:t>
            </a:r>
            <a:r>
              <a:rPr lang="ru-RU" sz="1400" dirty="0" smtClean="0"/>
              <a:t> практикум / М. П. Високос, </a:t>
            </a:r>
            <a:r>
              <a:rPr lang="ru-RU" sz="1400" dirty="0" err="1" smtClean="0"/>
              <a:t>Милостивий</a:t>
            </a:r>
            <a:r>
              <a:rPr lang="ru-RU" sz="1400" dirty="0" smtClean="0"/>
              <a:t> Р. В., Фурман С. В. [та </a:t>
            </a:r>
            <a:r>
              <a:rPr lang="ru-RU" sz="1400" dirty="0" err="1" smtClean="0"/>
              <a:t>ін</a:t>
            </a:r>
            <a:r>
              <a:rPr lang="ru-RU" sz="1400" dirty="0" smtClean="0"/>
              <a:t>.]</a:t>
            </a:r>
            <a:r>
              <a:rPr lang="uk-UA" sz="1400" dirty="0" smtClean="0"/>
              <a:t>.</a:t>
            </a:r>
            <a:r>
              <a:rPr lang="ru-RU" sz="1400" dirty="0" smtClean="0"/>
              <a:t> − Житомир : </a:t>
            </a:r>
            <a:r>
              <a:rPr lang="ru-RU" sz="1400" dirty="0" err="1" smtClean="0"/>
              <a:t>Полісся</a:t>
            </a:r>
            <a:r>
              <a:rPr lang="ru-RU" sz="1400" dirty="0" smtClean="0"/>
              <a:t>, 2018</a:t>
            </a:r>
            <a:r>
              <a:rPr lang="uk-UA" sz="1400" dirty="0" smtClean="0"/>
              <a:t>.</a:t>
            </a:r>
            <a:r>
              <a:rPr lang="ru-RU" sz="1400" dirty="0" smtClean="0"/>
              <a:t> − 344 с.</a:t>
            </a:r>
          </a:p>
          <a:p>
            <a:pPr lvl="0"/>
            <a:endParaRPr lang="ru-RU" sz="1400" dirty="0" smtClean="0"/>
          </a:p>
          <a:p>
            <a:pPr lvl="0" indent="288000" algn="just"/>
            <a:r>
              <a:rPr lang="uk-UA" sz="1400" dirty="0" smtClean="0"/>
              <a:t>Викладені методи санітарно-гігієнічної оцінки повітря приміщень, ґрунту, води і кормів, а також основних типів проектів тваринницьких ферм і окремих приміщень, їх зміст і аналіз. </a:t>
            </a:r>
            <a:r>
              <a:rPr lang="ru-RU" sz="1400" dirty="0" err="1" smtClean="0"/>
              <a:t>Наведені</a:t>
            </a:r>
            <a:r>
              <a:rPr lang="ru-RU" sz="1400" dirty="0" smtClean="0"/>
              <a:t> </a:t>
            </a:r>
            <a:r>
              <a:rPr lang="ru-RU" sz="1400" dirty="0" err="1" smtClean="0"/>
              <a:t>розрахункові</a:t>
            </a:r>
            <a:r>
              <a:rPr lang="ru-RU" sz="1400" dirty="0" smtClean="0"/>
              <a:t> і </a:t>
            </a:r>
            <a:r>
              <a:rPr lang="ru-RU" sz="1400" dirty="0" err="1" smtClean="0"/>
              <a:t>нормативні</a:t>
            </a:r>
            <a:r>
              <a:rPr lang="ru-RU" sz="1400" dirty="0" smtClean="0"/>
              <a:t> </a:t>
            </a:r>
            <a:r>
              <a:rPr lang="ru-RU" sz="1400" dirty="0" err="1" smtClean="0"/>
              <a:t>матеріали</a:t>
            </a:r>
            <a:r>
              <a:rPr lang="ru-RU" sz="1400" dirty="0" smtClean="0"/>
              <a:t> з </a:t>
            </a:r>
            <a:r>
              <a:rPr lang="ru-RU" sz="1400" dirty="0" err="1" smtClean="0"/>
              <a:t>оптимальних</a:t>
            </a:r>
            <a:r>
              <a:rPr lang="ru-RU" sz="1400" dirty="0" smtClean="0"/>
              <a:t> </a:t>
            </a:r>
            <a:r>
              <a:rPr lang="ru-RU" sz="1400" dirty="0" err="1" smtClean="0"/>
              <a:t>параметрів</a:t>
            </a:r>
            <a:r>
              <a:rPr lang="ru-RU" sz="1400" dirty="0" smtClean="0"/>
              <a:t> </a:t>
            </a:r>
            <a:r>
              <a:rPr lang="ru-RU" sz="1400" dirty="0" err="1" smtClean="0"/>
              <a:t>мікроклімату</a:t>
            </a:r>
            <a:r>
              <a:rPr lang="ru-RU" sz="1400" dirty="0" smtClean="0"/>
              <a:t>, </a:t>
            </a:r>
            <a:r>
              <a:rPr lang="ru-RU" sz="1400" dirty="0" err="1" smtClean="0"/>
              <a:t>вентиляції</a:t>
            </a:r>
            <a:r>
              <a:rPr lang="ru-RU" sz="1400" dirty="0" smtClean="0"/>
              <a:t>, теплового балансу, </a:t>
            </a:r>
            <a:r>
              <a:rPr lang="ru-RU" sz="1400" dirty="0" err="1" smtClean="0"/>
              <a:t>водопостачання</a:t>
            </a:r>
            <a:r>
              <a:rPr lang="ru-RU" sz="1400" dirty="0" smtClean="0"/>
              <a:t>. </a:t>
            </a:r>
            <a:r>
              <a:rPr lang="ru-RU" sz="1400" dirty="0" err="1" smtClean="0"/>
              <a:t>Подані</a:t>
            </a:r>
            <a:r>
              <a:rPr lang="ru-RU" sz="1400" dirty="0" smtClean="0"/>
              <a:t> </a:t>
            </a:r>
            <a:r>
              <a:rPr lang="ru-RU" sz="1400" dirty="0" err="1" smtClean="0"/>
              <a:t>завдання</a:t>
            </a:r>
            <a:r>
              <a:rPr lang="ru-RU" sz="1400" dirty="0" smtClean="0"/>
              <a:t> для </a:t>
            </a:r>
            <a:r>
              <a:rPr lang="ru-RU" sz="1400" dirty="0" err="1" smtClean="0"/>
              <a:t>самостійної</a:t>
            </a:r>
            <a:r>
              <a:rPr lang="ru-RU" sz="1400" dirty="0" smtClean="0"/>
              <a:t> </a:t>
            </a:r>
            <a:r>
              <a:rPr lang="ru-RU" sz="1400" dirty="0" err="1" smtClean="0"/>
              <a:t>роботи</a:t>
            </a:r>
            <a:r>
              <a:rPr lang="ru-RU" sz="1400" dirty="0" smtClean="0"/>
              <a:t> </a:t>
            </a:r>
            <a:r>
              <a:rPr lang="ru-RU" sz="1400" dirty="0" err="1" smtClean="0"/>
              <a:t>студентів</a:t>
            </a:r>
            <a:r>
              <a:rPr lang="ru-RU" sz="1400" dirty="0" smtClean="0"/>
              <a:t>.</a:t>
            </a:r>
          </a:p>
          <a:p>
            <a:pPr lvl="0" indent="288000" algn="just"/>
            <a:r>
              <a:rPr lang="uk-UA" sz="1400" dirty="0" smtClean="0"/>
              <a:t>Для підготовки фахівців освітніх ступенів «Бакалавр», «Магістр» зі спеціальностей 211 «Ветеринарна медицина», 212 «Ветеринарна гігієна, санітарія та експертиза» галузі знань 21 «Ветеринарна медицина» та освітнього ступеня «Бакалавр» спеціальності 204 «Технологія виробництва і переробки продукції тваринництва» галузі знань 20 «Аграрні науки і продовольство».</a:t>
            </a:r>
            <a:endParaRPr lang="ru-RU" sz="1400"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descr="C:\Users\irbis\Desktop\Віртуальна виставка 2018\фото книг\2 збірник диктантів.jpg"/>
          <p:cNvPicPr>
            <a:picLocks noChangeAspect="1" noChangeArrowheads="1"/>
          </p:cNvPicPr>
          <p:nvPr/>
        </p:nvPicPr>
        <p:blipFill>
          <a:blip r:embed="rId2" cstate="print"/>
          <a:srcRect/>
          <a:stretch>
            <a:fillRect/>
          </a:stretch>
        </p:blipFill>
        <p:spPr bwMode="auto">
          <a:xfrm>
            <a:off x="683568" y="1269240"/>
            <a:ext cx="3059926" cy="4320000"/>
          </a:xfrm>
          <a:prstGeom prst="rect">
            <a:avLst/>
          </a:prstGeom>
          <a:noFill/>
        </p:spPr>
      </p:pic>
      <p:sp>
        <p:nvSpPr>
          <p:cNvPr id="7" name="TextBox 6"/>
          <p:cNvSpPr txBox="1"/>
          <p:nvPr/>
        </p:nvSpPr>
        <p:spPr>
          <a:xfrm>
            <a:off x="3923928" y="1986513"/>
            <a:ext cx="4752528" cy="2954655"/>
          </a:xfrm>
          <a:prstGeom prst="rect">
            <a:avLst/>
          </a:prstGeom>
          <a:noFill/>
        </p:spPr>
        <p:txBody>
          <a:bodyPr wrap="square" rtlCol="0">
            <a:spAutoFit/>
          </a:bodyPr>
          <a:lstStyle/>
          <a:p>
            <a:pPr lvl="0"/>
            <a:r>
              <a:rPr lang="uk-UA" sz="1400" dirty="0" err="1" smtClean="0"/>
              <a:t>Плечко</a:t>
            </a:r>
            <a:r>
              <a:rPr lang="uk-UA" sz="1400" dirty="0" smtClean="0"/>
              <a:t> А. А. Збірник диктантів з української мови для студентів аграрних закладів вищої освіти / А. А. </a:t>
            </a:r>
            <a:r>
              <a:rPr lang="uk-UA" sz="1400" dirty="0" err="1" smtClean="0"/>
              <a:t>Плечко</a:t>
            </a:r>
            <a:r>
              <a:rPr lang="uk-UA" sz="1400" dirty="0" smtClean="0"/>
              <a:t>, </a:t>
            </a:r>
          </a:p>
          <a:p>
            <a:pPr lvl="0" algn="just"/>
            <a:r>
              <a:rPr lang="uk-UA" sz="1400" dirty="0" smtClean="0"/>
              <a:t>О. П. Прищепа. − Житомир : ЖНАЕУ, 2018. − 168 с.</a:t>
            </a:r>
            <a:endParaRPr lang="ru-RU" sz="1400" dirty="0" smtClean="0"/>
          </a:p>
          <a:p>
            <a:pPr algn="just"/>
            <a:endParaRPr lang="uk-UA" sz="1400" dirty="0" smtClean="0"/>
          </a:p>
          <a:p>
            <a:pPr indent="288000" algn="just"/>
            <a:r>
              <a:rPr lang="uk-UA" sz="1400" dirty="0" smtClean="0"/>
              <a:t>Збірник диктантів містить тексти художнього та публіцистичного стилів, тематика яких відповідає напрямам, за якими здійснюється фахова підготовка студентів денної та заочної форми навчання, і має на меті сприяти оволодінню державною мовою, формуванню мовленнєвої компетенції, вдосконаленню вмінь з писемного мовлення, розвиткові відчуття мови, зокрема розширенню загального та професійного кругозору.</a:t>
            </a:r>
            <a:endParaRPr lang="ru-RU" sz="1400" dirty="0" smtClean="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descr="C:\Users\irbis\Desktop\Віртуальна виставка 2018\фото книг\3 електроніка і мікросхем.jpg"/>
          <p:cNvPicPr>
            <a:picLocks noChangeAspect="1" noChangeArrowheads="1"/>
          </p:cNvPicPr>
          <p:nvPr/>
        </p:nvPicPr>
        <p:blipFill>
          <a:blip r:embed="rId2" cstate="print"/>
          <a:srcRect/>
          <a:stretch>
            <a:fillRect/>
          </a:stretch>
        </p:blipFill>
        <p:spPr bwMode="auto">
          <a:xfrm>
            <a:off x="762265" y="1269240"/>
            <a:ext cx="3017647" cy="4320000"/>
          </a:xfrm>
          <a:prstGeom prst="rect">
            <a:avLst/>
          </a:prstGeom>
          <a:noFill/>
        </p:spPr>
      </p:pic>
      <p:sp>
        <p:nvSpPr>
          <p:cNvPr id="3" name="TextBox 2"/>
          <p:cNvSpPr txBox="1"/>
          <p:nvPr/>
        </p:nvSpPr>
        <p:spPr>
          <a:xfrm>
            <a:off x="3923928" y="1843658"/>
            <a:ext cx="4752528" cy="3385542"/>
          </a:xfrm>
          <a:prstGeom prst="rect">
            <a:avLst/>
          </a:prstGeom>
          <a:noFill/>
        </p:spPr>
        <p:txBody>
          <a:bodyPr wrap="square" rtlCol="0">
            <a:spAutoFit/>
          </a:bodyPr>
          <a:lstStyle/>
          <a:p>
            <a:pPr lvl="0"/>
            <a:r>
              <a:rPr lang="uk-UA" sz="1400" dirty="0" err="1" smtClean="0"/>
              <a:t>Войцицький</a:t>
            </a:r>
            <a:r>
              <a:rPr lang="uk-UA" sz="1400" dirty="0" smtClean="0"/>
              <a:t> А. П. Електроніка і </a:t>
            </a:r>
            <a:r>
              <a:rPr lang="uk-UA" sz="1400" dirty="0" err="1" smtClean="0"/>
              <a:t>мікросхемотехніка</a:t>
            </a:r>
            <a:r>
              <a:rPr lang="uk-UA" sz="1400" dirty="0" smtClean="0"/>
              <a:t> : підручник / А. П. </a:t>
            </a:r>
            <a:r>
              <a:rPr lang="uk-UA" sz="1400" dirty="0" err="1" smtClean="0"/>
              <a:t>Войцицький</a:t>
            </a:r>
            <a:r>
              <a:rPr lang="uk-UA" sz="1400" dirty="0" smtClean="0"/>
              <a:t>, В. О. </a:t>
            </a:r>
            <a:r>
              <a:rPr lang="uk-UA" sz="1400" dirty="0" err="1" smtClean="0"/>
              <a:t>Шубенко</a:t>
            </a:r>
            <a:r>
              <a:rPr lang="uk-UA" sz="1400" dirty="0" smtClean="0"/>
              <a:t>, </a:t>
            </a:r>
          </a:p>
          <a:p>
            <a:pPr lvl="0"/>
            <a:r>
              <a:rPr lang="uk-UA" sz="1400" dirty="0" smtClean="0"/>
              <a:t>М. А. </a:t>
            </a:r>
            <a:r>
              <a:rPr lang="uk-UA" sz="1400" dirty="0" err="1" smtClean="0"/>
              <a:t>Войцицький</a:t>
            </a:r>
            <a:r>
              <a:rPr lang="uk-UA" sz="1400" dirty="0" smtClean="0"/>
              <a:t>. − Житомир : Вид. О. О. </a:t>
            </a:r>
            <a:r>
              <a:rPr lang="uk-UA" sz="1400" dirty="0" err="1" smtClean="0"/>
              <a:t>Євенок</a:t>
            </a:r>
            <a:r>
              <a:rPr lang="uk-UA" sz="1400" dirty="0" smtClean="0"/>
              <a:t>, 2018. − 320 с.</a:t>
            </a:r>
            <a:endParaRPr lang="ru-RU" sz="1400" dirty="0" smtClean="0"/>
          </a:p>
          <a:p>
            <a:pPr algn="just"/>
            <a:endParaRPr lang="uk-UA" sz="1400" dirty="0" smtClean="0"/>
          </a:p>
          <a:p>
            <a:pPr indent="288000" algn="just"/>
            <a:r>
              <a:rPr lang="uk-UA" sz="1400" dirty="0" smtClean="0"/>
              <a:t>Розглянуто елементну базу електроніки (резистори, конденсатори, індуктивні компоненти, напівпровідникові діоди, транзистори, </a:t>
            </a:r>
            <a:r>
              <a:rPr lang="ru-RU" sz="1400" dirty="0" err="1" smtClean="0"/>
              <a:t>тиристори</a:t>
            </a:r>
            <a:r>
              <a:rPr lang="ru-RU" sz="1400" dirty="0" smtClean="0"/>
              <a:t> </a:t>
            </a:r>
            <a:r>
              <a:rPr lang="ru-RU" sz="1400" dirty="0" err="1" smtClean="0"/>
              <a:t>тощо</a:t>
            </a:r>
            <a:r>
              <a:rPr lang="ru-RU" sz="1400" dirty="0" smtClean="0"/>
              <a:t>). </a:t>
            </a:r>
            <a:r>
              <a:rPr lang="ru-RU" sz="1400" dirty="0" err="1" smtClean="0"/>
              <a:t>Основні</a:t>
            </a:r>
            <a:r>
              <a:rPr lang="ru-RU" sz="1400" dirty="0" smtClean="0"/>
              <a:t> </a:t>
            </a:r>
            <a:r>
              <a:rPr lang="ru-RU" sz="1400" dirty="0" err="1" smtClean="0"/>
              <a:t>процеси</a:t>
            </a:r>
            <a:r>
              <a:rPr lang="ru-RU" sz="1400" dirty="0" smtClean="0"/>
              <a:t> та принцип </a:t>
            </a:r>
            <a:r>
              <a:rPr lang="ru-RU" sz="1400" dirty="0" err="1" smtClean="0"/>
              <a:t>дії</a:t>
            </a:r>
            <a:r>
              <a:rPr lang="ru-RU" sz="1400" dirty="0" smtClean="0"/>
              <a:t> транзистора, як активного </a:t>
            </a:r>
            <a:r>
              <a:rPr lang="ru-RU" sz="1400" dirty="0" err="1" smtClean="0"/>
              <a:t>елемента</a:t>
            </a:r>
            <a:r>
              <a:rPr lang="ru-RU" sz="1400" dirty="0" smtClean="0"/>
              <a:t> </a:t>
            </a:r>
            <a:r>
              <a:rPr lang="ru-RU" sz="1400" dirty="0" err="1" smtClean="0"/>
              <a:t>електронних</a:t>
            </a:r>
            <a:r>
              <a:rPr lang="ru-RU" sz="1400" dirty="0" smtClean="0"/>
              <a:t> схем. Будова, та принцип </a:t>
            </a:r>
            <a:r>
              <a:rPr lang="ru-RU" sz="1400" dirty="0" err="1" smtClean="0"/>
              <a:t>дії</a:t>
            </a:r>
            <a:r>
              <a:rPr lang="ru-RU" sz="1400" dirty="0" smtClean="0"/>
              <a:t> </a:t>
            </a:r>
            <a:r>
              <a:rPr lang="ru-RU" sz="1400" dirty="0" err="1" smtClean="0"/>
              <a:t>електронних</a:t>
            </a:r>
            <a:r>
              <a:rPr lang="ru-RU" sz="1400" dirty="0" smtClean="0"/>
              <a:t> </a:t>
            </a:r>
            <a:r>
              <a:rPr lang="ru-RU" sz="1400" dirty="0" err="1" smtClean="0"/>
              <a:t>блоків</a:t>
            </a:r>
            <a:r>
              <a:rPr lang="ru-RU" sz="1400" dirty="0" smtClean="0"/>
              <a:t> </a:t>
            </a:r>
            <a:r>
              <a:rPr lang="ru-RU" sz="1400" dirty="0" err="1" smtClean="0"/>
              <a:t>живлення</a:t>
            </a:r>
            <a:r>
              <a:rPr lang="ru-RU" sz="1400" dirty="0" smtClean="0"/>
              <a:t>, </a:t>
            </a:r>
            <a:r>
              <a:rPr lang="ru-RU" sz="1400" dirty="0" err="1" smtClean="0"/>
              <a:t>підсилювачів</a:t>
            </a:r>
            <a:r>
              <a:rPr lang="ru-RU" sz="1400" dirty="0" smtClean="0"/>
              <a:t>, </a:t>
            </a:r>
            <a:r>
              <a:rPr lang="ru-RU" sz="1400" dirty="0" err="1" smtClean="0"/>
              <a:t>генераторів</a:t>
            </a:r>
            <a:r>
              <a:rPr lang="ru-RU" sz="1400" dirty="0" smtClean="0"/>
              <a:t>, </a:t>
            </a:r>
            <a:r>
              <a:rPr lang="ru-RU" sz="1400" dirty="0" err="1" smtClean="0"/>
              <a:t>імпульсних</a:t>
            </a:r>
            <a:r>
              <a:rPr lang="ru-RU" sz="1400" dirty="0" smtClean="0"/>
              <a:t> і </a:t>
            </a:r>
            <a:r>
              <a:rPr lang="ru-RU" sz="1400" dirty="0" err="1" smtClean="0"/>
              <a:t>цифрових</a:t>
            </a:r>
            <a:r>
              <a:rPr lang="ru-RU" sz="1400" dirty="0" smtClean="0"/>
              <a:t> </a:t>
            </a:r>
            <a:r>
              <a:rPr lang="ru-RU" sz="1400" dirty="0" err="1" smtClean="0"/>
              <a:t>пристроїв</a:t>
            </a:r>
            <a:r>
              <a:rPr lang="ru-RU" sz="1400" dirty="0" smtClean="0"/>
              <a:t> та </a:t>
            </a:r>
            <a:r>
              <a:rPr lang="ru-RU" sz="1400" dirty="0" err="1" smtClean="0"/>
              <a:t>основи</a:t>
            </a:r>
            <a:r>
              <a:rPr lang="ru-RU" sz="1400" dirty="0" smtClean="0"/>
              <a:t> </a:t>
            </a:r>
            <a:r>
              <a:rPr lang="ru-RU" sz="1400" dirty="0" err="1" smtClean="0"/>
              <a:t>мікропроцесорної</a:t>
            </a:r>
            <a:r>
              <a:rPr lang="ru-RU" sz="1400" dirty="0" smtClean="0"/>
              <a:t> </a:t>
            </a:r>
            <a:r>
              <a:rPr lang="ru-RU" sz="1400" dirty="0" err="1" smtClean="0"/>
              <a:t>техніки</a:t>
            </a:r>
            <a:r>
              <a:rPr lang="uk-UA" sz="1400" dirty="0" smtClean="0"/>
              <a:t>.</a:t>
            </a:r>
            <a:endParaRPr lang="ru-RU" sz="1400" dirty="0" smtClean="0"/>
          </a:p>
          <a:p>
            <a:pPr indent="288000" algn="just"/>
            <a:r>
              <a:rPr lang="ru-RU" sz="1400" dirty="0" smtClean="0"/>
              <a:t>Для </a:t>
            </a:r>
            <a:r>
              <a:rPr lang="ru-RU" sz="1400" dirty="0" err="1" smtClean="0"/>
              <a:t>студентів</a:t>
            </a:r>
            <a:r>
              <a:rPr lang="ru-RU" sz="1400" dirty="0" smtClean="0"/>
              <a:t> </a:t>
            </a:r>
            <a:r>
              <a:rPr lang="ru-RU" sz="1400" dirty="0" err="1" smtClean="0"/>
              <a:t>напряму</a:t>
            </a:r>
            <a:r>
              <a:rPr lang="ru-RU" sz="1400" dirty="0" smtClean="0"/>
              <a:t> </a:t>
            </a:r>
            <a:r>
              <a:rPr lang="ru-RU" sz="1400" dirty="0" err="1" smtClean="0"/>
              <a:t>підготовки</a:t>
            </a:r>
            <a:r>
              <a:rPr lang="ru-RU" sz="1400" dirty="0" smtClean="0"/>
              <a:t> «</a:t>
            </a:r>
            <a:r>
              <a:rPr lang="ru-RU" sz="1400" dirty="0" err="1" smtClean="0"/>
              <a:t>Енергетика</a:t>
            </a:r>
            <a:r>
              <a:rPr lang="ru-RU" sz="1400" dirty="0" smtClean="0"/>
              <a:t> та </a:t>
            </a:r>
            <a:r>
              <a:rPr lang="ru-RU" sz="1400" dirty="0" err="1" smtClean="0"/>
              <a:t>електротехнічні</a:t>
            </a:r>
            <a:r>
              <a:rPr lang="ru-RU" sz="1400" dirty="0" smtClean="0"/>
              <a:t> </a:t>
            </a:r>
            <a:r>
              <a:rPr lang="ru-RU" sz="1400" dirty="0" err="1" smtClean="0"/>
              <a:t>системи</a:t>
            </a:r>
            <a:r>
              <a:rPr lang="ru-RU" sz="1400" dirty="0" smtClean="0"/>
              <a:t> в АПК</a:t>
            </a:r>
            <a:r>
              <a:rPr lang="uk-UA" sz="1400" dirty="0" smtClean="0"/>
              <a:t>»</a:t>
            </a:r>
            <a:r>
              <a:rPr lang="ru-RU" sz="1400" dirty="0" smtClean="0"/>
              <a:t>.</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descr="C:\Users\irbis\Desktop\Віртуальна виставка 2018\фото книг\4 Інфекційні хвороби.jpg"/>
          <p:cNvPicPr>
            <a:picLocks noChangeAspect="1" noChangeArrowheads="1"/>
          </p:cNvPicPr>
          <p:nvPr/>
        </p:nvPicPr>
        <p:blipFill>
          <a:blip r:embed="rId2" cstate="print"/>
          <a:srcRect/>
          <a:stretch>
            <a:fillRect/>
          </a:stretch>
        </p:blipFill>
        <p:spPr bwMode="auto">
          <a:xfrm>
            <a:off x="683568" y="1269240"/>
            <a:ext cx="3139013" cy="4320000"/>
          </a:xfrm>
          <a:prstGeom prst="rect">
            <a:avLst/>
          </a:prstGeom>
          <a:noFill/>
        </p:spPr>
      </p:pic>
      <p:sp>
        <p:nvSpPr>
          <p:cNvPr id="6" name="TextBox 5"/>
          <p:cNvSpPr txBox="1"/>
          <p:nvPr/>
        </p:nvSpPr>
        <p:spPr>
          <a:xfrm>
            <a:off x="3995936" y="1987093"/>
            <a:ext cx="4608512" cy="3170099"/>
          </a:xfrm>
          <a:prstGeom prst="rect">
            <a:avLst/>
          </a:prstGeom>
          <a:noFill/>
        </p:spPr>
        <p:txBody>
          <a:bodyPr wrap="square" rtlCol="0">
            <a:spAutoFit/>
          </a:bodyPr>
          <a:lstStyle/>
          <a:p>
            <a:pPr lvl="0" algn="just"/>
            <a:r>
              <a:rPr lang="uk-UA" sz="1400" dirty="0" smtClean="0"/>
              <a:t>Інфекційні хвороби собак : навч. посіб. / О. Є </a:t>
            </a:r>
            <a:r>
              <a:rPr lang="uk-UA" sz="1400" dirty="0" err="1" smtClean="0"/>
              <a:t>Галатюк</a:t>
            </a:r>
            <a:r>
              <a:rPr lang="uk-UA" sz="1400" dirty="0" smtClean="0"/>
              <a:t>, </a:t>
            </a:r>
          </a:p>
          <a:p>
            <a:pPr lvl="0"/>
            <a:r>
              <a:rPr lang="uk-UA" sz="1400" dirty="0" smtClean="0"/>
              <a:t>О. О. </a:t>
            </a:r>
            <a:r>
              <a:rPr lang="uk-UA" sz="1400" dirty="0" err="1" smtClean="0"/>
              <a:t>Передера</a:t>
            </a:r>
            <a:r>
              <a:rPr lang="uk-UA" sz="1400" dirty="0" smtClean="0"/>
              <a:t>, І. В. </a:t>
            </a:r>
            <a:r>
              <a:rPr lang="uk-UA" sz="1400" dirty="0" err="1" smtClean="0"/>
              <a:t>Лавріненко</a:t>
            </a:r>
            <a:r>
              <a:rPr lang="uk-UA" sz="1400" dirty="0" smtClean="0"/>
              <a:t>, І. А. </a:t>
            </a:r>
            <a:r>
              <a:rPr lang="uk-UA" sz="1400" dirty="0" err="1" smtClean="0"/>
              <a:t>Жерносік</a:t>
            </a:r>
            <a:r>
              <a:rPr lang="uk-UA" sz="1400" dirty="0" smtClean="0"/>
              <a:t>. − Житомир :  Рута, 2018. – 276 с.</a:t>
            </a:r>
            <a:endParaRPr lang="ru-RU" sz="1400" dirty="0" smtClean="0"/>
          </a:p>
          <a:p>
            <a:pPr algn="just"/>
            <a:endParaRPr lang="uk-UA" sz="1400" dirty="0" smtClean="0"/>
          </a:p>
          <a:p>
            <a:pPr indent="288000" algn="just"/>
            <a:r>
              <a:rPr lang="uk-UA" sz="1400" dirty="0" smtClean="0"/>
              <a:t>Навчальний посібник призначений для здобувачів вищої освіти факультетів ветеринарної медицини, технології виробництва та переробки тваринницької продукції, а також практикуючих ветеринарних лікарів і </a:t>
            </a:r>
            <a:r>
              <a:rPr lang="uk-UA" sz="1400" dirty="0" err="1" smtClean="0"/>
              <a:t>зооспеціалістів</a:t>
            </a:r>
            <a:r>
              <a:rPr lang="uk-UA" sz="1400" dirty="0" smtClean="0"/>
              <a:t>. У посібнику детально описані епізоотологічні дані, клінічні ознаки, патологоанатомічні зміни інфекційних хвороб собак; надані сучасні методи діагностики, специфічної профілактики та лікувальні заходи за даних хвороб.</a:t>
            </a:r>
            <a:endParaRPr lang="ru-RU" sz="1400" dirty="0" smtClean="0"/>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descr="C:\Users\irbis\Desktop\Віртуальна виставка 2018\фото книг\5 эколоия почвы.tif"/>
          <p:cNvPicPr>
            <a:picLocks noChangeAspect="1" noChangeArrowheads="1"/>
          </p:cNvPicPr>
          <p:nvPr/>
        </p:nvPicPr>
        <p:blipFill>
          <a:blip r:embed="rId2" cstate="print"/>
          <a:srcRect/>
          <a:stretch>
            <a:fillRect/>
          </a:stretch>
        </p:blipFill>
        <p:spPr bwMode="auto">
          <a:xfrm>
            <a:off x="683568" y="1269240"/>
            <a:ext cx="3076490" cy="4320000"/>
          </a:xfrm>
          <a:prstGeom prst="rect">
            <a:avLst/>
          </a:prstGeom>
          <a:noFill/>
        </p:spPr>
      </p:pic>
      <p:sp>
        <p:nvSpPr>
          <p:cNvPr id="3" name="TextBox 2"/>
          <p:cNvSpPr txBox="1"/>
          <p:nvPr/>
        </p:nvSpPr>
        <p:spPr>
          <a:xfrm>
            <a:off x="3923928" y="1124744"/>
            <a:ext cx="4752528" cy="4832092"/>
          </a:xfrm>
          <a:prstGeom prst="rect">
            <a:avLst/>
          </a:prstGeom>
          <a:noFill/>
        </p:spPr>
        <p:txBody>
          <a:bodyPr wrap="square" rtlCol="0">
            <a:spAutoFit/>
          </a:bodyPr>
          <a:lstStyle/>
          <a:p>
            <a:pPr lvl="0" algn="just"/>
            <a:r>
              <a:rPr lang="uk-UA" sz="1400" dirty="0" smtClean="0"/>
              <a:t>Экология почвы : монография / Т. Н. Мыслыва, </a:t>
            </a:r>
          </a:p>
          <a:p>
            <a:pPr lvl="0" algn="just"/>
            <a:r>
              <a:rPr lang="uk-UA" sz="1400" dirty="0" smtClean="0"/>
              <a:t>П. П. Надточий, Т. Ф. Персикова [</a:t>
            </a:r>
            <a:r>
              <a:rPr lang="ru-RU" sz="1400" dirty="0" smtClean="0"/>
              <a:t>и др.</a:t>
            </a:r>
            <a:r>
              <a:rPr lang="uk-UA" sz="1400" dirty="0" smtClean="0"/>
              <a:t>]; под. ред. </a:t>
            </a:r>
          </a:p>
          <a:p>
            <a:pPr lvl="0" algn="just"/>
            <a:r>
              <a:rPr lang="uk-UA" sz="1400" dirty="0" smtClean="0"/>
              <a:t>Т. Н. Мыслывой. – Житомир : А. А. Евенок, 2018. − 516 с.</a:t>
            </a:r>
            <a:endParaRPr lang="ru-RU" sz="1400" dirty="0" smtClean="0"/>
          </a:p>
          <a:p>
            <a:pPr algn="just"/>
            <a:endParaRPr lang="ru-RU" sz="1400" dirty="0" smtClean="0"/>
          </a:p>
          <a:p>
            <a:pPr indent="288000" algn="just"/>
            <a:r>
              <a:rPr lang="ru-RU" sz="1400" dirty="0" smtClean="0"/>
              <a:t>У </a:t>
            </a:r>
            <a:r>
              <a:rPr lang="ru-RU" sz="1400" dirty="0" err="1" smtClean="0"/>
              <a:t>монографії</a:t>
            </a:r>
            <a:r>
              <a:rPr lang="ru-RU" sz="1400" dirty="0" smtClean="0"/>
              <a:t> в </a:t>
            </a:r>
            <a:r>
              <a:rPr lang="ru-RU" sz="1400" dirty="0" err="1" smtClean="0"/>
              <a:t>категоріях</a:t>
            </a:r>
            <a:r>
              <a:rPr lang="ru-RU" sz="1400" dirty="0" smtClean="0"/>
              <a:t> </a:t>
            </a:r>
            <a:r>
              <a:rPr lang="ru-RU" sz="1400" dirty="0" err="1" smtClean="0"/>
              <a:t>і</a:t>
            </a:r>
            <a:r>
              <a:rPr lang="ru-RU" sz="1400" dirty="0" smtClean="0"/>
              <a:t> </a:t>
            </a:r>
            <a:r>
              <a:rPr lang="ru-RU" sz="1400" dirty="0" err="1" smtClean="0"/>
              <a:t>поняттях</a:t>
            </a:r>
            <a:r>
              <a:rPr lang="ru-RU" sz="1400" dirty="0" smtClean="0"/>
              <a:t> </a:t>
            </a:r>
            <a:r>
              <a:rPr lang="ru-RU" sz="1400" dirty="0" err="1" smtClean="0"/>
              <a:t>екології</a:t>
            </a:r>
            <a:r>
              <a:rPr lang="ru-RU" sz="1400" dirty="0" smtClean="0"/>
              <a:t> </a:t>
            </a:r>
            <a:r>
              <a:rPr lang="ru-RU" sz="1400" dirty="0" err="1" smtClean="0"/>
              <a:t>розглядається</a:t>
            </a:r>
            <a:r>
              <a:rPr lang="ru-RU" sz="1400" dirty="0" smtClean="0"/>
              <a:t> </a:t>
            </a:r>
            <a:r>
              <a:rPr lang="ru-RU" sz="1400" dirty="0" err="1" smtClean="0"/>
              <a:t>ґрунтова</a:t>
            </a:r>
            <a:r>
              <a:rPr lang="ru-RU" sz="1400" dirty="0" smtClean="0"/>
              <a:t> </a:t>
            </a:r>
            <a:r>
              <a:rPr lang="ru-RU" sz="1400" dirty="0" err="1" smtClean="0"/>
              <a:t>екосистема</a:t>
            </a:r>
            <a:r>
              <a:rPr lang="ru-RU" sz="1400" dirty="0" smtClean="0"/>
              <a:t> як </a:t>
            </a:r>
            <a:r>
              <a:rPr lang="ru-RU" sz="1400" dirty="0" err="1" smtClean="0"/>
              <a:t>складова</a:t>
            </a:r>
            <a:r>
              <a:rPr lang="ru-RU" sz="1400" dirty="0" smtClean="0"/>
              <a:t> </a:t>
            </a:r>
            <a:r>
              <a:rPr lang="ru-RU" sz="1400" dirty="0" err="1" smtClean="0"/>
              <a:t>навколишнього</a:t>
            </a:r>
            <a:r>
              <a:rPr lang="ru-RU" sz="1400" dirty="0" smtClean="0"/>
              <a:t> </a:t>
            </a:r>
            <a:r>
              <a:rPr lang="ru-RU" sz="1400" dirty="0" err="1" smtClean="0"/>
              <a:t>середовища</a:t>
            </a:r>
            <a:r>
              <a:rPr lang="ru-RU" sz="1400" dirty="0" smtClean="0"/>
              <a:t> </a:t>
            </a:r>
            <a:r>
              <a:rPr lang="ru-RU" sz="1400" dirty="0" err="1" smtClean="0"/>
              <a:t>і</a:t>
            </a:r>
            <a:r>
              <a:rPr lang="ru-RU" sz="1400" dirty="0" smtClean="0"/>
              <a:t> предмет </a:t>
            </a:r>
            <a:r>
              <a:rPr lang="ru-RU" sz="1400" dirty="0" err="1" smtClean="0"/>
              <a:t>наукових</a:t>
            </a:r>
            <a:r>
              <a:rPr lang="ru-RU" sz="1400" dirty="0" smtClean="0"/>
              <a:t> </a:t>
            </a:r>
            <a:r>
              <a:rPr lang="ru-RU" sz="1400" dirty="0" err="1" smtClean="0"/>
              <a:t>досліджень</a:t>
            </a:r>
            <a:r>
              <a:rPr lang="ru-RU" sz="1400" dirty="0" smtClean="0"/>
              <a:t> нового </a:t>
            </a:r>
            <a:r>
              <a:rPr lang="ru-RU" sz="1400" dirty="0" err="1" smtClean="0"/>
              <a:t>напряму</a:t>
            </a:r>
            <a:r>
              <a:rPr lang="ru-RU" sz="1400" dirty="0" smtClean="0"/>
              <a:t> в </a:t>
            </a:r>
            <a:r>
              <a:rPr lang="ru-RU" sz="1400" dirty="0" err="1" smtClean="0"/>
              <a:t>ґрунтознавстві</a:t>
            </a:r>
            <a:r>
              <a:rPr lang="ru-RU" sz="1400" dirty="0" smtClean="0"/>
              <a:t> - </a:t>
            </a:r>
            <a:r>
              <a:rPr lang="ru-RU" sz="1400" dirty="0" err="1" smtClean="0"/>
              <a:t>екології</a:t>
            </a:r>
            <a:r>
              <a:rPr lang="ru-RU" sz="1400" dirty="0" smtClean="0"/>
              <a:t> </a:t>
            </a:r>
            <a:r>
              <a:rPr lang="ru-RU" sz="1400" dirty="0" err="1" smtClean="0"/>
              <a:t>ґрунту</a:t>
            </a:r>
            <a:r>
              <a:rPr lang="ru-RU" sz="1400" dirty="0" smtClean="0"/>
              <a:t>. </a:t>
            </a:r>
            <a:r>
              <a:rPr lang="ru-RU" sz="1400" dirty="0" err="1" smtClean="0"/>
              <a:t>Висвітлено</a:t>
            </a:r>
            <a:r>
              <a:rPr lang="ru-RU" sz="1400" dirty="0" smtClean="0"/>
              <a:t> </a:t>
            </a:r>
            <a:r>
              <a:rPr lang="ru-RU" sz="1400" dirty="0" err="1" smtClean="0"/>
              <a:t>питання</a:t>
            </a:r>
            <a:r>
              <a:rPr lang="ru-RU" sz="1400" dirty="0" smtClean="0"/>
              <a:t> </a:t>
            </a:r>
            <a:r>
              <a:rPr lang="ru-RU" sz="1400" dirty="0" err="1" smtClean="0"/>
              <a:t>структури</a:t>
            </a:r>
            <a:r>
              <a:rPr lang="ru-RU" sz="1400" dirty="0" smtClean="0"/>
              <a:t> </a:t>
            </a:r>
            <a:r>
              <a:rPr lang="ru-RU" sz="1400" dirty="0" err="1" smtClean="0"/>
              <a:t>абіотичної</a:t>
            </a:r>
            <a:r>
              <a:rPr lang="ru-RU" sz="1400" dirty="0" smtClean="0"/>
              <a:t> </a:t>
            </a:r>
            <a:r>
              <a:rPr lang="ru-RU" sz="1400" dirty="0" err="1" smtClean="0"/>
              <a:t>і</a:t>
            </a:r>
            <a:r>
              <a:rPr lang="ru-RU" sz="1400" dirty="0" smtClean="0"/>
              <a:t> </a:t>
            </a:r>
            <a:r>
              <a:rPr lang="ru-RU" sz="1400" dirty="0" err="1" smtClean="0"/>
              <a:t>біотичної</a:t>
            </a:r>
            <a:r>
              <a:rPr lang="ru-RU" sz="1400" dirty="0" smtClean="0"/>
              <a:t> </a:t>
            </a:r>
            <a:r>
              <a:rPr lang="ru-RU" sz="1400" dirty="0" err="1" smtClean="0"/>
              <a:t>складових</a:t>
            </a:r>
            <a:r>
              <a:rPr lang="ru-RU" sz="1400" dirty="0" smtClean="0"/>
              <a:t> </a:t>
            </a:r>
            <a:r>
              <a:rPr lang="ru-RU" sz="1400" dirty="0" err="1" smtClean="0"/>
              <a:t>ґрунтової</a:t>
            </a:r>
            <a:r>
              <a:rPr lang="ru-RU" sz="1400" dirty="0" smtClean="0"/>
              <a:t> </a:t>
            </a:r>
            <a:r>
              <a:rPr lang="ru-RU" sz="1400" dirty="0" err="1" smtClean="0"/>
              <a:t>екосистеми</a:t>
            </a:r>
            <a:r>
              <a:rPr lang="ru-RU" sz="1400" dirty="0" smtClean="0"/>
              <a:t>, </a:t>
            </a:r>
            <a:r>
              <a:rPr lang="ru-RU" sz="1400" dirty="0" err="1" smtClean="0"/>
              <a:t>біосферні</a:t>
            </a:r>
            <a:r>
              <a:rPr lang="ru-RU" sz="1400" dirty="0" smtClean="0"/>
              <a:t> та </a:t>
            </a:r>
            <a:r>
              <a:rPr lang="ru-RU" sz="1400" dirty="0" err="1" smtClean="0"/>
              <a:t>екосистемні</a:t>
            </a:r>
            <a:r>
              <a:rPr lang="ru-RU" sz="1400" dirty="0" smtClean="0"/>
              <a:t> </a:t>
            </a:r>
            <a:r>
              <a:rPr lang="ru-RU" sz="1400" dirty="0" err="1" smtClean="0"/>
              <a:t>функції</a:t>
            </a:r>
            <a:r>
              <a:rPr lang="ru-RU" sz="1400" dirty="0" smtClean="0"/>
              <a:t> </a:t>
            </a:r>
            <a:r>
              <a:rPr lang="ru-RU" sz="1400" dirty="0" err="1" smtClean="0"/>
              <a:t>ґрунту</a:t>
            </a:r>
            <a:r>
              <a:rPr lang="ru-RU" sz="1400" dirty="0" smtClean="0"/>
              <a:t>, </a:t>
            </a:r>
            <a:r>
              <a:rPr lang="ru-RU" sz="1400" dirty="0" err="1" smtClean="0"/>
              <a:t>її</a:t>
            </a:r>
            <a:r>
              <a:rPr lang="ru-RU" sz="1400" dirty="0" smtClean="0"/>
              <a:t> </a:t>
            </a:r>
            <a:r>
              <a:rPr lang="ru-RU" sz="1400" dirty="0" err="1" smtClean="0"/>
              <a:t>енергетика</a:t>
            </a:r>
            <a:r>
              <a:rPr lang="ru-RU" sz="1400" dirty="0" smtClean="0"/>
              <a:t> </a:t>
            </a:r>
            <a:r>
              <a:rPr lang="ru-RU" sz="1400" dirty="0" err="1" smtClean="0"/>
              <a:t>та</a:t>
            </a:r>
            <a:r>
              <a:rPr lang="ru-RU" sz="1400" dirty="0" smtClean="0"/>
              <a:t> </a:t>
            </a:r>
            <a:r>
              <a:rPr lang="ru-RU" sz="1400" dirty="0" err="1" smtClean="0"/>
              <a:t>біогеохімічні</a:t>
            </a:r>
            <a:r>
              <a:rPr lang="ru-RU" sz="1400" dirty="0" smtClean="0"/>
              <a:t> цикли </a:t>
            </a:r>
            <a:r>
              <a:rPr lang="ru-RU" sz="1400" dirty="0" err="1" smtClean="0"/>
              <a:t>основних</a:t>
            </a:r>
            <a:r>
              <a:rPr lang="ru-RU" sz="1400" dirty="0" smtClean="0"/>
              <a:t> </a:t>
            </a:r>
            <a:r>
              <a:rPr lang="ru-RU" sz="1400" dirty="0" err="1" smtClean="0"/>
              <a:t>біогенних</a:t>
            </a:r>
            <a:r>
              <a:rPr lang="ru-RU" sz="1400" dirty="0" smtClean="0"/>
              <a:t> </a:t>
            </a:r>
            <a:r>
              <a:rPr lang="ru-RU" sz="1400" dirty="0" err="1" smtClean="0"/>
              <a:t>елементів</a:t>
            </a:r>
            <a:r>
              <a:rPr lang="ru-RU" sz="1400" dirty="0" smtClean="0"/>
              <a:t>. </a:t>
            </a:r>
            <a:r>
              <a:rPr lang="ru-RU" sz="1400" dirty="0" err="1" smtClean="0"/>
              <a:t>Обґрунтовано</a:t>
            </a:r>
            <a:r>
              <a:rPr lang="ru-RU" sz="1400" dirty="0" smtClean="0"/>
              <a:t> </a:t>
            </a:r>
            <a:r>
              <a:rPr lang="ru-RU" sz="1400" dirty="0" err="1" smtClean="0"/>
              <a:t>сучасну</a:t>
            </a:r>
            <a:r>
              <a:rPr lang="ru-RU" sz="1400" dirty="0" smtClean="0"/>
              <a:t> </a:t>
            </a:r>
            <a:r>
              <a:rPr lang="ru-RU" sz="1400" dirty="0" err="1" smtClean="0"/>
              <a:t>інтерпретацію</a:t>
            </a:r>
            <a:r>
              <a:rPr lang="ru-RU" sz="1400" dirty="0" smtClean="0"/>
              <a:t> </a:t>
            </a:r>
            <a:r>
              <a:rPr lang="ru-RU" sz="1400" dirty="0" err="1" smtClean="0"/>
              <a:t>кислотно-основної</a:t>
            </a:r>
            <a:r>
              <a:rPr lang="ru-RU" sz="1400" dirty="0" smtClean="0"/>
              <a:t> </a:t>
            </a:r>
            <a:r>
              <a:rPr lang="ru-RU" sz="1400" dirty="0" err="1" smtClean="0"/>
              <a:t>буферності</a:t>
            </a:r>
            <a:r>
              <a:rPr lang="ru-RU" sz="1400" dirty="0" smtClean="0"/>
              <a:t> </a:t>
            </a:r>
            <a:r>
              <a:rPr lang="ru-RU" sz="1400" dirty="0" err="1" smtClean="0"/>
              <a:t>ґрунту</a:t>
            </a:r>
            <a:r>
              <a:rPr lang="ru-RU" sz="1400" dirty="0" smtClean="0"/>
              <a:t> як </a:t>
            </a:r>
            <a:r>
              <a:rPr lang="ru-RU" sz="1400" dirty="0" err="1" smtClean="0"/>
              <a:t>критерію</a:t>
            </a:r>
            <a:r>
              <a:rPr lang="ru-RU" sz="1400" dirty="0" smtClean="0"/>
              <a:t> </a:t>
            </a:r>
            <a:r>
              <a:rPr lang="ru-RU" sz="1400" dirty="0" err="1" smtClean="0"/>
              <a:t>оцінки</a:t>
            </a:r>
            <a:r>
              <a:rPr lang="ru-RU" sz="1400" dirty="0" smtClean="0"/>
              <a:t> </a:t>
            </a:r>
            <a:r>
              <a:rPr lang="ru-RU" sz="1400" dirty="0" err="1" smtClean="0"/>
              <a:t>його</a:t>
            </a:r>
            <a:r>
              <a:rPr lang="ru-RU" sz="1400" dirty="0" smtClean="0"/>
              <a:t> </a:t>
            </a:r>
            <a:r>
              <a:rPr lang="ru-RU" sz="1400" dirty="0" err="1" smtClean="0"/>
              <a:t>агроекологічного</a:t>
            </a:r>
            <a:r>
              <a:rPr lang="ru-RU" sz="1400" dirty="0" smtClean="0"/>
              <a:t> стану. </a:t>
            </a:r>
            <a:endParaRPr lang="ru-RU" sz="1400" dirty="0" smtClean="0">
              <a:solidFill>
                <a:srgbClr val="FF0000"/>
              </a:solidFill>
            </a:endParaRPr>
          </a:p>
          <a:p>
            <a:pPr indent="288000" algn="just"/>
            <a:r>
              <a:rPr lang="ru-RU" sz="1400" dirty="0" smtClean="0"/>
              <a:t>Для </a:t>
            </a:r>
            <a:r>
              <a:rPr lang="ru-RU" sz="1400" dirty="0" err="1" smtClean="0"/>
              <a:t>фахівців</a:t>
            </a:r>
            <a:r>
              <a:rPr lang="ru-RU" sz="1400" dirty="0" smtClean="0"/>
              <a:t> </a:t>
            </a:r>
            <a:r>
              <a:rPr lang="ru-RU" sz="1400" dirty="0" err="1" smtClean="0"/>
              <a:t>сільського</a:t>
            </a:r>
            <a:r>
              <a:rPr lang="ru-RU" sz="1400" dirty="0" smtClean="0"/>
              <a:t> </a:t>
            </a:r>
            <a:r>
              <a:rPr lang="ru-RU" sz="1400" dirty="0" err="1" smtClean="0"/>
              <a:t>господарства</a:t>
            </a:r>
            <a:r>
              <a:rPr lang="ru-RU" sz="1400" dirty="0" smtClean="0"/>
              <a:t>, </a:t>
            </a:r>
            <a:r>
              <a:rPr lang="ru-RU" sz="1400" dirty="0" err="1" smtClean="0"/>
              <a:t>фахівців</a:t>
            </a:r>
            <a:r>
              <a:rPr lang="ru-RU" sz="1400" dirty="0" smtClean="0"/>
              <a:t> </a:t>
            </a:r>
            <a:r>
              <a:rPr lang="ru-RU" sz="1400" dirty="0" err="1" smtClean="0"/>
              <a:t>спеціально</a:t>
            </a:r>
            <a:r>
              <a:rPr lang="ru-RU" sz="1400" dirty="0" smtClean="0"/>
              <a:t> </a:t>
            </a:r>
            <a:r>
              <a:rPr lang="ru-RU" sz="1400" dirty="0" err="1" smtClean="0"/>
              <a:t>уповноважених</a:t>
            </a:r>
            <a:r>
              <a:rPr lang="ru-RU" sz="1400" dirty="0" smtClean="0"/>
              <a:t> </a:t>
            </a:r>
            <a:r>
              <a:rPr lang="ru-RU" sz="1400" dirty="0" err="1" smtClean="0"/>
              <a:t>органів</a:t>
            </a:r>
            <a:r>
              <a:rPr lang="ru-RU" sz="1400" dirty="0" smtClean="0"/>
              <a:t> </a:t>
            </a:r>
            <a:r>
              <a:rPr lang="ru-RU" sz="1400" dirty="0" err="1" smtClean="0"/>
              <a:t>виконавчої</a:t>
            </a:r>
            <a:r>
              <a:rPr lang="ru-RU" sz="1400" dirty="0" smtClean="0"/>
              <a:t> </a:t>
            </a:r>
            <a:r>
              <a:rPr lang="ru-RU" sz="1400" dirty="0" err="1" smtClean="0"/>
              <a:t>влади</a:t>
            </a:r>
            <a:r>
              <a:rPr lang="ru-RU" sz="1400" dirty="0" smtClean="0"/>
              <a:t>, </a:t>
            </a:r>
            <a:r>
              <a:rPr lang="ru-RU" sz="1400" dirty="0" err="1" smtClean="0"/>
              <a:t>працівників-практиків</a:t>
            </a:r>
            <a:r>
              <a:rPr lang="ru-RU" sz="1400" dirty="0" smtClean="0"/>
              <a:t>, </a:t>
            </a:r>
            <a:r>
              <a:rPr lang="ru-RU" sz="1400" dirty="0" err="1" smtClean="0"/>
              <a:t>які</a:t>
            </a:r>
            <a:r>
              <a:rPr lang="ru-RU" sz="1400" dirty="0" smtClean="0"/>
              <a:t> </a:t>
            </a:r>
            <a:r>
              <a:rPr lang="ru-RU" sz="1400" dirty="0" err="1" smtClean="0"/>
              <a:t>займаються</a:t>
            </a:r>
            <a:r>
              <a:rPr lang="ru-RU" sz="1400" dirty="0" smtClean="0"/>
              <a:t> проблемами </a:t>
            </a:r>
            <a:r>
              <a:rPr lang="ru-RU" sz="1400" dirty="0" err="1" smtClean="0"/>
              <a:t>охорони</a:t>
            </a:r>
            <a:r>
              <a:rPr lang="ru-RU" sz="1400" dirty="0" smtClean="0"/>
              <a:t> </a:t>
            </a:r>
            <a:r>
              <a:rPr lang="ru-RU" sz="1400" dirty="0" err="1" smtClean="0"/>
              <a:t>навколишнього</a:t>
            </a:r>
            <a:r>
              <a:rPr lang="ru-RU" sz="1400" dirty="0" smtClean="0"/>
              <a:t> </a:t>
            </a:r>
            <a:r>
              <a:rPr lang="ru-RU" sz="1400" dirty="0" err="1" smtClean="0"/>
              <a:t>середовища</a:t>
            </a:r>
            <a:r>
              <a:rPr lang="ru-RU" sz="1400" dirty="0" smtClean="0"/>
              <a:t> </a:t>
            </a:r>
            <a:r>
              <a:rPr lang="ru-RU" sz="1400" dirty="0" err="1" smtClean="0"/>
              <a:t>і</a:t>
            </a:r>
            <a:r>
              <a:rPr lang="ru-RU" sz="1400" dirty="0" smtClean="0"/>
              <a:t> </a:t>
            </a:r>
            <a:r>
              <a:rPr lang="ru-RU" sz="1400" dirty="0" err="1" smtClean="0"/>
              <a:t>раціонального</a:t>
            </a:r>
            <a:r>
              <a:rPr lang="ru-RU" sz="1400" dirty="0" smtClean="0"/>
              <a:t> </a:t>
            </a:r>
            <a:r>
              <a:rPr lang="ru-RU" sz="1400" dirty="0" err="1" smtClean="0"/>
              <a:t>природокористування</a:t>
            </a:r>
            <a:r>
              <a:rPr lang="ru-RU" sz="1400" dirty="0" smtClean="0"/>
              <a:t>, </a:t>
            </a:r>
            <a:r>
              <a:rPr lang="ru-RU" sz="1400" dirty="0" err="1" smtClean="0"/>
              <a:t>студентів</a:t>
            </a:r>
            <a:r>
              <a:rPr lang="ru-RU" sz="1400" dirty="0" smtClean="0"/>
              <a:t>, </a:t>
            </a:r>
            <a:r>
              <a:rPr lang="ru-RU" sz="1400" dirty="0" err="1" smtClean="0"/>
              <a:t>аспірантів</a:t>
            </a:r>
            <a:r>
              <a:rPr lang="ru-RU" sz="1400" dirty="0" smtClean="0"/>
              <a:t>, а </a:t>
            </a:r>
            <a:r>
              <a:rPr lang="ru-RU" sz="1400" dirty="0" err="1" smtClean="0"/>
              <a:t>також</a:t>
            </a:r>
            <a:r>
              <a:rPr lang="ru-RU" sz="1400" dirty="0" smtClean="0"/>
              <a:t> </a:t>
            </a:r>
            <a:r>
              <a:rPr lang="ru-RU" sz="1400" dirty="0" err="1" smtClean="0"/>
              <a:t>викладачів</a:t>
            </a:r>
            <a:r>
              <a:rPr lang="ru-RU" sz="1400" dirty="0" smtClean="0"/>
              <a:t> </a:t>
            </a:r>
            <a:r>
              <a:rPr lang="ru-RU" sz="1400" dirty="0" err="1" smtClean="0"/>
              <a:t>вищих</a:t>
            </a:r>
            <a:r>
              <a:rPr lang="ru-RU" sz="1400" dirty="0" smtClean="0"/>
              <a:t> </a:t>
            </a:r>
            <a:r>
              <a:rPr lang="ru-RU" sz="1400" dirty="0" err="1" smtClean="0"/>
              <a:t>навчальних</a:t>
            </a:r>
            <a:r>
              <a:rPr lang="ru-RU" sz="1400" dirty="0" smtClean="0"/>
              <a:t> </a:t>
            </a:r>
            <a:r>
              <a:rPr lang="ru-RU" sz="1400" dirty="0" err="1" smtClean="0"/>
              <a:t>закладів</a:t>
            </a:r>
            <a:r>
              <a:rPr lang="ru-RU" sz="1400" dirty="0" smtClean="0"/>
              <a:t> аграрного, </a:t>
            </a:r>
            <a:r>
              <a:rPr lang="ru-RU" sz="1400" dirty="0" err="1" smtClean="0"/>
              <a:t>природознавчого</a:t>
            </a:r>
            <a:r>
              <a:rPr lang="ru-RU" sz="1400" dirty="0" smtClean="0"/>
              <a:t> та </a:t>
            </a:r>
            <a:r>
              <a:rPr lang="ru-RU" sz="1400" dirty="0" err="1" smtClean="0"/>
              <a:t>гуманітарного</a:t>
            </a:r>
            <a:r>
              <a:rPr lang="ru-RU" sz="1400" dirty="0" smtClean="0"/>
              <a:t> </a:t>
            </a:r>
            <a:r>
              <a:rPr lang="ru-RU" sz="1400" dirty="0" err="1" smtClean="0"/>
              <a:t>спрямування</a:t>
            </a:r>
            <a:r>
              <a:rPr lang="ru-RU" sz="1400" dirty="0" smtClean="0"/>
              <a:t>.</a:t>
            </a:r>
          </a:p>
          <a:p>
            <a:pPr algn="just"/>
            <a:endParaRPr lang="ru-RU"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C:\Users\irbis\Desktop\Віртуальна виставка 2018\фото книг\6 Світлана Вітер.jpg"/>
          <p:cNvPicPr>
            <a:picLocks noChangeAspect="1" noChangeArrowheads="1"/>
          </p:cNvPicPr>
          <p:nvPr/>
        </p:nvPicPr>
        <p:blipFill>
          <a:blip r:embed="rId2" cstate="print"/>
          <a:srcRect/>
          <a:stretch>
            <a:fillRect/>
          </a:stretch>
        </p:blipFill>
        <p:spPr bwMode="auto">
          <a:xfrm>
            <a:off x="731796" y="1269240"/>
            <a:ext cx="3048116" cy="4320000"/>
          </a:xfrm>
          <a:prstGeom prst="rect">
            <a:avLst/>
          </a:prstGeom>
          <a:noFill/>
        </p:spPr>
      </p:pic>
      <p:sp>
        <p:nvSpPr>
          <p:cNvPr id="5" name="TextBox 4"/>
          <p:cNvSpPr txBox="1"/>
          <p:nvPr/>
        </p:nvSpPr>
        <p:spPr>
          <a:xfrm>
            <a:off x="3995936" y="1628800"/>
            <a:ext cx="4608512" cy="3816429"/>
          </a:xfrm>
          <a:prstGeom prst="rect">
            <a:avLst/>
          </a:prstGeom>
          <a:noFill/>
        </p:spPr>
        <p:txBody>
          <a:bodyPr wrap="square" rtlCol="0">
            <a:spAutoFit/>
          </a:bodyPr>
          <a:lstStyle/>
          <a:p>
            <a:pPr lvl="0" algn="just"/>
            <a:r>
              <a:rPr lang="ru-RU" sz="1400" dirty="0" smtClean="0"/>
              <a:t>Вітер С. На берегах душі </a:t>
            </a:r>
            <a:r>
              <a:rPr lang="uk-UA" sz="1400" dirty="0" smtClean="0"/>
              <a:t>: поетична збірка / С. Вітер</a:t>
            </a:r>
            <a:r>
              <a:rPr lang="ru-RU" sz="1400" dirty="0" smtClean="0"/>
              <a:t>. </a:t>
            </a:r>
            <a:r>
              <a:rPr lang="uk-UA" sz="1400" dirty="0" smtClean="0"/>
              <a:t>–</a:t>
            </a:r>
            <a:r>
              <a:rPr lang="ru-RU" sz="1400" dirty="0" smtClean="0"/>
              <a:t> Житомир : Євенок О. О., 2018. </a:t>
            </a:r>
            <a:r>
              <a:rPr lang="uk-UA" sz="1400" dirty="0" smtClean="0"/>
              <a:t>–</a:t>
            </a:r>
            <a:r>
              <a:rPr lang="ru-RU" sz="1400" dirty="0" smtClean="0"/>
              <a:t> 136 с.</a:t>
            </a:r>
          </a:p>
          <a:p>
            <a:pPr algn="just"/>
            <a:r>
              <a:rPr lang="uk-UA" sz="1400" dirty="0" smtClean="0"/>
              <a:t> </a:t>
            </a:r>
            <a:endParaRPr lang="ru-RU" sz="1400" dirty="0" smtClean="0"/>
          </a:p>
          <a:p>
            <a:pPr indent="288000" algn="just"/>
            <a:r>
              <a:rPr lang="ru-RU" sz="1400" dirty="0" smtClean="0"/>
              <a:t>    Читачу представлена перша поетична збірка Світлани Вітер, на сторінка</a:t>
            </a:r>
            <a:r>
              <a:rPr lang="uk-UA" sz="1400" dirty="0" smtClean="0"/>
              <a:t>х</a:t>
            </a:r>
            <a:r>
              <a:rPr lang="ru-RU" sz="1400" dirty="0" smtClean="0"/>
              <a:t> якої розміщено поезію різних періодів її життя. Тематика </a:t>
            </a:r>
            <a:r>
              <a:rPr lang="uk-UA" sz="1400" dirty="0" smtClean="0"/>
              <a:t>–</a:t>
            </a:r>
            <a:r>
              <a:rPr lang="ru-RU" sz="1400" dirty="0" smtClean="0"/>
              <a:t> різноманітна, вона охоплює все те, що наклало відбиток на долю і душу поетеси. З першого твору постає уявлення про глибинний і багатий внутрішній світ авторки, красу: щирість почуттів.</a:t>
            </a:r>
          </a:p>
          <a:p>
            <a:pPr indent="288000" algn="just"/>
            <a:r>
              <a:rPr lang="uk-UA" sz="1400" dirty="0" smtClean="0"/>
              <a:t>    Всі вірші наповнені священною любов’ю і вірністю до рідної землі, безмежною любов’ю до матері і безкорисливою любов’ю до людей.</a:t>
            </a:r>
            <a:endParaRPr lang="ru-RU" sz="1400" dirty="0" smtClean="0"/>
          </a:p>
          <a:p>
            <a:pPr indent="288000" algn="just"/>
            <a:r>
              <a:rPr lang="uk-UA" sz="1400" dirty="0" smtClean="0"/>
              <a:t>Ця збірка відкриває нове ім’я в сучасній українській поезії, яке вже сьогодні займає свою, особливу нішу у просторі літературного процесу.</a:t>
            </a:r>
            <a:endParaRPr lang="ru-RU" sz="1400" dirty="0" smtClean="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descr="C:\Users\irbis\Desktop\Віртуальна виставка 2018\фото книг\7 Безпека життєдіяльності..jpg"/>
          <p:cNvPicPr>
            <a:picLocks noChangeAspect="1" noChangeArrowheads="1"/>
          </p:cNvPicPr>
          <p:nvPr/>
        </p:nvPicPr>
        <p:blipFill>
          <a:blip r:embed="rId2" cstate="print"/>
          <a:srcRect/>
          <a:stretch>
            <a:fillRect/>
          </a:stretch>
        </p:blipFill>
        <p:spPr bwMode="auto">
          <a:xfrm>
            <a:off x="723761" y="1269240"/>
            <a:ext cx="3056151" cy="4320000"/>
          </a:xfrm>
          <a:prstGeom prst="rect">
            <a:avLst/>
          </a:prstGeom>
          <a:noFill/>
        </p:spPr>
      </p:pic>
      <p:sp>
        <p:nvSpPr>
          <p:cNvPr id="4" name="TextBox 3"/>
          <p:cNvSpPr txBox="1"/>
          <p:nvPr/>
        </p:nvSpPr>
        <p:spPr>
          <a:xfrm>
            <a:off x="4067944" y="1229846"/>
            <a:ext cx="4464496" cy="4647426"/>
          </a:xfrm>
          <a:prstGeom prst="rect">
            <a:avLst/>
          </a:prstGeom>
          <a:noFill/>
        </p:spPr>
        <p:txBody>
          <a:bodyPr wrap="square" rtlCol="0">
            <a:spAutoFit/>
          </a:bodyPr>
          <a:lstStyle/>
          <a:p>
            <a:pPr lvl="0" algn="just"/>
            <a:r>
              <a:rPr lang="uk-UA" sz="1400" dirty="0" smtClean="0"/>
              <a:t>Житова О. П. Безпека життєдіяльності : навч. посіб. /  О. П. Житова. – Житомир : ЖНАЕУ, 2018. – 118 с.</a:t>
            </a:r>
            <a:endParaRPr lang="ru-RU" sz="1400" dirty="0" smtClean="0"/>
          </a:p>
          <a:p>
            <a:pPr algn="just"/>
            <a:r>
              <a:rPr lang="uk-UA" sz="1400" dirty="0" smtClean="0"/>
              <a:t> </a:t>
            </a:r>
            <a:endParaRPr lang="ru-RU" sz="1400" dirty="0" smtClean="0"/>
          </a:p>
          <a:p>
            <a:pPr indent="288000" algn="just"/>
            <a:r>
              <a:rPr lang="ru-RU" sz="1200" dirty="0" smtClean="0"/>
              <a:t>У навчальному посібнику представлено лекції з дисципліни «</a:t>
            </a:r>
            <a:r>
              <a:rPr lang="ru-RU" sz="1200" dirty="0" err="1" smtClean="0"/>
              <a:t>Безпека</a:t>
            </a:r>
            <a:r>
              <a:rPr lang="ru-RU" sz="1200" dirty="0" smtClean="0"/>
              <a:t> </a:t>
            </a:r>
            <a:r>
              <a:rPr lang="ru-RU" sz="1200" dirty="0" err="1" smtClean="0"/>
              <a:t>життєдіяльності</a:t>
            </a:r>
            <a:r>
              <a:rPr lang="ru-RU" sz="1200" dirty="0" smtClean="0"/>
              <a:t>», </a:t>
            </a:r>
            <a:r>
              <a:rPr lang="ru-RU" sz="1200" dirty="0" err="1" smtClean="0"/>
              <a:t>які</a:t>
            </a:r>
            <a:r>
              <a:rPr lang="ru-RU" sz="1200" dirty="0" smtClean="0"/>
              <a:t> </a:t>
            </a:r>
            <a:r>
              <a:rPr lang="ru-RU" sz="1200" dirty="0" err="1" smtClean="0"/>
              <a:t>призначено</a:t>
            </a:r>
            <a:r>
              <a:rPr lang="ru-RU" sz="1200" dirty="0" smtClean="0"/>
              <a:t> для </a:t>
            </a:r>
            <a:r>
              <a:rPr lang="ru-RU" sz="1200" dirty="0" err="1" smtClean="0"/>
              <a:t>студентів</a:t>
            </a:r>
            <a:r>
              <a:rPr lang="ru-RU" sz="1200" dirty="0" smtClean="0"/>
              <a:t> </a:t>
            </a:r>
            <a:r>
              <a:rPr lang="ru-RU" sz="1200" dirty="0" err="1" smtClean="0"/>
              <a:t>вищих</a:t>
            </a:r>
            <a:r>
              <a:rPr lang="ru-RU" sz="1200" dirty="0" smtClean="0"/>
              <a:t> </a:t>
            </a:r>
            <a:r>
              <a:rPr lang="ru-RU" sz="1200" dirty="0" err="1" smtClean="0"/>
              <a:t>навчальних</a:t>
            </a:r>
            <a:r>
              <a:rPr lang="ru-RU" sz="1200" dirty="0" smtClean="0"/>
              <a:t> </a:t>
            </a:r>
            <a:r>
              <a:rPr lang="ru-RU" sz="1200" dirty="0" err="1" smtClean="0"/>
              <a:t>закладів</a:t>
            </a:r>
            <a:r>
              <a:rPr lang="ru-RU" sz="1200" dirty="0" smtClean="0"/>
              <a:t> I</a:t>
            </a:r>
            <a:r>
              <a:rPr lang="uk-UA" sz="1200" dirty="0" smtClean="0"/>
              <a:t>–</a:t>
            </a:r>
            <a:r>
              <a:rPr lang="ru-RU" sz="1200" dirty="0" smtClean="0"/>
              <a:t>IV </a:t>
            </a:r>
            <a:r>
              <a:rPr lang="ru-RU" sz="1200" dirty="0" err="1" smtClean="0"/>
              <a:t>рівня</a:t>
            </a:r>
            <a:r>
              <a:rPr lang="ru-RU" sz="1200" dirty="0" smtClean="0"/>
              <a:t> </a:t>
            </a:r>
            <a:r>
              <a:rPr lang="ru-RU" sz="1200" dirty="0" err="1" smtClean="0"/>
              <a:t>акредитації</a:t>
            </a:r>
            <a:r>
              <a:rPr lang="ru-RU" sz="1200" dirty="0" smtClean="0"/>
              <a:t>. В </a:t>
            </a:r>
            <a:r>
              <a:rPr lang="ru-RU" sz="1200" dirty="0" err="1" smtClean="0"/>
              <a:t>ньому</a:t>
            </a:r>
            <a:r>
              <a:rPr lang="ru-RU" sz="1200" dirty="0" smtClean="0"/>
              <a:t> </a:t>
            </a:r>
            <a:r>
              <a:rPr lang="ru-RU" sz="1200" dirty="0" err="1" smtClean="0"/>
              <a:t>викладено</a:t>
            </a:r>
            <a:r>
              <a:rPr lang="ru-RU" sz="1200" dirty="0" smtClean="0"/>
              <a:t> </a:t>
            </a:r>
            <a:r>
              <a:rPr lang="ru-RU" sz="1200" dirty="0" err="1" smtClean="0"/>
              <a:t>основні</a:t>
            </a:r>
            <a:r>
              <a:rPr lang="ru-RU" sz="1200" dirty="0" smtClean="0"/>
              <a:t> </a:t>
            </a:r>
            <a:r>
              <a:rPr lang="ru-RU" sz="1200" dirty="0" err="1" smtClean="0"/>
              <a:t>аспекти</a:t>
            </a:r>
            <a:r>
              <a:rPr lang="ru-RU" sz="1200" dirty="0" smtClean="0"/>
              <a:t> </a:t>
            </a:r>
            <a:r>
              <a:rPr lang="ru-RU" sz="1200" dirty="0" err="1" smtClean="0"/>
              <a:t>безпеки</a:t>
            </a:r>
            <a:r>
              <a:rPr lang="ru-RU" sz="1200" dirty="0" smtClean="0"/>
              <a:t> </a:t>
            </a:r>
            <a:r>
              <a:rPr lang="ru-RU" sz="1200" dirty="0" err="1" smtClean="0"/>
              <a:t>життєдіяльності</a:t>
            </a:r>
            <a:r>
              <a:rPr lang="ru-RU" sz="1200" dirty="0" smtClean="0"/>
              <a:t> у </a:t>
            </a:r>
            <a:r>
              <a:rPr lang="ru-RU" sz="1200" dirty="0" err="1" smtClean="0"/>
              <a:t>світлі</a:t>
            </a:r>
            <a:r>
              <a:rPr lang="ru-RU" sz="1200" dirty="0" smtClean="0"/>
              <a:t> </a:t>
            </a:r>
            <a:r>
              <a:rPr lang="ru-RU" sz="1200" dirty="0" err="1" smtClean="0"/>
              <a:t>взаємодії</a:t>
            </a:r>
            <a:r>
              <a:rPr lang="ru-RU" sz="1200" dirty="0" smtClean="0"/>
              <a:t> в </a:t>
            </a:r>
            <a:r>
              <a:rPr lang="ru-RU" sz="1200" dirty="0" err="1" smtClean="0"/>
              <a:t>системі</a:t>
            </a:r>
            <a:r>
              <a:rPr lang="ru-RU" sz="1200" dirty="0" smtClean="0"/>
              <a:t> «</a:t>
            </a:r>
            <a:r>
              <a:rPr lang="ru-RU" sz="1200" dirty="0" err="1" smtClean="0"/>
              <a:t>людина</a:t>
            </a:r>
            <a:r>
              <a:rPr lang="ru-RU" sz="1200" dirty="0" smtClean="0"/>
              <a:t> </a:t>
            </a:r>
            <a:r>
              <a:rPr lang="uk-UA" sz="1200" dirty="0" smtClean="0"/>
              <a:t>–</a:t>
            </a:r>
            <a:r>
              <a:rPr lang="ru-RU" sz="1200" dirty="0" smtClean="0"/>
              <a:t> </a:t>
            </a:r>
            <a:r>
              <a:rPr lang="ru-RU" sz="1200" dirty="0" err="1" smtClean="0"/>
              <a:t>життєве</a:t>
            </a:r>
            <a:r>
              <a:rPr lang="ru-RU" sz="1200" dirty="0" smtClean="0"/>
              <a:t> </a:t>
            </a:r>
            <a:r>
              <a:rPr lang="ru-RU" sz="1200" dirty="0" err="1" smtClean="0"/>
              <a:t>середовище</a:t>
            </a:r>
            <a:r>
              <a:rPr lang="ru-RU" sz="1200" dirty="0" smtClean="0"/>
              <a:t>». </a:t>
            </a:r>
            <a:r>
              <a:rPr lang="ru-RU" sz="1200" dirty="0" err="1" smtClean="0"/>
              <a:t>Розглянуто</a:t>
            </a:r>
            <a:r>
              <a:rPr lang="ru-RU" sz="1200" dirty="0" smtClean="0"/>
              <a:t> </a:t>
            </a:r>
            <a:r>
              <a:rPr lang="ru-RU" sz="1200" dirty="0" err="1" smtClean="0"/>
              <a:t>небезпеки</a:t>
            </a:r>
            <a:r>
              <a:rPr lang="ru-RU" sz="1200" dirty="0" smtClean="0"/>
              <a:t> та </a:t>
            </a:r>
            <a:r>
              <a:rPr lang="ru-RU" sz="1200" dirty="0" err="1" smtClean="0"/>
              <a:t>породжені</a:t>
            </a:r>
            <a:r>
              <a:rPr lang="ru-RU" sz="1200" dirty="0" smtClean="0"/>
              <a:t> ними </a:t>
            </a:r>
            <a:r>
              <a:rPr lang="ru-RU" sz="1200" dirty="0" err="1" smtClean="0"/>
              <a:t>фактори</a:t>
            </a:r>
            <a:r>
              <a:rPr lang="ru-RU" sz="1200" dirty="0" smtClean="0"/>
              <a:t>, </a:t>
            </a:r>
            <a:r>
              <a:rPr lang="ru-RU" sz="1200" dirty="0" err="1" smtClean="0"/>
              <a:t>ризик</a:t>
            </a:r>
            <a:r>
              <a:rPr lang="ru-RU" sz="1200" dirty="0" smtClean="0"/>
              <a:t>. Подано </a:t>
            </a:r>
            <a:r>
              <a:rPr lang="ru-RU" sz="1200" dirty="0" err="1" smtClean="0"/>
              <a:t>основні</a:t>
            </a:r>
            <a:r>
              <a:rPr lang="ru-RU" sz="1200" dirty="0" smtClean="0"/>
              <a:t> характеристики </a:t>
            </a:r>
            <a:r>
              <a:rPr lang="ru-RU" sz="1200" dirty="0" err="1" smtClean="0"/>
              <a:t>людини</a:t>
            </a:r>
            <a:r>
              <a:rPr lang="ru-RU" sz="1200" dirty="0" smtClean="0"/>
              <a:t>, </a:t>
            </a:r>
            <a:r>
              <a:rPr lang="ru-RU" sz="1200" dirty="0" err="1" smtClean="0"/>
              <a:t>її</a:t>
            </a:r>
            <a:r>
              <a:rPr lang="ru-RU" sz="1200" dirty="0" smtClean="0"/>
              <a:t> </a:t>
            </a:r>
            <a:r>
              <a:rPr lang="ru-RU" sz="1200" dirty="0" err="1" smtClean="0"/>
              <a:t>психологічні</a:t>
            </a:r>
            <a:r>
              <a:rPr lang="ru-RU" sz="1200" dirty="0" smtClean="0"/>
              <a:t> </a:t>
            </a:r>
            <a:r>
              <a:rPr lang="ru-RU" sz="1200" dirty="0" err="1" smtClean="0"/>
              <a:t>властивості</a:t>
            </a:r>
            <a:r>
              <a:rPr lang="ru-RU" sz="1200" dirty="0" smtClean="0"/>
              <a:t>, </a:t>
            </a:r>
            <a:r>
              <a:rPr lang="ru-RU" sz="1200" dirty="0" err="1" smtClean="0"/>
              <a:t>висвітлено</a:t>
            </a:r>
            <a:r>
              <a:rPr lang="ru-RU" sz="1200" dirty="0" smtClean="0"/>
              <a:t> </a:t>
            </a:r>
            <a:r>
              <a:rPr lang="ru-RU" sz="1200" dirty="0" err="1" smtClean="0"/>
              <a:t>питання</a:t>
            </a:r>
            <a:r>
              <a:rPr lang="ru-RU" sz="1200" dirty="0" smtClean="0"/>
              <a:t> </a:t>
            </a:r>
            <a:r>
              <a:rPr lang="ru-RU" sz="1200" dirty="0" err="1" smtClean="0"/>
              <a:t>здоров'я</a:t>
            </a:r>
            <a:r>
              <a:rPr lang="ru-RU" sz="1200" dirty="0" smtClean="0"/>
              <a:t> та </a:t>
            </a:r>
            <a:r>
              <a:rPr lang="ru-RU" sz="1200" dirty="0" err="1" smtClean="0"/>
              <a:t>працездатності</a:t>
            </a:r>
            <a:r>
              <a:rPr lang="ru-RU" sz="1200" dirty="0" smtClean="0"/>
              <a:t> </a:t>
            </a:r>
            <a:r>
              <a:rPr lang="ru-RU" sz="1200" dirty="0" err="1" smtClean="0"/>
              <a:t>людини</a:t>
            </a:r>
            <a:r>
              <a:rPr lang="ru-RU" sz="1200" dirty="0" smtClean="0"/>
              <a:t>. Наведено характеристику </a:t>
            </a:r>
            <a:r>
              <a:rPr lang="ru-RU" sz="1200" dirty="0" err="1" smtClean="0"/>
              <a:t>небезпек</a:t>
            </a:r>
            <a:r>
              <a:rPr lang="ru-RU" sz="1200" dirty="0" smtClean="0"/>
              <a:t>, </a:t>
            </a:r>
            <a:r>
              <a:rPr lang="ru-RU" sz="1200" dirty="0" err="1" smtClean="0"/>
              <a:t>які</a:t>
            </a:r>
            <a:r>
              <a:rPr lang="ru-RU" sz="1200" dirty="0" smtClean="0"/>
              <a:t> </a:t>
            </a:r>
            <a:r>
              <a:rPr lang="ru-RU" sz="1200" dirty="0" err="1" smtClean="0"/>
              <a:t>призводять</a:t>
            </a:r>
            <a:r>
              <a:rPr lang="ru-RU" sz="1200" dirty="0" smtClean="0"/>
              <a:t> до </a:t>
            </a:r>
            <a:r>
              <a:rPr lang="ru-RU" sz="1200" dirty="0" err="1" smtClean="0"/>
              <a:t>надзвичайних</a:t>
            </a:r>
            <a:r>
              <a:rPr lang="ru-RU" sz="1200" dirty="0" smtClean="0"/>
              <a:t> </a:t>
            </a:r>
            <a:r>
              <a:rPr lang="ru-RU" sz="1200" dirty="0" err="1" smtClean="0"/>
              <a:t>ситуацій</a:t>
            </a:r>
            <a:r>
              <a:rPr lang="ru-RU" sz="1200" dirty="0" smtClean="0"/>
              <a:t> та заходи </a:t>
            </a:r>
            <a:r>
              <a:rPr lang="ru-RU" sz="1200" dirty="0" err="1" smtClean="0"/>
              <a:t>направлені</a:t>
            </a:r>
            <a:r>
              <a:rPr lang="ru-RU" sz="1200" dirty="0" smtClean="0"/>
              <a:t> на </a:t>
            </a:r>
            <a:r>
              <a:rPr lang="ru-RU" sz="1200" dirty="0" err="1" smtClean="0"/>
              <a:t>зменшення</a:t>
            </a:r>
            <a:r>
              <a:rPr lang="ru-RU" sz="1200" dirty="0" smtClean="0"/>
              <a:t> </a:t>
            </a:r>
            <a:r>
              <a:rPr lang="ru-RU" sz="1200" dirty="0" err="1" smtClean="0"/>
              <a:t>їх</a:t>
            </a:r>
            <a:r>
              <a:rPr lang="ru-RU" sz="1200" dirty="0" smtClean="0"/>
              <a:t> </a:t>
            </a:r>
            <a:r>
              <a:rPr lang="ru-RU" sz="1200" dirty="0" err="1" smtClean="0"/>
              <a:t>наслідків</a:t>
            </a:r>
            <a:r>
              <a:rPr lang="ru-RU" sz="1200" dirty="0" smtClean="0"/>
              <a:t>. </a:t>
            </a:r>
            <a:r>
              <a:rPr lang="ru-RU" sz="1200" dirty="0" err="1" smtClean="0"/>
              <a:t>Особливу</a:t>
            </a:r>
            <a:r>
              <a:rPr lang="ru-RU" sz="1200" dirty="0" smtClean="0"/>
              <a:t> </a:t>
            </a:r>
            <a:r>
              <a:rPr lang="ru-RU" sz="1200" dirty="0" err="1" smtClean="0"/>
              <a:t>увагу</a:t>
            </a:r>
            <a:r>
              <a:rPr lang="ru-RU" sz="1200" dirty="0" smtClean="0"/>
              <a:t> </a:t>
            </a:r>
            <a:r>
              <a:rPr lang="ru-RU" sz="1200" dirty="0" err="1" smtClean="0"/>
              <a:t>приділено</a:t>
            </a:r>
            <a:r>
              <a:rPr lang="ru-RU" sz="1200" dirty="0" smtClean="0"/>
              <a:t> </a:t>
            </a:r>
            <a:r>
              <a:rPr lang="ru-RU" sz="1200" dirty="0" err="1" smtClean="0"/>
              <a:t>питанням</a:t>
            </a:r>
            <a:r>
              <a:rPr lang="ru-RU" sz="1200" dirty="0" smtClean="0"/>
              <a:t> </a:t>
            </a:r>
            <a:r>
              <a:rPr lang="ru-RU" sz="1200" dirty="0" err="1" smtClean="0"/>
              <a:t>радіоактивності</a:t>
            </a:r>
            <a:r>
              <a:rPr lang="ru-RU" sz="1200" dirty="0" smtClean="0"/>
              <a:t>, </a:t>
            </a:r>
            <a:r>
              <a:rPr lang="ru-RU" sz="1200" dirty="0" err="1" smtClean="0"/>
              <a:t>біологічної</a:t>
            </a:r>
            <a:r>
              <a:rPr lang="ru-RU" sz="1200" dirty="0" smtClean="0"/>
              <a:t> </a:t>
            </a:r>
            <a:r>
              <a:rPr lang="ru-RU" sz="1200" dirty="0" err="1" smtClean="0"/>
              <a:t>дії</a:t>
            </a:r>
            <a:r>
              <a:rPr lang="ru-RU" sz="1200" dirty="0" smtClean="0"/>
              <a:t> </a:t>
            </a:r>
            <a:r>
              <a:rPr lang="ru-RU" sz="1200" dirty="0" err="1" smtClean="0"/>
              <a:t>радіоактивного</a:t>
            </a:r>
            <a:r>
              <a:rPr lang="ru-RU" sz="1200" dirty="0" smtClean="0"/>
              <a:t> </a:t>
            </a:r>
            <a:r>
              <a:rPr lang="ru-RU" sz="1200" dirty="0" err="1" smtClean="0"/>
              <a:t>випромінювання</a:t>
            </a:r>
            <a:r>
              <a:rPr lang="ru-RU" sz="1200" dirty="0" smtClean="0"/>
              <a:t> в </a:t>
            </a:r>
            <a:r>
              <a:rPr lang="ru-RU" sz="1200" dirty="0" err="1" smtClean="0"/>
              <a:t>залежності</a:t>
            </a:r>
            <a:r>
              <a:rPr lang="ru-RU" sz="1200" dirty="0" smtClean="0"/>
              <a:t> </a:t>
            </a:r>
            <a:r>
              <a:rPr lang="ru-RU" sz="1200" dirty="0" err="1" smtClean="0"/>
              <a:t>від</a:t>
            </a:r>
            <a:r>
              <a:rPr lang="ru-RU" sz="1200" dirty="0" smtClean="0"/>
              <a:t> </a:t>
            </a:r>
            <a:r>
              <a:rPr lang="ru-RU" sz="1200" dirty="0" err="1" smtClean="0"/>
              <a:t>його</a:t>
            </a:r>
            <a:r>
              <a:rPr lang="ru-RU" sz="1200" dirty="0" smtClean="0"/>
              <a:t> характеру, </a:t>
            </a:r>
            <a:r>
              <a:rPr lang="ru-RU" sz="1200" dirty="0" err="1" smtClean="0"/>
              <a:t>дози</a:t>
            </a:r>
            <a:r>
              <a:rPr lang="ru-RU" sz="1200" dirty="0" smtClean="0"/>
              <a:t>, </a:t>
            </a:r>
            <a:r>
              <a:rPr lang="ru-RU" sz="1200" dirty="0" err="1" smtClean="0"/>
              <a:t>нормативно-правової</a:t>
            </a:r>
            <a:r>
              <a:rPr lang="ru-RU" sz="1200" dirty="0" smtClean="0"/>
              <a:t> </a:t>
            </a:r>
            <a:r>
              <a:rPr lang="ru-RU" sz="1200" dirty="0" err="1" smtClean="0"/>
              <a:t>бази</a:t>
            </a:r>
            <a:r>
              <a:rPr lang="ru-RU" sz="1200" dirty="0" smtClean="0"/>
              <a:t> з </a:t>
            </a:r>
            <a:r>
              <a:rPr lang="ru-RU" sz="1200" dirty="0" err="1" smtClean="0"/>
              <a:t>питань</a:t>
            </a:r>
            <a:r>
              <a:rPr lang="ru-RU" sz="1200" dirty="0" smtClean="0"/>
              <a:t> </a:t>
            </a:r>
            <a:r>
              <a:rPr lang="ru-RU" sz="1200" dirty="0" err="1" smtClean="0"/>
              <a:t>радіаційного</a:t>
            </a:r>
            <a:r>
              <a:rPr lang="ru-RU" sz="1200" dirty="0" smtClean="0"/>
              <a:t> </a:t>
            </a:r>
            <a:r>
              <a:rPr lang="ru-RU" sz="1200" dirty="0" err="1" smtClean="0"/>
              <a:t>захисту</a:t>
            </a:r>
            <a:r>
              <a:rPr lang="ru-RU" sz="1200" dirty="0" smtClean="0"/>
              <a:t> </a:t>
            </a:r>
            <a:r>
              <a:rPr lang="ru-RU" sz="1200" dirty="0" err="1" smtClean="0"/>
              <a:t>населення</a:t>
            </a:r>
            <a:r>
              <a:rPr lang="ru-RU" sz="1200" dirty="0" smtClean="0"/>
              <a:t>.</a:t>
            </a:r>
          </a:p>
          <a:p>
            <a:pPr indent="288000" algn="just"/>
            <a:r>
              <a:rPr lang="uk-UA" sz="1200" dirty="0" smtClean="0"/>
              <a:t>У посібнику наведено матеріали, які запозичені та систематизовані з видань, які наведені у списку літератури. При підготовці навчального посібника, автор використала тільки свій досвід викладача з даної дисципліни, сучасні дані та законодавчі акти. Посібник написаний у відповідності з програмою підготовки бакалаврів і магістрів.</a:t>
            </a:r>
            <a:endParaRPr lang="ru-RU" sz="1200" dirty="0" smtClean="0"/>
          </a:p>
          <a:p>
            <a:pPr algn="just"/>
            <a:endParaRPr lang="ru-RU"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descr="C:\Users\irbis\Desktop\Віртуальна виставка 2018\фото книг\8. Король Войтило.jpg"/>
          <p:cNvPicPr>
            <a:picLocks noChangeAspect="1" noChangeArrowheads="1"/>
          </p:cNvPicPr>
          <p:nvPr/>
        </p:nvPicPr>
        <p:blipFill>
          <a:blip r:embed="rId2" cstate="print"/>
          <a:srcRect/>
          <a:stretch>
            <a:fillRect/>
          </a:stretch>
        </p:blipFill>
        <p:spPr bwMode="auto">
          <a:xfrm>
            <a:off x="666569" y="1269240"/>
            <a:ext cx="3113343" cy="4320000"/>
          </a:xfrm>
          <a:prstGeom prst="rect">
            <a:avLst/>
          </a:prstGeom>
          <a:noFill/>
        </p:spPr>
      </p:pic>
      <p:sp>
        <p:nvSpPr>
          <p:cNvPr id="3" name="TextBox 2"/>
          <p:cNvSpPr txBox="1"/>
          <p:nvPr/>
        </p:nvSpPr>
        <p:spPr>
          <a:xfrm>
            <a:off x="4067944" y="2058521"/>
            <a:ext cx="4536504" cy="3016210"/>
          </a:xfrm>
          <a:prstGeom prst="rect">
            <a:avLst/>
          </a:prstGeom>
          <a:noFill/>
        </p:spPr>
        <p:txBody>
          <a:bodyPr wrap="square" rtlCol="0">
            <a:spAutoFit/>
          </a:bodyPr>
          <a:lstStyle/>
          <a:p>
            <a:pPr lvl="0"/>
            <a:r>
              <a:rPr lang="uk-UA" sz="1400" dirty="0" err="1" smtClean="0"/>
              <a:t>Ходаківський</a:t>
            </a:r>
            <a:r>
              <a:rPr lang="uk-UA" dirty="0"/>
              <a:t> </a:t>
            </a:r>
            <a:r>
              <a:rPr lang="uk-UA" sz="1400" dirty="0" smtClean="0"/>
              <a:t>Є. І. Кароль </a:t>
            </a:r>
            <a:r>
              <a:rPr lang="uk-UA" sz="1400" dirty="0" err="1" smtClean="0"/>
              <a:t>Войтила</a:t>
            </a:r>
            <a:r>
              <a:rPr lang="uk-UA" sz="1400" dirty="0" smtClean="0"/>
              <a:t> – вчений </a:t>
            </a:r>
            <a:r>
              <a:rPr lang="uk-UA" sz="1400" dirty="0" err="1" smtClean="0"/>
              <a:t>працезнавець</a:t>
            </a:r>
            <a:r>
              <a:rPr lang="uk-UA" sz="1400" dirty="0" smtClean="0"/>
              <a:t>, релігійний діяч, Святий і цивілізаційна перспектива розвитку людськості / Є. І. </a:t>
            </a:r>
            <a:r>
              <a:rPr lang="uk-UA" sz="1400" dirty="0" err="1" smtClean="0"/>
              <a:t>Ходаківський</a:t>
            </a:r>
            <a:r>
              <a:rPr lang="uk-UA" sz="1400" dirty="0" smtClean="0"/>
              <a:t>. – Житомир :  </a:t>
            </a:r>
            <a:r>
              <a:rPr lang="uk-UA" sz="1400" dirty="0" err="1" smtClean="0"/>
              <a:t>Гембарський</a:t>
            </a:r>
            <a:r>
              <a:rPr lang="uk-UA" sz="1400" dirty="0" smtClean="0"/>
              <a:t> О. П., 2018. – 44 с.</a:t>
            </a:r>
            <a:endParaRPr lang="ru-RU" sz="1400" dirty="0" smtClean="0"/>
          </a:p>
          <a:p>
            <a:pPr algn="just"/>
            <a:endParaRPr lang="uk-UA" sz="1400" dirty="0" smtClean="0"/>
          </a:p>
          <a:p>
            <a:pPr algn="just"/>
            <a:r>
              <a:rPr lang="uk-UA" sz="1400" dirty="0" smtClean="0"/>
              <a:t>Рекомендовано для студентів, аспірантів, викладачів, а також може бути корисним для широкого загалу читачів, релігійних і політичних діячів, соціальних та педагогічних працівників та всіх тих, хто є прихильниками </a:t>
            </a:r>
            <a:r>
              <a:rPr lang="uk-UA" sz="1400" dirty="0" err="1" smtClean="0"/>
              <a:t>ноосферного</a:t>
            </a:r>
            <a:r>
              <a:rPr lang="uk-UA" sz="1400" dirty="0" smtClean="0"/>
              <a:t> мислення, цікавиться творчістю Кароля </a:t>
            </a:r>
            <a:r>
              <a:rPr lang="uk-UA" sz="1400" dirty="0" err="1" smtClean="0"/>
              <a:t>Войтили</a:t>
            </a:r>
            <a:r>
              <a:rPr lang="uk-UA" sz="1400" dirty="0" smtClean="0"/>
              <a:t> – професора, релігійного діяча, Святого.</a:t>
            </a:r>
            <a:endParaRPr lang="ru-RU" sz="1400" dirty="0" smtClean="0"/>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C:\Users\irbis\Desktop\Віртуальна виставка 2018\фото книг\9 Аеродинаміка газопилових.jpg"/>
          <p:cNvPicPr>
            <a:picLocks noChangeAspect="1" noChangeArrowheads="1"/>
          </p:cNvPicPr>
          <p:nvPr/>
        </p:nvPicPr>
        <p:blipFill>
          <a:blip r:embed="rId2" cstate="print"/>
          <a:srcRect/>
          <a:stretch>
            <a:fillRect/>
          </a:stretch>
        </p:blipFill>
        <p:spPr bwMode="auto">
          <a:xfrm>
            <a:off x="738408" y="1268760"/>
            <a:ext cx="2969496" cy="4320000"/>
          </a:xfrm>
          <a:prstGeom prst="rect">
            <a:avLst/>
          </a:prstGeom>
          <a:noFill/>
        </p:spPr>
      </p:pic>
      <p:sp>
        <p:nvSpPr>
          <p:cNvPr id="3" name="TextBox 2"/>
          <p:cNvSpPr txBox="1"/>
          <p:nvPr/>
        </p:nvSpPr>
        <p:spPr>
          <a:xfrm>
            <a:off x="3995936" y="1628800"/>
            <a:ext cx="4536504" cy="3600986"/>
          </a:xfrm>
          <a:prstGeom prst="rect">
            <a:avLst/>
          </a:prstGeom>
          <a:noFill/>
        </p:spPr>
        <p:txBody>
          <a:bodyPr wrap="square" rtlCol="0">
            <a:spAutoFit/>
          </a:bodyPr>
          <a:lstStyle/>
          <a:p>
            <a:r>
              <a:rPr lang="uk-UA" sz="1400" dirty="0" smtClean="0"/>
              <a:t>Аеродинаміка газопилових повітряних аерозолів в межах резервно-технологічних смуг автомобільних </a:t>
            </a:r>
            <a:r>
              <a:rPr lang="uk-UA" sz="1400" dirty="0" smtClean="0"/>
              <a:t>доріг</a:t>
            </a:r>
            <a:r>
              <a:rPr lang="uk-UA" sz="1400" dirty="0" smtClean="0"/>
              <a:t> </a:t>
            </a:r>
            <a:r>
              <a:rPr lang="uk-UA" sz="1400" dirty="0" smtClean="0"/>
              <a:t>: </a:t>
            </a:r>
            <a:r>
              <a:rPr lang="uk-UA" sz="1400" dirty="0" smtClean="0"/>
              <a:t>монографія / Б. А. </a:t>
            </a:r>
            <a:r>
              <a:rPr lang="uk-UA" sz="1400" dirty="0" err="1" smtClean="0"/>
              <a:t>Шелудченко</a:t>
            </a:r>
            <a:r>
              <a:rPr lang="uk-UA" sz="1400" dirty="0" smtClean="0"/>
              <a:t>, С. М. </a:t>
            </a:r>
            <a:r>
              <a:rPr lang="uk-UA" sz="1400" dirty="0" err="1" smtClean="0"/>
              <a:t>Кухарець</a:t>
            </a:r>
            <a:r>
              <a:rPr lang="uk-UA" sz="1400" dirty="0" smtClean="0"/>
              <a:t>, </a:t>
            </a:r>
          </a:p>
          <a:p>
            <a:pPr algn="just"/>
            <a:r>
              <a:rPr lang="uk-UA" sz="1400" dirty="0" smtClean="0"/>
              <a:t>Л. С. </a:t>
            </a:r>
            <a:r>
              <a:rPr lang="uk-UA" sz="1400" dirty="0" err="1" smtClean="0"/>
              <a:t>Шелудченко</a:t>
            </a:r>
            <a:r>
              <a:rPr lang="uk-UA" sz="1400" dirty="0" smtClean="0"/>
              <a:t> [та ін.]. – [Б. м.] : </a:t>
            </a:r>
            <a:r>
              <a:rPr lang="en-US" sz="1400" dirty="0" smtClean="0"/>
              <a:t>LAP</a:t>
            </a:r>
            <a:r>
              <a:rPr lang="ru-RU" sz="1400" dirty="0" smtClean="0"/>
              <a:t>, 2018</a:t>
            </a:r>
            <a:r>
              <a:rPr lang="uk-UA" sz="1400" dirty="0" smtClean="0"/>
              <a:t>. – 93 с.</a:t>
            </a:r>
            <a:endParaRPr lang="ru-RU" sz="1400" dirty="0" smtClean="0"/>
          </a:p>
          <a:p>
            <a:pPr algn="just"/>
            <a:endParaRPr lang="uk-UA" sz="1400" dirty="0" smtClean="0"/>
          </a:p>
          <a:p>
            <a:pPr algn="just"/>
            <a:r>
              <a:rPr lang="uk-UA" sz="1400" dirty="0" smtClean="0"/>
              <a:t>Наведено результати аналітичних та експериментальних досліджень аеродинаміки ламінарно-турбулентних міграційних потоків газопилових аерозолів, </a:t>
            </a:r>
            <a:r>
              <a:rPr lang="uk-UA" sz="1400" dirty="0" err="1" smtClean="0"/>
              <a:t>продукованих</a:t>
            </a:r>
            <a:r>
              <a:rPr lang="uk-UA" sz="1400" dirty="0" smtClean="0"/>
              <a:t> потоками автотранспорту, та процесів депонування цих аерозолів в межах смуг відведення автомобільних доріг. Визначено основні термодинамічні чинники та сезонні особливості формування мікроклімату в зонах впливу автодороги та розроблено відповідні графоаналітичні моделі поперечних профілів екологічно безпечних конструкцій резервно-технологічних смуг автомобільних доріг.</a:t>
            </a:r>
            <a:endParaRPr lang="ru-RU"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descr="C:\Users\irbis\Desktop\Віртуальна виставка 2018\фото книг\10 ветеринарна мед.jpg"/>
          <p:cNvPicPr>
            <a:picLocks noChangeAspect="1" noChangeArrowheads="1"/>
          </p:cNvPicPr>
          <p:nvPr/>
        </p:nvPicPr>
        <p:blipFill>
          <a:blip r:embed="rId2" cstate="print"/>
          <a:srcRect/>
          <a:stretch>
            <a:fillRect/>
          </a:stretch>
        </p:blipFill>
        <p:spPr bwMode="auto">
          <a:xfrm>
            <a:off x="611560" y="1269240"/>
            <a:ext cx="3181537" cy="4320000"/>
          </a:xfrm>
          <a:prstGeom prst="rect">
            <a:avLst/>
          </a:prstGeom>
          <a:noFill/>
        </p:spPr>
      </p:pic>
      <p:sp>
        <p:nvSpPr>
          <p:cNvPr id="3" name="TextBox 2"/>
          <p:cNvSpPr txBox="1"/>
          <p:nvPr/>
        </p:nvSpPr>
        <p:spPr>
          <a:xfrm>
            <a:off x="4067944" y="836712"/>
            <a:ext cx="4464496" cy="5262979"/>
          </a:xfrm>
          <a:prstGeom prst="rect">
            <a:avLst/>
          </a:prstGeom>
          <a:noFill/>
        </p:spPr>
        <p:txBody>
          <a:bodyPr wrap="square" rtlCol="0">
            <a:spAutoFit/>
          </a:bodyPr>
          <a:lstStyle/>
          <a:p>
            <a:r>
              <a:rPr lang="ru-RU" sz="1400" dirty="0" err="1"/>
              <a:t>Гри</a:t>
            </a:r>
            <a:r>
              <a:rPr lang="uk-UA" sz="1400" dirty="0"/>
              <a:t>щук Г. П. </a:t>
            </a:r>
            <a:r>
              <a:rPr lang="ru-RU" sz="1400" dirty="0" err="1"/>
              <a:t>Ветеринарна</a:t>
            </a:r>
            <a:r>
              <a:rPr lang="ru-RU" sz="1400" dirty="0"/>
              <a:t> </a:t>
            </a:r>
            <a:r>
              <a:rPr lang="ru-RU" sz="1400" dirty="0" err="1"/>
              <a:t>мамологія</a:t>
            </a:r>
            <a:r>
              <a:rPr lang="ru-RU" sz="1400" dirty="0"/>
              <a:t> та </a:t>
            </a:r>
            <a:r>
              <a:rPr lang="ru-RU" sz="1400" dirty="0" err="1"/>
              <a:t>профілактика</a:t>
            </a:r>
            <a:r>
              <a:rPr lang="ru-RU" sz="1400" dirty="0"/>
              <a:t> </a:t>
            </a:r>
            <a:r>
              <a:rPr lang="ru-RU" sz="1400" dirty="0" err="1"/>
              <a:t>неплідності</a:t>
            </a:r>
            <a:r>
              <a:rPr lang="ru-RU" sz="1400" dirty="0"/>
              <a:t> : </a:t>
            </a:r>
            <a:r>
              <a:rPr lang="ru-RU" sz="1400" dirty="0" err="1"/>
              <a:t>навч</a:t>
            </a:r>
            <a:r>
              <a:rPr lang="ru-RU" sz="1400" dirty="0"/>
              <a:t>. </a:t>
            </a:r>
            <a:r>
              <a:rPr lang="ru-RU" sz="1400" dirty="0" err="1"/>
              <a:t>посіб</a:t>
            </a:r>
            <a:r>
              <a:rPr lang="uk-UA" sz="1400" dirty="0"/>
              <a:t>.</a:t>
            </a:r>
            <a:r>
              <a:rPr lang="ru-RU" sz="1400" dirty="0"/>
              <a:t> / Г.</a:t>
            </a:r>
            <a:r>
              <a:rPr lang="uk-UA" sz="1400" dirty="0"/>
              <a:t> </a:t>
            </a:r>
            <a:r>
              <a:rPr lang="ru-RU" sz="1400" dirty="0"/>
              <a:t>П.</a:t>
            </a:r>
            <a:r>
              <a:rPr lang="uk-UA" sz="1400" dirty="0"/>
              <a:t> </a:t>
            </a:r>
            <a:r>
              <a:rPr lang="ru-RU" sz="1400" dirty="0"/>
              <a:t>Грищук, А.</a:t>
            </a:r>
            <a:r>
              <a:rPr lang="uk-UA" sz="1400" dirty="0"/>
              <a:t> </a:t>
            </a:r>
            <a:r>
              <a:rPr lang="ru-RU" sz="1400" dirty="0"/>
              <a:t>С.</a:t>
            </a:r>
            <a:r>
              <a:rPr lang="uk-UA" sz="1400" dirty="0"/>
              <a:t> </a:t>
            </a:r>
            <a:r>
              <a:rPr lang="ru-RU" sz="1400" dirty="0" err="1"/>
              <a:t>Ревунець</a:t>
            </a:r>
            <a:r>
              <a:rPr lang="ru-RU" sz="1400" dirty="0"/>
              <a:t>.</a:t>
            </a:r>
            <a:r>
              <a:rPr lang="uk-UA" sz="1400" dirty="0"/>
              <a:t> –</a:t>
            </a:r>
            <a:r>
              <a:rPr lang="ru-RU" sz="1400" dirty="0"/>
              <a:t> Житомир : ЖНАЕУ, 2018. </a:t>
            </a:r>
            <a:r>
              <a:rPr lang="uk-UA" sz="1400" dirty="0"/>
              <a:t>–</a:t>
            </a:r>
            <a:r>
              <a:rPr lang="ru-RU" sz="1400" dirty="0"/>
              <a:t> 140 с</a:t>
            </a:r>
            <a:r>
              <a:rPr lang="uk-UA" sz="1400" dirty="0"/>
              <a:t>.</a:t>
            </a:r>
            <a:endParaRPr lang="ru-RU" sz="1400" dirty="0" smtClean="0"/>
          </a:p>
          <a:p>
            <a:pPr algn="just"/>
            <a:endParaRPr lang="uk-UA" sz="1400" dirty="0" smtClean="0"/>
          </a:p>
          <a:p>
            <a:pPr indent="288000" algn="just"/>
            <a:r>
              <a:rPr lang="uk-UA" sz="1400" dirty="0" smtClean="0"/>
              <a:t>У навчальному посібнику висвітлено фізіологію і патологію молочної залози самок різних сільськогосподарських тварин та питання профілактики неплідності на рівні раніше отриманих та сучасних досягнень вітчизняної та закордонної науки, розкрито сутність комплексного підходу до діагностики, лікування та ефективної профілактики хвороб молочної залози та неплідності і оцінки ефективності вказаних заходів.</a:t>
            </a:r>
            <a:endParaRPr lang="ru-RU" sz="1400" dirty="0" smtClean="0"/>
          </a:p>
          <a:p>
            <a:pPr indent="288000" algn="just"/>
            <a:r>
              <a:rPr lang="uk-UA" sz="1400" dirty="0" smtClean="0"/>
              <a:t>У цьому навчальному посібнику висвітлено основні програмні, теоретичні й практичні питання, які стосуються фізіології і патології молочної залози та профілактики неплідності сільськогосподарських тварин на рівні раніше отриманих і сучасних досягнень вітчизняної та зарубіжної біологічної, ветеринарної та зоотехнічної науки за останнє десятиріччя.</a:t>
            </a:r>
            <a:endParaRPr lang="ru-RU" sz="1400" dirty="0" smtClean="0"/>
          </a:p>
          <a:p>
            <a:pPr indent="288000" algn="just"/>
            <a:r>
              <a:rPr lang="uk-UA" sz="1400" dirty="0" smtClean="0"/>
              <a:t>Посібник призначається для студентів, магістрів і бакалаврів вищих навчальних закладів, технікумів і коледжів, а також для викладачів, спеціалістів та науковців.</a:t>
            </a:r>
            <a:endParaRPr lang="ru-RU"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C:\Users\irbis\Desktop\Віртуальна виставка 2018\фото книг\11. стан мінерального.jpg"/>
          <p:cNvPicPr>
            <a:picLocks noChangeAspect="1" noChangeArrowheads="1"/>
          </p:cNvPicPr>
          <p:nvPr/>
        </p:nvPicPr>
        <p:blipFill>
          <a:blip r:embed="rId2" cstate="print"/>
          <a:srcRect/>
          <a:stretch>
            <a:fillRect/>
          </a:stretch>
        </p:blipFill>
        <p:spPr bwMode="auto">
          <a:xfrm>
            <a:off x="655804" y="1269240"/>
            <a:ext cx="3157544" cy="4320000"/>
          </a:xfrm>
          <a:prstGeom prst="rect">
            <a:avLst/>
          </a:prstGeom>
          <a:noFill/>
        </p:spPr>
      </p:pic>
      <p:sp>
        <p:nvSpPr>
          <p:cNvPr id="4" name="TextBox 3"/>
          <p:cNvSpPr txBox="1"/>
          <p:nvPr/>
        </p:nvSpPr>
        <p:spPr>
          <a:xfrm>
            <a:off x="3995936" y="692696"/>
            <a:ext cx="4608512" cy="5509200"/>
          </a:xfrm>
          <a:prstGeom prst="rect">
            <a:avLst/>
          </a:prstGeom>
          <a:noFill/>
        </p:spPr>
        <p:txBody>
          <a:bodyPr wrap="square" rtlCol="0">
            <a:spAutoFit/>
          </a:bodyPr>
          <a:lstStyle/>
          <a:p>
            <a:r>
              <a:rPr lang="uk-UA" sz="1200" dirty="0" err="1" smtClean="0"/>
              <a:t>Лігоміна</a:t>
            </a:r>
            <a:r>
              <a:rPr lang="uk-UA" sz="1200" dirty="0" smtClean="0"/>
              <a:t> І. П. Стан мінерального обміну і природної резистентності корів та їх корекція на території Житомирського Полісся : монографія / І. П. </a:t>
            </a:r>
            <a:r>
              <a:rPr lang="uk-UA" sz="1200" dirty="0" err="1" smtClean="0"/>
              <a:t>Лігоміна</a:t>
            </a:r>
            <a:r>
              <a:rPr lang="uk-UA" sz="1200" dirty="0" smtClean="0"/>
              <a:t>. – Житомир : Полісся, 2018. – 109 с.</a:t>
            </a:r>
            <a:endParaRPr lang="ru-RU" sz="1200" dirty="0" smtClean="0"/>
          </a:p>
          <a:p>
            <a:pPr algn="just"/>
            <a:r>
              <a:rPr lang="uk-UA" sz="1400" dirty="0" smtClean="0"/>
              <a:t> </a:t>
            </a:r>
            <a:endParaRPr lang="ru-RU" sz="1400" dirty="0" smtClean="0"/>
          </a:p>
          <a:p>
            <a:pPr indent="288000" algn="just"/>
            <a:r>
              <a:rPr lang="ru-RU" sz="1200" dirty="0" smtClean="0"/>
              <a:t>У </a:t>
            </a:r>
            <a:r>
              <a:rPr lang="ru-RU" sz="1200" dirty="0" err="1" smtClean="0"/>
              <a:t>монографії</a:t>
            </a:r>
            <a:r>
              <a:rPr lang="ru-RU" sz="1200" dirty="0" smtClean="0"/>
              <a:t> </a:t>
            </a:r>
            <a:r>
              <a:rPr lang="ru-RU" sz="1200" dirty="0" err="1" smtClean="0"/>
              <a:t>експериментально</a:t>
            </a:r>
            <a:r>
              <a:rPr lang="ru-RU" sz="1200" dirty="0" smtClean="0"/>
              <a:t> та теоретично </a:t>
            </a:r>
            <a:r>
              <a:rPr lang="ru-RU" sz="1200" dirty="0" err="1" smtClean="0"/>
              <a:t>обґрунтовані</a:t>
            </a:r>
            <a:r>
              <a:rPr lang="ru-RU" sz="1200" dirty="0" smtClean="0"/>
              <a:t> </a:t>
            </a:r>
            <a:r>
              <a:rPr lang="ru-RU" sz="1200" dirty="0" err="1" smtClean="0"/>
              <a:t>показники</a:t>
            </a:r>
            <a:r>
              <a:rPr lang="ru-RU" sz="1200" dirty="0" smtClean="0"/>
              <a:t> стану </a:t>
            </a:r>
            <a:r>
              <a:rPr lang="ru-RU" sz="1200" dirty="0" err="1" smtClean="0"/>
              <a:t>мінерального</a:t>
            </a:r>
            <a:r>
              <a:rPr lang="ru-RU" sz="1200" dirty="0" smtClean="0"/>
              <a:t> </a:t>
            </a:r>
            <a:r>
              <a:rPr lang="ru-RU" sz="1200" dirty="0" err="1" smtClean="0"/>
              <a:t>обміну</a:t>
            </a:r>
            <a:r>
              <a:rPr lang="ru-RU" sz="1200" dirty="0" smtClean="0"/>
              <a:t> і </a:t>
            </a:r>
            <a:r>
              <a:rPr lang="ru-RU" sz="1200" dirty="0" err="1" smtClean="0"/>
              <a:t>природної</a:t>
            </a:r>
            <a:r>
              <a:rPr lang="ru-RU" sz="1200" dirty="0" smtClean="0"/>
              <a:t> </a:t>
            </a:r>
            <a:r>
              <a:rPr lang="ru-RU" sz="1200" dirty="0" err="1" smtClean="0"/>
              <a:t>резистентності</a:t>
            </a:r>
            <a:r>
              <a:rPr lang="ru-RU" sz="1200" dirty="0" smtClean="0"/>
              <a:t> на </a:t>
            </a:r>
            <a:r>
              <a:rPr lang="ru-RU" sz="1200" dirty="0" err="1" smtClean="0"/>
              <a:t>території</a:t>
            </a:r>
            <a:r>
              <a:rPr lang="ru-RU" sz="1200" dirty="0" smtClean="0"/>
              <a:t> </a:t>
            </a:r>
            <a:r>
              <a:rPr lang="ru-RU" sz="1200" dirty="0" err="1" smtClean="0"/>
              <a:t>зони</a:t>
            </a:r>
            <a:r>
              <a:rPr lang="ru-RU" sz="1200" dirty="0" smtClean="0"/>
              <a:t> </a:t>
            </a:r>
            <a:r>
              <a:rPr lang="ru-RU" sz="1200" dirty="0" err="1" smtClean="0"/>
              <a:t>Полісся</a:t>
            </a:r>
            <a:r>
              <a:rPr lang="ru-RU" sz="1200" dirty="0" smtClean="0"/>
              <a:t> </a:t>
            </a:r>
            <a:r>
              <a:rPr lang="ru-RU" sz="1200" dirty="0" err="1" smtClean="0"/>
              <a:t>Житомирщини</a:t>
            </a:r>
            <a:r>
              <a:rPr lang="ru-RU" sz="1200" dirty="0" smtClean="0"/>
              <a:t> і </a:t>
            </a:r>
            <a:r>
              <a:rPr lang="ru-RU" sz="1200" dirty="0" err="1" smtClean="0"/>
              <a:t>нові</a:t>
            </a:r>
            <a:r>
              <a:rPr lang="ru-RU" sz="1200" dirty="0" smtClean="0"/>
              <a:t> </a:t>
            </a:r>
            <a:r>
              <a:rPr lang="ru-RU" sz="1200" dirty="0" err="1" smtClean="0"/>
              <a:t>підходи</a:t>
            </a:r>
            <a:r>
              <a:rPr lang="ru-RU" sz="1200" dirty="0" smtClean="0"/>
              <a:t> </a:t>
            </a:r>
            <a:r>
              <a:rPr lang="ru-RU" sz="1200" dirty="0" err="1" smtClean="0"/>
              <a:t>щодо</a:t>
            </a:r>
            <a:r>
              <a:rPr lang="ru-RU" sz="1200" dirty="0" smtClean="0"/>
              <a:t> </a:t>
            </a:r>
            <a:r>
              <a:rPr lang="ru-RU" sz="1200" dirty="0" err="1" smtClean="0"/>
              <a:t>їх</a:t>
            </a:r>
            <a:r>
              <a:rPr lang="ru-RU" sz="1200" dirty="0" smtClean="0"/>
              <a:t> </a:t>
            </a:r>
            <a:r>
              <a:rPr lang="ru-RU" sz="1200" dirty="0" err="1" smtClean="0"/>
              <a:t>корекції</a:t>
            </a:r>
            <a:r>
              <a:rPr lang="ru-RU" sz="1200" dirty="0" smtClean="0"/>
              <a:t>. </a:t>
            </a:r>
            <a:r>
              <a:rPr lang="ru-RU" sz="1200" dirty="0" err="1" smtClean="0"/>
              <a:t>Несприятливий</a:t>
            </a:r>
            <a:r>
              <a:rPr lang="ru-RU" sz="1200" dirty="0" smtClean="0"/>
              <a:t> </a:t>
            </a:r>
            <a:r>
              <a:rPr lang="ru-RU" sz="1200" dirty="0" err="1" smtClean="0"/>
              <a:t>вплив</a:t>
            </a:r>
            <a:r>
              <a:rPr lang="ru-RU" sz="1200" dirty="0" smtClean="0"/>
              <a:t> </a:t>
            </a:r>
            <a:r>
              <a:rPr lang="ru-RU" sz="1200" dirty="0" err="1" smtClean="0"/>
              <a:t>абіотичних</a:t>
            </a:r>
            <a:r>
              <a:rPr lang="ru-RU" sz="1200" dirty="0" smtClean="0"/>
              <a:t> </a:t>
            </a:r>
            <a:r>
              <a:rPr lang="ru-RU" sz="1200" dirty="0" err="1" smtClean="0"/>
              <a:t>факторів</a:t>
            </a:r>
            <a:r>
              <a:rPr lang="ru-RU" sz="1200" dirty="0" smtClean="0"/>
              <a:t> на </a:t>
            </a:r>
            <a:r>
              <a:rPr lang="ru-RU" sz="1200" dirty="0" err="1" smtClean="0"/>
              <a:t>корів</a:t>
            </a:r>
            <a:r>
              <a:rPr lang="ru-RU" sz="1200" dirty="0" smtClean="0"/>
              <a:t> у </a:t>
            </a:r>
            <a:r>
              <a:rPr lang="ru-RU" sz="1200" dirty="0" err="1" smtClean="0"/>
              <a:t>зоні</a:t>
            </a:r>
            <a:r>
              <a:rPr lang="ru-RU" sz="1200" dirty="0" smtClean="0"/>
              <a:t> </a:t>
            </a:r>
            <a:r>
              <a:rPr lang="ru-RU" sz="1200" dirty="0" err="1" smtClean="0"/>
              <a:t>Полісся</a:t>
            </a:r>
            <a:r>
              <a:rPr lang="ru-RU" sz="1200" dirty="0" smtClean="0"/>
              <a:t> </a:t>
            </a:r>
            <a:r>
              <a:rPr lang="ru-RU" sz="1200" dirty="0" err="1" smtClean="0"/>
              <a:t>Житомирщини</a:t>
            </a:r>
            <a:r>
              <a:rPr lang="ru-RU" sz="1200" dirty="0" smtClean="0"/>
              <a:t> (</a:t>
            </a:r>
            <a:r>
              <a:rPr lang="ru-RU" sz="1200" dirty="0" err="1" smtClean="0"/>
              <a:t>дефіцит</a:t>
            </a:r>
            <a:r>
              <a:rPr lang="ru-RU" sz="1200" dirty="0" smtClean="0"/>
              <a:t> </a:t>
            </a:r>
            <a:r>
              <a:rPr lang="ru-RU" sz="1200" dirty="0" err="1" smtClean="0"/>
              <a:t>ессенціальних</a:t>
            </a:r>
            <a:r>
              <a:rPr lang="ru-RU" sz="1200" dirty="0" smtClean="0"/>
              <a:t> </a:t>
            </a:r>
            <a:r>
              <a:rPr lang="ru-RU" sz="1200" dirty="0" err="1" smtClean="0"/>
              <a:t>мікроелементів</a:t>
            </a:r>
            <a:r>
              <a:rPr lang="ru-RU" sz="1200" dirty="0" smtClean="0"/>
              <a:t>, </a:t>
            </a:r>
            <a:r>
              <a:rPr lang="ru-RU" sz="1200" dirty="0" err="1" smtClean="0"/>
              <a:t>ергокальциферолу</a:t>
            </a:r>
            <a:r>
              <a:rPr lang="ru-RU" sz="1200" dirty="0" smtClean="0"/>
              <a:t> і каротину, </a:t>
            </a:r>
            <a:r>
              <a:rPr lang="ru-RU" sz="1200" dirty="0" err="1" smtClean="0"/>
              <a:t>фосфорно-кальцієвий</a:t>
            </a:r>
            <a:r>
              <a:rPr lang="ru-RU" sz="1200" dirty="0" smtClean="0"/>
              <a:t> дисбаланс та </a:t>
            </a:r>
            <a:r>
              <a:rPr lang="ru-RU" sz="1200" dirty="0" err="1" smtClean="0"/>
              <a:t>низько-інтенсивне</a:t>
            </a:r>
            <a:r>
              <a:rPr lang="ru-RU" sz="1200" dirty="0" smtClean="0"/>
              <a:t> </a:t>
            </a:r>
            <a:r>
              <a:rPr lang="ru-RU" sz="1200" dirty="0" err="1" smtClean="0"/>
              <a:t>радіоактивне</a:t>
            </a:r>
            <a:r>
              <a:rPr lang="ru-RU" sz="1200" dirty="0" smtClean="0"/>
              <a:t> </a:t>
            </a:r>
            <a:r>
              <a:rPr lang="ru-RU" sz="1200" dirty="0" err="1" smtClean="0"/>
              <a:t>випромінювання</a:t>
            </a:r>
            <a:r>
              <a:rPr lang="ru-RU" sz="1200" dirty="0" smtClean="0"/>
              <a:t>) </a:t>
            </a:r>
            <a:r>
              <a:rPr lang="ru-RU" sz="1200" dirty="0" err="1" smtClean="0"/>
              <a:t>спричиняють</a:t>
            </a:r>
            <a:r>
              <a:rPr lang="ru-RU" sz="1200" dirty="0" smtClean="0"/>
              <a:t> </a:t>
            </a:r>
            <a:r>
              <a:rPr lang="ru-RU" sz="1200" dirty="0" err="1" smtClean="0"/>
              <a:t>розвиток</a:t>
            </a:r>
            <a:r>
              <a:rPr lang="ru-RU" sz="1200" dirty="0" smtClean="0"/>
              <a:t> </a:t>
            </a:r>
            <a:r>
              <a:rPr lang="ru-RU" sz="1200" dirty="0" err="1" smtClean="0"/>
              <a:t>множинної</a:t>
            </a:r>
            <a:r>
              <a:rPr lang="ru-RU" sz="1200" dirty="0" smtClean="0"/>
              <a:t> (</a:t>
            </a:r>
            <a:r>
              <a:rPr lang="ru-RU" sz="1200" dirty="0" err="1" smtClean="0"/>
              <a:t>поліморбідної</a:t>
            </a:r>
            <a:r>
              <a:rPr lang="ru-RU" sz="1200" dirty="0" smtClean="0"/>
              <a:t>) </a:t>
            </a:r>
            <a:r>
              <a:rPr lang="ru-RU" sz="1200" dirty="0" err="1" smtClean="0"/>
              <a:t>патології</a:t>
            </a:r>
            <a:r>
              <a:rPr lang="ru-RU" sz="1200" dirty="0" smtClean="0"/>
              <a:t> </a:t>
            </a:r>
            <a:r>
              <a:rPr lang="ru-RU" sz="1200" dirty="0" err="1" smtClean="0"/>
              <a:t>остеодистрофію</a:t>
            </a:r>
            <a:r>
              <a:rPr lang="ru-RU" sz="1200" dirty="0" smtClean="0"/>
              <a:t>, </a:t>
            </a:r>
            <a:r>
              <a:rPr lang="ru-RU" sz="1200" dirty="0" err="1" smtClean="0"/>
              <a:t>полімікроелементну</a:t>
            </a:r>
            <a:r>
              <a:rPr lang="ru-RU" sz="1200" dirty="0" smtClean="0"/>
              <a:t> </a:t>
            </a:r>
            <a:r>
              <a:rPr lang="ru-RU" sz="1200" dirty="0" err="1" smtClean="0"/>
              <a:t>недостатність</a:t>
            </a:r>
            <a:r>
              <a:rPr lang="ru-RU" sz="1200" dirty="0" smtClean="0"/>
              <a:t>, </a:t>
            </a:r>
            <a:r>
              <a:rPr lang="ru-RU" sz="1200" dirty="0" err="1" smtClean="0"/>
              <a:t>гіпотиреоз</a:t>
            </a:r>
            <a:r>
              <a:rPr lang="ru-RU" sz="1200" dirty="0" smtClean="0"/>
              <a:t>, </a:t>
            </a:r>
            <a:r>
              <a:rPr lang="ru-RU" sz="1200" dirty="0" err="1" smtClean="0"/>
              <a:t>А-гіповітаміноз</a:t>
            </a:r>
            <a:r>
              <a:rPr lang="ru-RU" sz="1200" dirty="0" smtClean="0"/>
              <a:t> </a:t>
            </a:r>
            <a:r>
              <a:rPr lang="ru-RU" sz="1200" dirty="0" err="1" smtClean="0"/>
              <a:t>та</a:t>
            </a:r>
            <a:r>
              <a:rPr lang="ru-RU" sz="1200" dirty="0" smtClean="0"/>
              <a:t> </a:t>
            </a:r>
            <a:r>
              <a:rPr lang="ru-RU" sz="1200" dirty="0" err="1" smtClean="0"/>
              <a:t>зниження</a:t>
            </a:r>
            <a:r>
              <a:rPr lang="ru-RU" sz="1200" dirty="0" smtClean="0"/>
              <a:t> </a:t>
            </a:r>
            <a:r>
              <a:rPr lang="ru-RU" sz="1200" dirty="0" err="1" smtClean="0"/>
              <a:t>природної</a:t>
            </a:r>
            <a:r>
              <a:rPr lang="ru-RU" sz="1200" dirty="0" smtClean="0"/>
              <a:t> </a:t>
            </a:r>
            <a:r>
              <a:rPr lang="ru-RU" sz="1200" dirty="0" err="1" smtClean="0"/>
              <a:t>резистентності</a:t>
            </a:r>
            <a:r>
              <a:rPr lang="ru-RU" sz="1200" dirty="0" smtClean="0"/>
              <a:t>, </a:t>
            </a:r>
            <a:r>
              <a:rPr lang="ru-RU" sz="1200" dirty="0" err="1" smtClean="0"/>
              <a:t>або</a:t>
            </a:r>
            <a:r>
              <a:rPr lang="ru-RU" sz="1200" dirty="0" smtClean="0"/>
              <a:t> </a:t>
            </a:r>
            <a:r>
              <a:rPr lang="ru-RU" sz="1200" dirty="0" err="1" smtClean="0"/>
              <a:t>розвиток</a:t>
            </a:r>
            <a:r>
              <a:rPr lang="ru-RU" sz="1200" dirty="0" smtClean="0"/>
              <a:t> </a:t>
            </a:r>
            <a:r>
              <a:rPr lang="ru-RU" sz="1200" dirty="0" err="1" smtClean="0"/>
              <a:t>вторинного</a:t>
            </a:r>
            <a:r>
              <a:rPr lang="ru-RU" sz="1200" dirty="0" smtClean="0"/>
              <a:t> </a:t>
            </a:r>
            <a:r>
              <a:rPr lang="ru-RU" sz="1200" dirty="0" err="1" smtClean="0"/>
              <a:t>імунодефіцитного</a:t>
            </a:r>
            <a:r>
              <a:rPr lang="ru-RU" sz="1200" dirty="0" smtClean="0"/>
              <a:t> стану.</a:t>
            </a:r>
          </a:p>
          <a:p>
            <a:pPr indent="288000" algn="just"/>
            <a:r>
              <a:rPr lang="ru-RU" sz="1200" dirty="0" err="1" smtClean="0"/>
              <a:t>Висвітлено</a:t>
            </a:r>
            <a:r>
              <a:rPr lang="ru-RU" sz="1200" dirty="0" smtClean="0"/>
              <a:t> </a:t>
            </a:r>
            <a:r>
              <a:rPr lang="ru-RU" sz="1200" dirty="0" err="1" smtClean="0"/>
              <a:t>гістологічні</a:t>
            </a:r>
            <a:r>
              <a:rPr lang="ru-RU" sz="1200" dirty="0" smtClean="0"/>
              <a:t> </a:t>
            </a:r>
            <a:r>
              <a:rPr lang="ru-RU" sz="1200" dirty="0" err="1" smtClean="0"/>
              <a:t>зміни</a:t>
            </a:r>
            <a:r>
              <a:rPr lang="ru-RU" sz="1200" dirty="0" smtClean="0"/>
              <a:t> в </a:t>
            </a:r>
            <a:r>
              <a:rPr lang="ru-RU" sz="1200" dirty="0" err="1" smtClean="0"/>
              <a:t>тимусі</a:t>
            </a:r>
            <a:r>
              <a:rPr lang="ru-RU" sz="1200" dirty="0" smtClean="0"/>
              <a:t>, </a:t>
            </a:r>
            <a:r>
              <a:rPr lang="ru-RU" sz="1200" dirty="0" err="1" smtClean="0"/>
              <a:t>селезінці</a:t>
            </a:r>
            <a:r>
              <a:rPr lang="ru-RU" sz="1200" dirty="0" smtClean="0"/>
              <a:t>, </a:t>
            </a:r>
            <a:r>
              <a:rPr lang="ru-RU" sz="1200" dirty="0" err="1" smtClean="0"/>
              <a:t>лімфатичних</a:t>
            </a:r>
            <a:r>
              <a:rPr lang="ru-RU" sz="1200" dirty="0" smtClean="0"/>
              <a:t> </a:t>
            </a:r>
            <a:r>
              <a:rPr lang="ru-RU" sz="1200" dirty="0" err="1" smtClean="0"/>
              <a:t>вузлах</a:t>
            </a:r>
            <a:r>
              <a:rPr lang="ru-RU" sz="1200" dirty="0" smtClean="0"/>
              <a:t>, </a:t>
            </a:r>
            <a:r>
              <a:rPr lang="ru-RU" sz="1200" dirty="0" err="1" smtClean="0"/>
              <a:t>печінці</a:t>
            </a:r>
            <a:r>
              <a:rPr lang="ru-RU" sz="1200" dirty="0" smtClean="0"/>
              <a:t>, </a:t>
            </a:r>
            <a:r>
              <a:rPr lang="ru-RU" sz="1200" dirty="0" err="1" smtClean="0"/>
              <a:t>нирках</a:t>
            </a:r>
            <a:r>
              <a:rPr lang="ru-RU" sz="1200" dirty="0" smtClean="0"/>
              <a:t> та </a:t>
            </a:r>
            <a:r>
              <a:rPr lang="ru-RU" sz="1200" dirty="0" err="1" smtClean="0"/>
              <a:t>серці</a:t>
            </a:r>
            <a:r>
              <a:rPr lang="ru-RU" sz="1200" dirty="0" smtClean="0"/>
              <a:t>, </a:t>
            </a:r>
            <a:r>
              <a:rPr lang="ru-RU" sz="1200" dirty="0" err="1" smtClean="0"/>
              <a:t>що</a:t>
            </a:r>
            <a:r>
              <a:rPr lang="ru-RU" sz="1200" dirty="0" smtClean="0"/>
              <a:t> </a:t>
            </a:r>
            <a:r>
              <a:rPr lang="ru-RU" sz="1200" dirty="0" err="1" smtClean="0"/>
              <a:t>свідчить</a:t>
            </a:r>
            <a:r>
              <a:rPr lang="ru-RU" sz="1200" dirty="0" smtClean="0"/>
              <a:t> про </a:t>
            </a:r>
            <a:r>
              <a:rPr lang="ru-RU" sz="1200" dirty="0" err="1" smtClean="0"/>
              <a:t>порушення</a:t>
            </a:r>
            <a:r>
              <a:rPr lang="ru-RU" sz="1200" dirty="0" smtClean="0"/>
              <a:t> </a:t>
            </a:r>
            <a:r>
              <a:rPr lang="ru-RU" sz="1200" dirty="0" err="1" smtClean="0"/>
              <a:t>морфо-функціонального</a:t>
            </a:r>
            <a:r>
              <a:rPr lang="ru-RU" sz="1200" dirty="0" smtClean="0"/>
              <a:t> стану </a:t>
            </a:r>
            <a:r>
              <a:rPr lang="ru-RU" sz="1200" dirty="0" err="1" smtClean="0"/>
              <a:t>органів</a:t>
            </a:r>
            <a:r>
              <a:rPr lang="ru-RU" sz="1200" dirty="0" smtClean="0"/>
              <a:t> </a:t>
            </a:r>
            <a:r>
              <a:rPr lang="ru-RU" sz="1200" dirty="0" err="1" smtClean="0"/>
              <a:t>імуногенезу</a:t>
            </a:r>
            <a:r>
              <a:rPr lang="ru-RU" sz="1200" dirty="0" smtClean="0"/>
              <a:t>, </a:t>
            </a:r>
            <a:r>
              <a:rPr lang="ru-RU" sz="1200" dirty="0" err="1" smtClean="0"/>
              <a:t>гепатодистрофію</a:t>
            </a:r>
            <a:r>
              <a:rPr lang="ru-RU" sz="1200" dirty="0" smtClean="0"/>
              <a:t> та </a:t>
            </a:r>
            <a:r>
              <a:rPr lang="ru-RU" sz="1200" dirty="0" err="1" smtClean="0"/>
              <a:t>розлади</a:t>
            </a:r>
            <a:r>
              <a:rPr lang="ru-RU" sz="1200" dirty="0" smtClean="0"/>
              <a:t> </a:t>
            </a:r>
            <a:r>
              <a:rPr lang="ru-RU" sz="1200" dirty="0" err="1" smtClean="0"/>
              <a:t>кровообігу</a:t>
            </a:r>
            <a:r>
              <a:rPr lang="ru-RU" sz="1200" dirty="0" smtClean="0"/>
              <a:t>.</a:t>
            </a:r>
          </a:p>
          <a:p>
            <a:pPr indent="288000" algn="just"/>
            <a:r>
              <a:rPr lang="ru-RU" sz="1200" dirty="0" err="1" smtClean="0"/>
              <a:t>Експериментально</a:t>
            </a:r>
            <a:r>
              <a:rPr lang="ru-RU" sz="1200" dirty="0" smtClean="0"/>
              <a:t> </a:t>
            </a:r>
            <a:r>
              <a:rPr lang="ru-RU" sz="1400" dirty="0" err="1" smtClean="0"/>
              <a:t>обґрунтовано</a:t>
            </a:r>
            <a:r>
              <a:rPr lang="ru-RU" sz="1400" dirty="0" smtClean="0"/>
              <a:t> </a:t>
            </a:r>
            <a:r>
              <a:rPr lang="ru-RU" sz="1200" dirty="0" err="1" smtClean="0"/>
              <a:t>ефективність</a:t>
            </a:r>
            <a:r>
              <a:rPr lang="ru-RU" sz="1200" dirty="0" smtClean="0"/>
              <a:t> </a:t>
            </a:r>
            <a:r>
              <a:rPr lang="ru-RU" sz="1200" dirty="0" err="1" smtClean="0"/>
              <a:t>вітамінної</a:t>
            </a:r>
            <a:r>
              <a:rPr lang="ru-RU" sz="1200" dirty="0" smtClean="0"/>
              <a:t> та </a:t>
            </a:r>
            <a:r>
              <a:rPr lang="ru-RU" sz="1200" dirty="0" err="1" smtClean="0"/>
              <a:t>імунокоригувальної</a:t>
            </a:r>
            <a:r>
              <a:rPr lang="ru-RU" sz="1200" dirty="0" smtClean="0"/>
              <a:t> </a:t>
            </a:r>
            <a:r>
              <a:rPr lang="ru-RU" sz="1200" dirty="0" err="1" smtClean="0"/>
              <a:t>терапії</a:t>
            </a:r>
            <a:r>
              <a:rPr lang="ru-RU" sz="1200" dirty="0" smtClean="0"/>
              <a:t> з </a:t>
            </a:r>
            <a:r>
              <a:rPr lang="ru-RU" sz="1200" dirty="0" err="1" smtClean="0"/>
              <a:t>поєднаним</a:t>
            </a:r>
            <a:r>
              <a:rPr lang="ru-RU" sz="1200" dirty="0" smtClean="0"/>
              <a:t> </a:t>
            </a:r>
            <a:r>
              <a:rPr lang="ru-RU" sz="1200" dirty="0" err="1" smtClean="0"/>
              <a:t>використанням</a:t>
            </a:r>
            <a:r>
              <a:rPr lang="ru-RU" sz="1200" dirty="0" smtClean="0"/>
              <a:t> КАФІ, </a:t>
            </a:r>
            <a:r>
              <a:rPr lang="ru-RU" sz="1200" dirty="0" err="1" smtClean="0"/>
              <a:t>вітамінно-мінерально-амінокислотного</a:t>
            </a:r>
            <a:r>
              <a:rPr lang="ru-RU" sz="1200" dirty="0" smtClean="0"/>
              <a:t> препарату «</a:t>
            </a:r>
            <a:r>
              <a:rPr lang="ru-RU" sz="1200" dirty="0" err="1" smtClean="0"/>
              <a:t>Vitamin-Complex+Oligo</a:t>
            </a:r>
            <a:r>
              <a:rPr lang="ru-RU" sz="1200" dirty="0" smtClean="0"/>
              <a:t>» та РБС. </a:t>
            </a:r>
            <a:r>
              <a:rPr lang="ru-RU" sz="1200" dirty="0" err="1" smtClean="0"/>
              <a:t>Дворазове</a:t>
            </a:r>
            <a:r>
              <a:rPr lang="ru-RU" sz="1200" dirty="0" smtClean="0"/>
              <a:t> </a:t>
            </a:r>
            <a:r>
              <a:rPr lang="ru-RU" sz="1200" dirty="0" err="1" smtClean="0"/>
              <a:t>використання</a:t>
            </a:r>
            <a:r>
              <a:rPr lang="ru-RU" sz="1200" dirty="0" smtClean="0"/>
              <a:t> </a:t>
            </a:r>
            <a:r>
              <a:rPr lang="ru-RU" sz="1200" dirty="0" err="1" smtClean="0"/>
              <a:t>сухостійним</a:t>
            </a:r>
            <a:r>
              <a:rPr lang="ru-RU" sz="1200" dirty="0" smtClean="0"/>
              <a:t> коровам комплексного </a:t>
            </a:r>
            <a:r>
              <a:rPr lang="ru-RU" sz="1200" dirty="0" err="1" smtClean="0"/>
              <a:t>вітамінно-мінерально-амінокислотного</a:t>
            </a:r>
            <a:r>
              <a:rPr lang="ru-RU" sz="1200" dirty="0" smtClean="0"/>
              <a:t> препарату («</a:t>
            </a:r>
            <a:r>
              <a:rPr lang="ru-RU" sz="1200" dirty="0" err="1" smtClean="0"/>
              <a:t>Vitamin-Complex+Oligo</a:t>
            </a:r>
            <a:r>
              <a:rPr lang="ru-RU" sz="1200" dirty="0" smtClean="0"/>
              <a:t>») </a:t>
            </a:r>
            <a:r>
              <a:rPr lang="ru-RU" sz="1200" dirty="0" err="1" smtClean="0"/>
              <a:t>із</a:t>
            </a:r>
            <a:r>
              <a:rPr lang="ru-RU" sz="1200" dirty="0" smtClean="0"/>
              <a:t> </a:t>
            </a:r>
            <a:r>
              <a:rPr lang="ru-RU" sz="1200" dirty="0" err="1" smtClean="0"/>
              <a:t>триразовою</a:t>
            </a:r>
            <a:r>
              <a:rPr lang="ru-RU" sz="1200" dirty="0" smtClean="0"/>
              <a:t> </a:t>
            </a:r>
            <a:r>
              <a:rPr lang="ru-RU" sz="1200" dirty="0" err="1" smtClean="0"/>
              <a:t>ін</a:t>
            </a:r>
            <a:r>
              <a:rPr lang="ru-RU" sz="1200" dirty="0" smtClean="0"/>
              <a:t>’</a:t>
            </a:r>
            <a:r>
              <a:rPr lang="uk-UA" sz="1200" dirty="0" smtClean="0"/>
              <a:t>є</a:t>
            </a:r>
            <a:r>
              <a:rPr lang="ru-RU" sz="1200" dirty="0" err="1" smtClean="0"/>
              <a:t>кцією</a:t>
            </a:r>
            <a:r>
              <a:rPr lang="uk-UA" sz="1200" dirty="0" smtClean="0"/>
              <a:t> КАФІ стимулює метаболічні процеси та природну </a:t>
            </a:r>
            <a:r>
              <a:rPr lang="ru-RU" sz="1200" dirty="0" err="1" smtClean="0"/>
              <a:t>резистентність</a:t>
            </a:r>
            <a:r>
              <a:rPr lang="ru-RU" sz="1200" dirty="0" smtClean="0"/>
              <a:t>.</a:t>
            </a:r>
          </a:p>
          <a:p>
            <a:pPr indent="288000" algn="just"/>
            <a:r>
              <a:rPr lang="ru-RU" sz="1200" dirty="0" smtClean="0"/>
              <a:t>Для </a:t>
            </a:r>
            <a:r>
              <a:rPr lang="ru-RU" sz="1200" dirty="0" err="1" smtClean="0"/>
              <a:t>студентів</a:t>
            </a:r>
            <a:r>
              <a:rPr lang="ru-RU" sz="1200" dirty="0" smtClean="0"/>
              <a:t>, </a:t>
            </a:r>
            <a:r>
              <a:rPr lang="ru-RU" sz="1200" dirty="0" err="1" smtClean="0"/>
              <a:t>магістрантів</a:t>
            </a:r>
            <a:r>
              <a:rPr lang="ru-RU" sz="1200" dirty="0" smtClean="0"/>
              <a:t>, </a:t>
            </a:r>
            <a:r>
              <a:rPr lang="ru-RU" sz="1200" dirty="0" err="1" smtClean="0"/>
              <a:t>аспірантів</a:t>
            </a:r>
            <a:r>
              <a:rPr lang="ru-RU" sz="1200" dirty="0" smtClean="0"/>
              <a:t>, </a:t>
            </a:r>
            <a:r>
              <a:rPr lang="ru-RU" sz="1200" dirty="0" err="1" smtClean="0"/>
              <a:t>викладачів</a:t>
            </a:r>
            <a:r>
              <a:rPr lang="ru-RU" sz="1200" dirty="0" smtClean="0"/>
              <a:t>, а </a:t>
            </a:r>
            <a:r>
              <a:rPr lang="ru-RU" sz="1200" dirty="0" err="1" smtClean="0"/>
              <a:t>також</a:t>
            </a:r>
            <a:r>
              <a:rPr lang="ru-RU" sz="1200" dirty="0" smtClean="0"/>
              <a:t> </a:t>
            </a:r>
            <a:r>
              <a:rPr lang="ru-RU" sz="1200" dirty="0" err="1" smtClean="0"/>
              <a:t>лікарів</a:t>
            </a:r>
            <a:r>
              <a:rPr lang="ru-RU" sz="1200" dirty="0" smtClean="0"/>
              <a:t> </a:t>
            </a:r>
            <a:r>
              <a:rPr lang="ru-RU" sz="1200" dirty="0" err="1" smtClean="0"/>
              <a:t>ветеринарної</a:t>
            </a:r>
            <a:r>
              <a:rPr lang="ru-RU" sz="1200" dirty="0" smtClean="0"/>
              <a:t> </a:t>
            </a:r>
            <a:r>
              <a:rPr lang="ru-RU" sz="1200" dirty="0" err="1" smtClean="0"/>
              <a:t>медицини</a:t>
            </a:r>
            <a:r>
              <a:rPr lang="ru-RU" sz="1200" dirty="0" smtClean="0"/>
              <a:t>, </a:t>
            </a:r>
            <a:r>
              <a:rPr lang="ru-RU" sz="1200" dirty="0" err="1" smtClean="0"/>
              <a:t>наукових</a:t>
            </a:r>
            <a:r>
              <a:rPr lang="ru-RU" sz="1200" dirty="0" smtClean="0"/>
              <a:t> </a:t>
            </a:r>
            <a:r>
              <a:rPr lang="ru-RU" sz="1200" dirty="0" err="1" smtClean="0"/>
              <a:t>співробітників</a:t>
            </a:r>
            <a:r>
              <a:rPr lang="ru-RU" sz="1200" dirty="0" smtClean="0"/>
              <a:t>.</a:t>
            </a:r>
            <a:endParaRPr lang="ru-RU"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descr="C:\Users\irbis\Desktop\Віртуальна виставка 2018\фото книг\12. Шкідники ягідних культур.jpg"/>
          <p:cNvPicPr>
            <a:picLocks noChangeAspect="1" noChangeArrowheads="1"/>
          </p:cNvPicPr>
          <p:nvPr/>
        </p:nvPicPr>
        <p:blipFill>
          <a:blip r:embed="rId2" cstate="print"/>
          <a:srcRect/>
          <a:stretch>
            <a:fillRect/>
          </a:stretch>
        </p:blipFill>
        <p:spPr bwMode="auto">
          <a:xfrm>
            <a:off x="683568" y="1269240"/>
            <a:ext cx="3068487" cy="4320000"/>
          </a:xfrm>
          <a:prstGeom prst="rect">
            <a:avLst/>
          </a:prstGeom>
          <a:noFill/>
        </p:spPr>
      </p:pic>
      <p:sp>
        <p:nvSpPr>
          <p:cNvPr id="7" name="TextBox 6"/>
          <p:cNvSpPr txBox="1"/>
          <p:nvPr/>
        </p:nvSpPr>
        <p:spPr>
          <a:xfrm>
            <a:off x="3923928" y="1904633"/>
            <a:ext cx="4680520" cy="3108543"/>
          </a:xfrm>
          <a:prstGeom prst="rect">
            <a:avLst/>
          </a:prstGeom>
          <a:noFill/>
        </p:spPr>
        <p:txBody>
          <a:bodyPr wrap="square" rtlCol="0">
            <a:spAutoFit/>
          </a:bodyPr>
          <a:lstStyle/>
          <a:p>
            <a:r>
              <a:rPr lang="uk-UA" sz="1400" dirty="0" smtClean="0"/>
              <a:t>Шкідники ягідних культур : навч. посіб. / І. М. </a:t>
            </a:r>
            <a:r>
              <a:rPr lang="uk-UA" sz="1400" dirty="0" err="1" smtClean="0"/>
              <a:t>Мринський</a:t>
            </a:r>
            <a:r>
              <a:rPr lang="uk-UA" sz="1400" dirty="0" smtClean="0"/>
              <a:t>, В. В. </a:t>
            </a:r>
            <a:r>
              <a:rPr lang="uk-UA" sz="1400" dirty="0" err="1" smtClean="0"/>
              <a:t>Урсал</a:t>
            </a:r>
            <a:r>
              <a:rPr lang="uk-UA" sz="1400" dirty="0" smtClean="0"/>
              <a:t>, Т. М. </a:t>
            </a:r>
            <a:r>
              <a:rPr lang="uk-UA" sz="1400" dirty="0" err="1" smtClean="0"/>
              <a:t>Тимощук</a:t>
            </a:r>
            <a:r>
              <a:rPr lang="uk-UA" sz="1400" dirty="0" smtClean="0"/>
              <a:t> [та ін.]. – К. : </a:t>
            </a:r>
            <a:r>
              <a:rPr lang="uk-UA" sz="1400" dirty="0" err="1" smtClean="0"/>
              <a:t>Інтерконтиненталь</a:t>
            </a:r>
            <a:r>
              <a:rPr lang="uk-UA" sz="1400" dirty="0" smtClean="0"/>
              <a:t>, 2018. – 350 с.</a:t>
            </a:r>
            <a:endParaRPr lang="ru-RU" sz="1400" dirty="0" smtClean="0"/>
          </a:p>
          <a:p>
            <a:pPr algn="just"/>
            <a:endParaRPr lang="ru-RU" sz="1400" dirty="0" smtClean="0"/>
          </a:p>
          <a:p>
            <a:pPr indent="288000" algn="just"/>
            <a:r>
              <a:rPr lang="ru-RU" sz="1400" dirty="0" smtClean="0"/>
              <a:t>У навчальному посібнику описано </a:t>
            </a:r>
            <a:r>
              <a:rPr lang="ru-RU" sz="1400" dirty="0" err="1" smtClean="0"/>
              <a:t>основних</a:t>
            </a:r>
            <a:r>
              <a:rPr lang="ru-RU" sz="1400" dirty="0" smtClean="0"/>
              <a:t> </a:t>
            </a:r>
            <a:r>
              <a:rPr lang="ru-RU" sz="1400" dirty="0" err="1" smtClean="0"/>
              <a:t>шкідників</a:t>
            </a:r>
            <a:r>
              <a:rPr lang="ru-RU" sz="1400" dirty="0" smtClean="0"/>
              <a:t> </a:t>
            </a:r>
            <a:r>
              <a:rPr lang="ru-RU" sz="1400" dirty="0" err="1" smtClean="0"/>
              <a:t>ягідних</a:t>
            </a:r>
            <a:r>
              <a:rPr lang="ru-RU" sz="1400" dirty="0" smtClean="0"/>
              <a:t> культур, </a:t>
            </a:r>
            <a:r>
              <a:rPr lang="ru-RU" sz="1400" dirty="0" err="1" smtClean="0"/>
              <a:t>поширених</a:t>
            </a:r>
            <a:r>
              <a:rPr lang="ru-RU" sz="1400" dirty="0" smtClean="0"/>
              <a:t> в </a:t>
            </a:r>
            <a:r>
              <a:rPr lang="ru-RU" sz="1400" dirty="0" err="1" smtClean="0"/>
              <a:t>Україні</a:t>
            </a:r>
            <a:r>
              <a:rPr lang="ru-RU" sz="1400" dirty="0" smtClean="0"/>
              <a:t>, </a:t>
            </a:r>
            <a:r>
              <a:rPr lang="ru-RU" sz="1400" dirty="0" err="1" smtClean="0"/>
              <a:t>їхню</a:t>
            </a:r>
            <a:r>
              <a:rPr lang="ru-RU" sz="1400" dirty="0" smtClean="0"/>
              <a:t> </a:t>
            </a:r>
            <a:r>
              <a:rPr lang="ru-RU" sz="1400" dirty="0" err="1" smtClean="0"/>
              <a:t>морфологію</a:t>
            </a:r>
            <a:r>
              <a:rPr lang="ru-RU" sz="1400" dirty="0" smtClean="0"/>
              <a:t> і </a:t>
            </a:r>
            <a:r>
              <a:rPr lang="ru-RU" sz="1400" dirty="0" err="1" smtClean="0"/>
              <a:t>біологію</a:t>
            </a:r>
            <a:r>
              <a:rPr lang="ru-RU" sz="1400" dirty="0" smtClean="0"/>
              <a:t> </a:t>
            </a:r>
            <a:r>
              <a:rPr lang="ru-RU" sz="1400" dirty="0" err="1" smtClean="0"/>
              <a:t>розвитку</a:t>
            </a:r>
            <a:r>
              <a:rPr lang="ru-RU" sz="1400" dirty="0" smtClean="0"/>
              <a:t>. </a:t>
            </a:r>
            <a:r>
              <a:rPr lang="ru-RU" sz="1400" dirty="0" err="1" smtClean="0"/>
              <a:t>Також</a:t>
            </a:r>
            <a:r>
              <a:rPr lang="ru-RU" sz="1400" dirty="0" smtClean="0"/>
              <a:t> подано </a:t>
            </a:r>
            <a:r>
              <a:rPr lang="ru-RU" sz="1400" dirty="0" err="1" smtClean="0"/>
              <a:t>фенологічні</a:t>
            </a:r>
            <a:r>
              <a:rPr lang="ru-RU" sz="1400" dirty="0" smtClean="0"/>
              <a:t> </a:t>
            </a:r>
            <a:r>
              <a:rPr lang="ru-RU" sz="1400" dirty="0" err="1" smtClean="0"/>
              <a:t>календарі</a:t>
            </a:r>
            <a:r>
              <a:rPr lang="ru-RU" sz="1400" dirty="0" smtClean="0"/>
              <a:t> та заходи </a:t>
            </a:r>
            <a:r>
              <a:rPr lang="ru-RU" sz="1400" dirty="0" err="1" smtClean="0"/>
              <a:t>захисту</a:t>
            </a:r>
            <a:r>
              <a:rPr lang="ru-RU" sz="1400" dirty="0" smtClean="0"/>
              <a:t> </a:t>
            </a:r>
            <a:r>
              <a:rPr lang="ru-RU" sz="1400" dirty="0" err="1" smtClean="0"/>
              <a:t>від</a:t>
            </a:r>
            <a:r>
              <a:rPr lang="ru-RU" sz="1400" dirty="0" smtClean="0"/>
              <a:t> </a:t>
            </a:r>
            <a:r>
              <a:rPr lang="ru-RU" sz="1400" dirty="0" err="1" smtClean="0"/>
              <a:t>шкідників</a:t>
            </a:r>
            <a:r>
              <a:rPr lang="ru-RU" sz="1400" dirty="0" smtClean="0"/>
              <a:t>. </a:t>
            </a:r>
            <a:r>
              <a:rPr lang="ru-RU" sz="1400" dirty="0" err="1" smtClean="0"/>
              <a:t>Опис</a:t>
            </a:r>
            <a:r>
              <a:rPr lang="ru-RU" sz="1400" dirty="0" smtClean="0"/>
              <a:t> кожного виду </a:t>
            </a:r>
            <a:r>
              <a:rPr lang="ru-RU" sz="1400" dirty="0" err="1" smtClean="0"/>
              <a:t>супроводжується</a:t>
            </a:r>
            <a:r>
              <a:rPr lang="ru-RU" sz="1400" dirty="0" smtClean="0"/>
              <a:t> </a:t>
            </a:r>
            <a:r>
              <a:rPr lang="ru-RU" sz="1400" dirty="0" err="1" smtClean="0"/>
              <a:t>фотографічним</a:t>
            </a:r>
            <a:r>
              <a:rPr lang="ru-RU" sz="1400" dirty="0" smtClean="0"/>
              <a:t> </a:t>
            </a:r>
            <a:r>
              <a:rPr lang="ru-RU" sz="1400" dirty="0" err="1" smtClean="0"/>
              <a:t>матеріалом</a:t>
            </a:r>
            <a:r>
              <a:rPr lang="ru-RU" sz="1400" dirty="0" smtClean="0"/>
              <a:t>.</a:t>
            </a:r>
          </a:p>
          <a:p>
            <a:pPr indent="288000" algn="just"/>
            <a:r>
              <a:rPr lang="ru-RU" sz="1400" dirty="0" err="1" smtClean="0"/>
              <a:t>Матеріали</a:t>
            </a:r>
            <a:r>
              <a:rPr lang="ru-RU" sz="1400" dirty="0" smtClean="0"/>
              <a:t> </a:t>
            </a:r>
            <a:r>
              <a:rPr lang="ru-RU" sz="1400" dirty="0" err="1" smtClean="0"/>
              <a:t>стануть</a:t>
            </a:r>
            <a:r>
              <a:rPr lang="ru-RU" sz="1400" dirty="0" smtClean="0"/>
              <a:t> у </a:t>
            </a:r>
            <a:r>
              <a:rPr lang="ru-RU" sz="1400" dirty="0" err="1" smtClean="0"/>
              <a:t>нагоді</a:t>
            </a:r>
            <a:r>
              <a:rPr lang="ru-RU" sz="1400" dirty="0" smtClean="0"/>
              <a:t> агрономам </a:t>
            </a:r>
            <a:r>
              <a:rPr lang="ru-RU" sz="1400" dirty="0" err="1" smtClean="0"/>
              <a:t>із</a:t>
            </a:r>
            <a:r>
              <a:rPr lang="ru-RU" sz="1400" dirty="0" smtClean="0"/>
              <a:t> </a:t>
            </a:r>
            <a:r>
              <a:rPr lang="ru-RU" sz="1400" dirty="0" err="1" smtClean="0"/>
              <a:t>захисту</a:t>
            </a:r>
            <a:r>
              <a:rPr lang="ru-RU" sz="1400" dirty="0" smtClean="0"/>
              <a:t> </a:t>
            </a:r>
            <a:r>
              <a:rPr lang="ru-RU" sz="1400" dirty="0" err="1" smtClean="0"/>
              <a:t>рослин</a:t>
            </a:r>
            <a:r>
              <a:rPr lang="ru-RU" sz="1400" dirty="0" smtClean="0"/>
              <a:t>, </a:t>
            </a:r>
            <a:r>
              <a:rPr lang="ru-RU" sz="1400" dirty="0" err="1" smtClean="0"/>
              <a:t>науковим</a:t>
            </a:r>
            <a:r>
              <a:rPr lang="ru-RU" sz="1400" dirty="0" smtClean="0"/>
              <a:t> </a:t>
            </a:r>
            <a:r>
              <a:rPr lang="ru-RU" sz="1400" dirty="0" err="1" smtClean="0"/>
              <a:t>працівникам</a:t>
            </a:r>
            <a:r>
              <a:rPr lang="ru-RU" sz="1400" dirty="0" smtClean="0"/>
              <a:t>, </a:t>
            </a:r>
            <a:r>
              <a:rPr lang="ru-RU" sz="1400" dirty="0" err="1" smtClean="0"/>
              <a:t>викладачам</a:t>
            </a:r>
            <a:r>
              <a:rPr lang="ru-RU" sz="1400" dirty="0" smtClean="0"/>
              <a:t>, </a:t>
            </a:r>
            <a:r>
              <a:rPr lang="ru-RU" sz="1400" dirty="0" err="1" smtClean="0"/>
              <a:t>аспірантам</a:t>
            </a:r>
            <a:r>
              <a:rPr lang="ru-RU" sz="1400" dirty="0" smtClean="0"/>
              <a:t> і студентам як </a:t>
            </a:r>
            <a:r>
              <a:rPr lang="ru-RU" sz="1400" dirty="0" err="1" smtClean="0"/>
              <a:t>навчальний</a:t>
            </a:r>
            <a:r>
              <a:rPr lang="ru-RU" sz="1400" dirty="0" smtClean="0"/>
              <a:t> </a:t>
            </a:r>
            <a:r>
              <a:rPr lang="ru-RU" sz="1400" dirty="0" err="1" smtClean="0"/>
              <a:t>посібник</a:t>
            </a:r>
            <a:r>
              <a:rPr lang="ru-RU" sz="1400" dirty="0" smtClean="0"/>
              <a:t> </a:t>
            </a:r>
            <a:r>
              <a:rPr lang="ru-RU" sz="1400" dirty="0" err="1" smtClean="0"/>
              <a:t>зі</a:t>
            </a:r>
            <a:r>
              <a:rPr lang="ru-RU" sz="1400" dirty="0" smtClean="0"/>
              <a:t> </a:t>
            </a:r>
            <a:r>
              <a:rPr lang="ru-RU" sz="1400" dirty="0" err="1" smtClean="0"/>
              <a:t>спеціальностей</a:t>
            </a:r>
            <a:r>
              <a:rPr lang="ru-RU" sz="1400" dirty="0" smtClean="0"/>
              <a:t> «</a:t>
            </a:r>
            <a:r>
              <a:rPr lang="ru-RU" sz="1400" dirty="0" err="1" smtClean="0"/>
              <a:t>Агрономія</a:t>
            </a:r>
            <a:r>
              <a:rPr lang="ru-RU" sz="1400" dirty="0" smtClean="0"/>
              <a:t>», «</a:t>
            </a:r>
            <a:r>
              <a:rPr lang="ru-RU" sz="1400" dirty="0" err="1" smtClean="0"/>
              <a:t>Захист</a:t>
            </a:r>
            <a:r>
              <a:rPr lang="ru-RU" sz="1400" dirty="0" smtClean="0"/>
              <a:t> і карантин </a:t>
            </a:r>
            <a:r>
              <a:rPr lang="ru-RU" sz="1400" dirty="0" err="1" smtClean="0"/>
              <a:t>рослин</a:t>
            </a:r>
            <a:r>
              <a:rPr lang="ru-RU" sz="1400" dirty="0" smtClean="0"/>
              <a:t>», «</a:t>
            </a:r>
            <a:r>
              <a:rPr lang="ru-RU" sz="1400" dirty="0" err="1" smtClean="0"/>
              <a:t>Садівництво</a:t>
            </a:r>
            <a:r>
              <a:rPr lang="ru-RU" sz="1400" dirty="0" smtClean="0"/>
              <a:t> та виноградарство».</a:t>
            </a:r>
            <a:endParaRPr lang="ru-RU"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 descr="C:\Users\irbis\Desktop\Віртуальна виставка 2018\фото книг\13. Профілактика артеріальної.jpg"/>
          <p:cNvPicPr>
            <a:picLocks noChangeAspect="1" noChangeArrowheads="1"/>
          </p:cNvPicPr>
          <p:nvPr/>
        </p:nvPicPr>
        <p:blipFill>
          <a:blip r:embed="rId2" cstate="print"/>
          <a:srcRect/>
          <a:stretch>
            <a:fillRect/>
          </a:stretch>
        </p:blipFill>
        <p:spPr bwMode="auto">
          <a:xfrm>
            <a:off x="667377" y="1269240"/>
            <a:ext cx="3112535" cy="4320000"/>
          </a:xfrm>
          <a:prstGeom prst="rect">
            <a:avLst/>
          </a:prstGeom>
          <a:noFill/>
        </p:spPr>
      </p:pic>
      <p:sp>
        <p:nvSpPr>
          <p:cNvPr id="3" name="TextBox 2"/>
          <p:cNvSpPr txBox="1"/>
          <p:nvPr/>
        </p:nvSpPr>
        <p:spPr>
          <a:xfrm>
            <a:off x="3995936" y="1268760"/>
            <a:ext cx="4608512" cy="4247317"/>
          </a:xfrm>
          <a:prstGeom prst="rect">
            <a:avLst/>
          </a:prstGeom>
          <a:noFill/>
        </p:spPr>
        <p:txBody>
          <a:bodyPr wrap="square" rtlCol="0">
            <a:spAutoFit/>
          </a:bodyPr>
          <a:lstStyle/>
          <a:p>
            <a:pPr algn="just"/>
            <a:r>
              <a:rPr lang="uk-UA" sz="1400" dirty="0" smtClean="0"/>
              <a:t>Профілактика артеріальної гіпертензії засобами рухової активності : </a:t>
            </a:r>
            <a:r>
              <a:rPr lang="uk-UA" sz="1400" dirty="0" err="1" smtClean="0"/>
              <a:t>навч.-метод</a:t>
            </a:r>
            <a:r>
              <a:rPr lang="uk-UA" sz="1400" dirty="0" smtClean="0"/>
              <a:t>. </a:t>
            </a:r>
            <a:r>
              <a:rPr lang="ru-RU" sz="1400" dirty="0" err="1" smtClean="0"/>
              <a:t>посіб</a:t>
            </a:r>
            <a:r>
              <a:rPr lang="ru-RU" sz="1400" dirty="0" smtClean="0"/>
              <a:t>. / Ф. Г. </a:t>
            </a:r>
            <a:r>
              <a:rPr lang="ru-RU" sz="1400" dirty="0" err="1" smtClean="0"/>
              <a:t>Опанасюк</a:t>
            </a:r>
            <a:r>
              <a:rPr lang="ru-RU" sz="1400" dirty="0" smtClean="0"/>
              <a:t>, </a:t>
            </a:r>
          </a:p>
          <a:p>
            <a:r>
              <a:rPr lang="ru-RU" sz="1400" dirty="0" smtClean="0"/>
              <a:t>Д. О. </a:t>
            </a:r>
            <a:r>
              <a:rPr lang="ru-RU" sz="1400" dirty="0" err="1" smtClean="0"/>
              <a:t>Дзензелюк</a:t>
            </a:r>
            <a:r>
              <a:rPr lang="ru-RU" sz="1400" dirty="0" smtClean="0"/>
              <a:t>, Т. В. </a:t>
            </a:r>
            <a:r>
              <a:rPr lang="ru-RU" sz="1400" dirty="0" err="1" smtClean="0"/>
              <a:t>Курилло</a:t>
            </a:r>
            <a:r>
              <a:rPr lang="ru-RU" sz="1400" dirty="0" smtClean="0"/>
              <a:t>, О. С. </a:t>
            </a:r>
            <a:r>
              <a:rPr lang="ru-RU" sz="1400" dirty="0" err="1" smtClean="0"/>
              <a:t>Скорий</a:t>
            </a:r>
            <a:r>
              <a:rPr lang="uk-UA" sz="1400" dirty="0" smtClean="0"/>
              <a:t>. –</a:t>
            </a:r>
            <a:r>
              <a:rPr lang="ru-RU" sz="1400" dirty="0" smtClean="0"/>
              <a:t> </a:t>
            </a:r>
            <a:r>
              <a:rPr lang="ru-RU" sz="1400" dirty="0" smtClean="0"/>
              <a:t>Житомир</a:t>
            </a:r>
            <a:r>
              <a:rPr lang="uk-UA" dirty="0"/>
              <a:t> </a:t>
            </a:r>
            <a:r>
              <a:rPr lang="ru-RU" sz="1400" dirty="0" smtClean="0"/>
              <a:t>:  </a:t>
            </a:r>
            <a:r>
              <a:rPr lang="ru-RU" sz="1400" dirty="0" smtClean="0"/>
              <a:t>О. О. </a:t>
            </a:r>
            <a:r>
              <a:rPr lang="ru-RU" sz="1400" dirty="0" err="1" smtClean="0"/>
              <a:t>Євенок</a:t>
            </a:r>
            <a:r>
              <a:rPr lang="ru-RU" sz="1400" dirty="0" smtClean="0"/>
              <a:t>, 2018. </a:t>
            </a:r>
            <a:r>
              <a:rPr lang="uk-UA" sz="1400" dirty="0" smtClean="0"/>
              <a:t>– 299</a:t>
            </a:r>
            <a:r>
              <a:rPr lang="ru-RU" sz="1400" dirty="0" smtClean="0"/>
              <a:t> с.</a:t>
            </a:r>
          </a:p>
          <a:p>
            <a:pPr algn="just"/>
            <a:endParaRPr lang="ru-RU" sz="1400" dirty="0" smtClean="0"/>
          </a:p>
          <a:p>
            <a:pPr indent="288000" algn="just"/>
            <a:r>
              <a:rPr lang="ru-RU" sz="1400" dirty="0" smtClean="0"/>
              <a:t>У посібнику </a:t>
            </a:r>
            <a:r>
              <a:rPr lang="ru-RU" sz="1400" dirty="0" err="1" smtClean="0"/>
              <a:t>викладені</a:t>
            </a:r>
            <a:r>
              <a:rPr lang="ru-RU" sz="1400" dirty="0" smtClean="0"/>
              <a:t> </a:t>
            </a:r>
            <a:r>
              <a:rPr lang="ru-RU" sz="1400" dirty="0" err="1" smtClean="0"/>
              <a:t>навчально-методичні</a:t>
            </a:r>
            <a:r>
              <a:rPr lang="ru-RU" sz="1400" dirty="0" smtClean="0"/>
              <a:t> та </a:t>
            </a:r>
            <a:r>
              <a:rPr lang="ru-RU" sz="1400" dirty="0" err="1" smtClean="0"/>
              <a:t>практичні</a:t>
            </a:r>
            <a:r>
              <a:rPr lang="ru-RU" sz="1400" dirty="0" smtClean="0"/>
              <a:t> </a:t>
            </a:r>
            <a:r>
              <a:rPr lang="ru-RU" sz="1400" dirty="0" err="1" smtClean="0"/>
              <a:t>аспекти</a:t>
            </a:r>
            <a:r>
              <a:rPr lang="ru-RU" sz="1400" dirty="0" smtClean="0"/>
              <a:t> </a:t>
            </a:r>
            <a:r>
              <a:rPr lang="ru-RU" sz="1400" dirty="0" err="1" smtClean="0"/>
              <a:t>збереження</a:t>
            </a:r>
            <a:r>
              <a:rPr lang="ru-RU" sz="1400" dirty="0" smtClean="0"/>
              <a:t> </a:t>
            </a:r>
            <a:r>
              <a:rPr lang="ru-RU" sz="1400" dirty="0" err="1" smtClean="0"/>
              <a:t>здоров'я</a:t>
            </a:r>
            <a:r>
              <a:rPr lang="ru-RU" sz="1400" dirty="0" smtClean="0"/>
              <a:t> </a:t>
            </a:r>
            <a:r>
              <a:rPr lang="ru-RU" sz="1400" dirty="0" err="1" smtClean="0"/>
              <a:t>людини</a:t>
            </a:r>
            <a:r>
              <a:rPr lang="ru-RU" sz="1400" dirty="0" smtClean="0"/>
              <a:t>, </a:t>
            </a:r>
            <a:r>
              <a:rPr lang="ru-RU" sz="1400" dirty="0" err="1" smtClean="0"/>
              <a:t>зокрема</a:t>
            </a:r>
            <a:r>
              <a:rPr lang="ru-RU" sz="1400" dirty="0" smtClean="0"/>
              <a:t> </a:t>
            </a:r>
            <a:r>
              <a:rPr lang="ru-RU" sz="1400" dirty="0" err="1" smtClean="0"/>
              <a:t>студентської</a:t>
            </a:r>
            <a:r>
              <a:rPr lang="ru-RU" sz="1400" dirty="0" smtClean="0"/>
              <a:t> </a:t>
            </a:r>
            <a:r>
              <a:rPr lang="ru-RU" sz="1400" dirty="0" err="1" smtClean="0"/>
              <a:t>молоді</a:t>
            </a:r>
            <a:r>
              <a:rPr lang="ru-RU" sz="1400" dirty="0" smtClean="0"/>
              <a:t>, в </a:t>
            </a:r>
            <a:r>
              <a:rPr lang="ru-RU" sz="1400" dirty="0" err="1" smtClean="0"/>
              <a:t>сучасних</a:t>
            </a:r>
            <a:r>
              <a:rPr lang="ru-RU" sz="1400" dirty="0" smtClean="0"/>
              <a:t> </a:t>
            </a:r>
            <a:r>
              <a:rPr lang="ru-RU" sz="1400" dirty="0" err="1" smtClean="0"/>
              <a:t>умовах</a:t>
            </a:r>
            <a:r>
              <a:rPr lang="ru-RU" sz="1400" dirty="0" smtClean="0"/>
              <a:t> </a:t>
            </a:r>
            <a:r>
              <a:rPr lang="ru-RU" sz="1400" dirty="0" err="1" smtClean="0"/>
              <a:t>життєдіяльності</a:t>
            </a:r>
            <a:r>
              <a:rPr lang="ru-RU" sz="1400" dirty="0" smtClean="0"/>
              <a:t>. </a:t>
            </a:r>
            <a:r>
              <a:rPr lang="ru-RU" sz="1400" dirty="0" err="1" smtClean="0"/>
              <a:t>Розглянуто</a:t>
            </a:r>
            <a:r>
              <a:rPr lang="ru-RU" sz="1400" dirty="0" smtClean="0"/>
              <a:t> причини </a:t>
            </a:r>
            <a:r>
              <a:rPr lang="ru-RU" sz="1400" dirty="0" err="1" smtClean="0"/>
              <a:t>виникнення</a:t>
            </a:r>
            <a:r>
              <a:rPr lang="ru-RU" sz="1400" dirty="0" smtClean="0"/>
              <a:t> </a:t>
            </a:r>
            <a:r>
              <a:rPr lang="ru-RU" sz="1400" dirty="0" err="1" smtClean="0"/>
              <a:t>гіпертензії</a:t>
            </a:r>
            <a:r>
              <a:rPr lang="ru-RU" sz="1400" dirty="0" smtClean="0"/>
              <a:t>, </a:t>
            </a:r>
            <a:r>
              <a:rPr lang="ru-RU" sz="1400" dirty="0" err="1" smtClean="0"/>
              <a:t>її</a:t>
            </a:r>
            <a:r>
              <a:rPr lang="ru-RU" sz="1400" dirty="0" smtClean="0"/>
              <a:t> </a:t>
            </a:r>
            <a:r>
              <a:rPr lang="ru-RU" sz="1400" dirty="0" err="1" smtClean="0"/>
              <a:t>вплив</a:t>
            </a:r>
            <a:r>
              <a:rPr lang="ru-RU" sz="1400" dirty="0" smtClean="0"/>
              <a:t> на </a:t>
            </a:r>
            <a:r>
              <a:rPr lang="ru-RU" sz="1400" dirty="0" err="1" smtClean="0"/>
              <a:t>інші</a:t>
            </a:r>
            <a:r>
              <a:rPr lang="ru-RU" sz="1400" dirty="0" smtClean="0"/>
              <a:t> </a:t>
            </a:r>
            <a:r>
              <a:rPr lang="ru-RU" sz="1400" dirty="0" err="1" smtClean="0"/>
              <a:t>захворювання</a:t>
            </a:r>
            <a:r>
              <a:rPr lang="ru-RU" sz="1400" dirty="0" smtClean="0"/>
              <a:t>. </a:t>
            </a:r>
            <a:r>
              <a:rPr lang="ru-RU" sz="1400" dirty="0" err="1" smtClean="0"/>
              <a:t>Розкриті</a:t>
            </a:r>
            <a:r>
              <a:rPr lang="ru-RU" sz="1400" dirty="0" smtClean="0"/>
              <a:t> </a:t>
            </a:r>
            <a:r>
              <a:rPr lang="ru-RU" sz="1400" dirty="0" err="1" smtClean="0"/>
              <a:t>питання</a:t>
            </a:r>
            <a:r>
              <a:rPr lang="ru-RU" sz="1400" dirty="0" smtClean="0"/>
              <a:t> </a:t>
            </a:r>
            <a:r>
              <a:rPr lang="ru-RU" sz="1400" dirty="0" err="1" smtClean="0"/>
              <a:t>щодо</a:t>
            </a:r>
            <a:r>
              <a:rPr lang="ru-RU" sz="1400" dirty="0" smtClean="0"/>
              <a:t> </a:t>
            </a:r>
            <a:r>
              <a:rPr lang="ru-RU" sz="1400" dirty="0" err="1" smtClean="0"/>
              <a:t>нормалізації</a:t>
            </a:r>
            <a:r>
              <a:rPr lang="ru-RU" sz="1400" dirty="0" smtClean="0"/>
              <a:t> </a:t>
            </a:r>
            <a:r>
              <a:rPr lang="ru-RU" sz="1400" dirty="0" err="1" smtClean="0"/>
              <a:t>артеріального</a:t>
            </a:r>
            <a:r>
              <a:rPr lang="ru-RU" sz="1400" dirty="0" smtClean="0"/>
              <a:t> </a:t>
            </a:r>
            <a:r>
              <a:rPr lang="ru-RU" sz="1400" dirty="0" err="1" smtClean="0"/>
              <a:t>тиску</a:t>
            </a:r>
            <a:r>
              <a:rPr lang="ru-RU" sz="1400" dirty="0" smtClean="0"/>
              <a:t> </a:t>
            </a:r>
            <a:r>
              <a:rPr lang="ru-RU" sz="1400" dirty="0" err="1" smtClean="0"/>
              <a:t>саме</a:t>
            </a:r>
            <a:r>
              <a:rPr lang="ru-RU" sz="1400" dirty="0" smtClean="0"/>
              <a:t> за </a:t>
            </a:r>
            <a:r>
              <a:rPr lang="ru-RU" sz="1400" dirty="0" err="1" smtClean="0"/>
              <a:t>допомогою</a:t>
            </a:r>
            <a:r>
              <a:rPr lang="ru-RU" sz="1400" dirty="0" smtClean="0"/>
              <a:t> </a:t>
            </a:r>
            <a:r>
              <a:rPr lang="ru-RU" sz="1400" dirty="0" err="1" smtClean="0"/>
              <a:t>профілактичних</a:t>
            </a:r>
            <a:r>
              <a:rPr lang="ru-RU" sz="1400" dirty="0" smtClean="0"/>
              <a:t> </a:t>
            </a:r>
            <a:r>
              <a:rPr lang="ru-RU" sz="1400" dirty="0" err="1" smtClean="0"/>
              <a:t>заходів</a:t>
            </a:r>
            <a:r>
              <a:rPr lang="ru-RU" sz="1400" dirty="0" smtClean="0"/>
              <a:t> і занять </a:t>
            </a:r>
            <a:r>
              <a:rPr lang="ru-RU" sz="1400" dirty="0" err="1" smtClean="0"/>
              <a:t>руховою</a:t>
            </a:r>
            <a:r>
              <a:rPr lang="ru-RU" sz="1400" dirty="0" smtClean="0"/>
              <a:t> </a:t>
            </a:r>
            <a:r>
              <a:rPr lang="ru-RU" sz="1400" dirty="0" err="1" smtClean="0"/>
              <a:t>активністю</a:t>
            </a:r>
            <a:r>
              <a:rPr lang="ru-RU" sz="1400" dirty="0" smtClean="0"/>
              <a:t>.</a:t>
            </a:r>
          </a:p>
          <a:p>
            <a:pPr indent="288000" algn="just"/>
            <a:r>
              <a:rPr lang="ru-RU" sz="1400" dirty="0" smtClean="0"/>
              <a:t>Наведено </a:t>
            </a:r>
            <a:r>
              <a:rPr lang="ru-RU" sz="1400" dirty="0" err="1" smtClean="0"/>
              <a:t>ефективну</a:t>
            </a:r>
            <a:r>
              <a:rPr lang="ru-RU" sz="1400" dirty="0" smtClean="0"/>
              <a:t> </a:t>
            </a:r>
            <a:r>
              <a:rPr lang="ru-RU" sz="1400" dirty="0" err="1" smtClean="0"/>
              <a:t>програму</a:t>
            </a:r>
            <a:r>
              <a:rPr lang="ru-RU" sz="1400" dirty="0" smtClean="0"/>
              <a:t> </a:t>
            </a:r>
            <a:r>
              <a:rPr lang="ru-RU" sz="1400" dirty="0" err="1" smtClean="0"/>
              <a:t>рухової</a:t>
            </a:r>
            <a:r>
              <a:rPr lang="ru-RU" sz="1400" dirty="0" smtClean="0"/>
              <a:t> </a:t>
            </a:r>
            <a:r>
              <a:rPr lang="ru-RU" sz="1400" dirty="0" err="1" smtClean="0"/>
              <a:t>активності</a:t>
            </a:r>
            <a:r>
              <a:rPr lang="ru-RU" sz="1400" dirty="0" smtClean="0"/>
              <a:t>, </a:t>
            </a:r>
            <a:r>
              <a:rPr lang="ru-RU" sz="1400" dirty="0" err="1" smtClean="0"/>
              <a:t>що</a:t>
            </a:r>
            <a:r>
              <a:rPr lang="ru-RU" sz="1400" dirty="0" smtClean="0"/>
              <a:t> дозволить </a:t>
            </a:r>
            <a:r>
              <a:rPr lang="ru-RU" sz="1400" dirty="0" err="1" smtClean="0"/>
              <a:t>значно</a:t>
            </a:r>
            <a:r>
              <a:rPr lang="ru-RU" sz="1400" dirty="0" smtClean="0"/>
              <a:t> </a:t>
            </a:r>
            <a:r>
              <a:rPr lang="ru-RU" sz="1400" dirty="0" err="1" smtClean="0"/>
              <a:t>зменшити</a:t>
            </a:r>
            <a:r>
              <a:rPr lang="ru-RU" sz="1400" dirty="0" smtClean="0"/>
              <a:t> </a:t>
            </a:r>
            <a:r>
              <a:rPr lang="ru-RU" sz="1400" dirty="0" err="1" smtClean="0"/>
              <a:t>негативний</a:t>
            </a:r>
            <a:r>
              <a:rPr lang="ru-RU" sz="1400" dirty="0" smtClean="0"/>
              <a:t> </a:t>
            </a:r>
            <a:r>
              <a:rPr lang="ru-RU" sz="1400" dirty="0" err="1" smtClean="0"/>
              <a:t>вплив</a:t>
            </a:r>
            <a:r>
              <a:rPr lang="ru-RU" sz="1400" dirty="0" smtClean="0"/>
              <a:t> </a:t>
            </a:r>
            <a:r>
              <a:rPr lang="ru-RU" sz="1400" dirty="0" err="1" smtClean="0"/>
              <a:t>гіпертензії</a:t>
            </a:r>
            <a:r>
              <a:rPr lang="ru-RU" sz="1400" dirty="0" smtClean="0"/>
              <a:t> і </a:t>
            </a:r>
            <a:r>
              <a:rPr lang="ru-RU" sz="1400" dirty="0" err="1" smtClean="0"/>
              <a:t>підвищити</a:t>
            </a:r>
            <a:r>
              <a:rPr lang="ru-RU" sz="1400" dirty="0" smtClean="0"/>
              <a:t> </a:t>
            </a:r>
            <a:r>
              <a:rPr lang="ru-RU" sz="1400" dirty="0" err="1" smtClean="0"/>
              <a:t>рівень</a:t>
            </a:r>
            <a:r>
              <a:rPr lang="ru-RU" sz="1400" dirty="0" smtClean="0"/>
              <a:t> </a:t>
            </a:r>
            <a:r>
              <a:rPr lang="ru-RU" sz="1400" dirty="0" err="1" smtClean="0"/>
              <a:t>загальної</a:t>
            </a:r>
            <a:r>
              <a:rPr lang="ru-RU" sz="1400" dirty="0" smtClean="0"/>
              <a:t> </a:t>
            </a:r>
            <a:r>
              <a:rPr lang="ru-RU" sz="1400" dirty="0" err="1" smtClean="0"/>
              <a:t>фізичної</a:t>
            </a:r>
            <a:r>
              <a:rPr lang="ru-RU" sz="1400" dirty="0" smtClean="0"/>
              <a:t> </a:t>
            </a:r>
            <a:r>
              <a:rPr lang="ru-RU" sz="1400" dirty="0" err="1" smtClean="0"/>
              <a:t>підготовленості</a:t>
            </a:r>
            <a:r>
              <a:rPr lang="ru-RU" sz="1400" dirty="0" smtClean="0"/>
              <a:t>. </a:t>
            </a:r>
            <a:r>
              <a:rPr lang="ru-RU" sz="1400" dirty="0" err="1" smtClean="0"/>
              <a:t>Вказані</a:t>
            </a:r>
            <a:r>
              <a:rPr lang="ru-RU" sz="1400" dirty="0" smtClean="0"/>
              <a:t> </a:t>
            </a:r>
            <a:r>
              <a:rPr lang="ru-RU" sz="1400" dirty="0" err="1" smtClean="0"/>
              <a:t>принципи</a:t>
            </a:r>
            <a:r>
              <a:rPr lang="ru-RU" sz="1400" dirty="0" smtClean="0"/>
              <a:t> здорового </a:t>
            </a:r>
            <a:r>
              <a:rPr lang="ru-RU" sz="1400" dirty="0" err="1" smtClean="0"/>
              <a:t>харчування</a:t>
            </a:r>
            <a:r>
              <a:rPr lang="ru-RU" sz="1400" dirty="0" smtClean="0"/>
              <a:t> і </a:t>
            </a:r>
            <a:r>
              <a:rPr lang="ru-RU" sz="1400" dirty="0" err="1" smtClean="0"/>
              <a:t>зниження</a:t>
            </a:r>
            <a:r>
              <a:rPr lang="ru-RU" sz="1400" dirty="0" smtClean="0"/>
              <a:t> </a:t>
            </a:r>
            <a:r>
              <a:rPr lang="ru-RU" sz="1400" dirty="0" err="1" smtClean="0"/>
              <a:t>маси</a:t>
            </a:r>
            <a:r>
              <a:rPr lang="ru-RU" sz="1400" dirty="0" smtClean="0"/>
              <a:t> </a:t>
            </a:r>
            <a:r>
              <a:rPr lang="ru-RU" sz="1400" dirty="0" err="1" smtClean="0"/>
              <a:t>тіла</a:t>
            </a:r>
            <a:r>
              <a:rPr lang="ru-RU" sz="1400" dirty="0" smtClean="0"/>
              <a:t>.</a:t>
            </a:r>
          </a:p>
          <a:p>
            <a:pPr indent="288000" algn="just"/>
            <a:r>
              <a:rPr lang="ru-RU" sz="1400" dirty="0" smtClean="0"/>
              <a:t>Для </a:t>
            </a:r>
            <a:r>
              <a:rPr lang="ru-RU" sz="1400" dirty="0" err="1" smtClean="0"/>
              <a:t>студентів</a:t>
            </a:r>
            <a:r>
              <a:rPr lang="ru-RU" sz="1400" dirty="0" smtClean="0"/>
              <a:t>, </a:t>
            </a:r>
            <a:r>
              <a:rPr lang="ru-RU" sz="1400" dirty="0" err="1" smtClean="0"/>
              <a:t>викладачів</a:t>
            </a:r>
            <a:r>
              <a:rPr lang="ru-RU" sz="1400" dirty="0" smtClean="0"/>
              <a:t>, </a:t>
            </a:r>
            <a:r>
              <a:rPr lang="ru-RU" sz="1400" dirty="0" err="1" smtClean="0"/>
              <a:t>працівників</a:t>
            </a:r>
            <a:r>
              <a:rPr lang="ru-RU" sz="1400" dirty="0" smtClean="0"/>
              <a:t> </a:t>
            </a:r>
            <a:r>
              <a:rPr lang="ru-RU" sz="1400" dirty="0" err="1" smtClean="0"/>
              <a:t>фізичної</a:t>
            </a:r>
            <a:r>
              <a:rPr lang="ru-RU" sz="1400" dirty="0" smtClean="0"/>
              <a:t> </a:t>
            </a:r>
            <a:r>
              <a:rPr lang="ru-RU" sz="1400" dirty="0" err="1" smtClean="0"/>
              <a:t>культури</a:t>
            </a:r>
            <a:r>
              <a:rPr lang="ru-RU" sz="1400" dirty="0" smtClean="0"/>
              <a:t> і спорту та широкого кола </a:t>
            </a:r>
            <a:r>
              <a:rPr lang="ru-RU" sz="1400" dirty="0" err="1" smtClean="0"/>
              <a:t>читачів</a:t>
            </a:r>
            <a:r>
              <a:rPr lang="ru-RU" sz="1400" dirty="0" smtClean="0"/>
              <a:t>.</a:t>
            </a:r>
            <a:endParaRPr lang="ru-RU"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descr="C:\Users\irbis\Desktop\Віртуальна виставка 2018\фото книг\14. Фінансовий менеджмент.jpg"/>
          <p:cNvPicPr>
            <a:picLocks noChangeAspect="1" noChangeArrowheads="1"/>
          </p:cNvPicPr>
          <p:nvPr/>
        </p:nvPicPr>
        <p:blipFill>
          <a:blip r:embed="rId2" cstate="print"/>
          <a:srcRect/>
          <a:stretch>
            <a:fillRect/>
          </a:stretch>
        </p:blipFill>
        <p:spPr bwMode="auto">
          <a:xfrm>
            <a:off x="760395" y="1269240"/>
            <a:ext cx="2962257" cy="4320000"/>
          </a:xfrm>
          <a:prstGeom prst="rect">
            <a:avLst/>
          </a:prstGeom>
          <a:noFill/>
        </p:spPr>
      </p:pic>
      <p:sp>
        <p:nvSpPr>
          <p:cNvPr id="3" name="TextBox 2"/>
          <p:cNvSpPr txBox="1"/>
          <p:nvPr/>
        </p:nvSpPr>
        <p:spPr>
          <a:xfrm>
            <a:off x="3923928" y="1116608"/>
            <a:ext cx="4680520" cy="4616648"/>
          </a:xfrm>
          <a:prstGeom prst="rect">
            <a:avLst/>
          </a:prstGeom>
          <a:noFill/>
        </p:spPr>
        <p:txBody>
          <a:bodyPr wrap="square" rtlCol="0">
            <a:spAutoFit/>
          </a:bodyPr>
          <a:lstStyle/>
          <a:p>
            <a:pPr algn="just"/>
            <a:r>
              <a:rPr lang="ru-RU" sz="1400" dirty="0" err="1" smtClean="0"/>
              <a:t>Фінансовий</a:t>
            </a:r>
            <a:r>
              <a:rPr lang="ru-RU" sz="1400" dirty="0" smtClean="0"/>
              <a:t> менеджмент : </a:t>
            </a:r>
            <a:r>
              <a:rPr lang="ru-RU" sz="1400" dirty="0" err="1" smtClean="0"/>
              <a:t>підручник</a:t>
            </a:r>
            <a:r>
              <a:rPr lang="ru-RU" sz="1400" dirty="0" smtClean="0"/>
              <a:t> / Д. І. Дема, </a:t>
            </a:r>
          </a:p>
          <a:p>
            <a:r>
              <a:rPr lang="ru-RU" sz="1400" dirty="0" smtClean="0"/>
              <a:t>Л. М. Дорохова, О. М. </a:t>
            </a:r>
            <a:r>
              <a:rPr lang="ru-RU" sz="1400" dirty="0" err="1" smtClean="0"/>
              <a:t>Віленчук</a:t>
            </a:r>
            <a:r>
              <a:rPr lang="ru-RU" sz="1400" dirty="0" smtClean="0"/>
              <a:t> [та </a:t>
            </a:r>
            <a:r>
              <a:rPr lang="ru-RU" sz="1400" dirty="0" err="1" smtClean="0"/>
              <a:t>ін</a:t>
            </a:r>
            <a:r>
              <a:rPr lang="ru-RU" sz="1400" dirty="0" smtClean="0"/>
              <a:t>.]</a:t>
            </a:r>
            <a:r>
              <a:rPr lang="uk-UA" sz="1400" dirty="0" smtClean="0"/>
              <a:t>. –</a:t>
            </a:r>
            <a:r>
              <a:rPr lang="ru-RU" sz="1400" dirty="0" smtClean="0"/>
              <a:t> Житомир : ЖНАЕУ, 2018. </a:t>
            </a:r>
            <a:r>
              <a:rPr lang="uk-UA" sz="1400" dirty="0" smtClean="0"/>
              <a:t>–</a:t>
            </a:r>
            <a:r>
              <a:rPr lang="ru-RU" sz="1400" dirty="0" smtClean="0"/>
              <a:t> 3</a:t>
            </a:r>
            <a:r>
              <a:rPr lang="uk-UA" sz="1400" dirty="0" smtClean="0"/>
              <a:t>15</a:t>
            </a:r>
            <a:r>
              <a:rPr lang="ru-RU" sz="1400" dirty="0" smtClean="0"/>
              <a:t> с.</a:t>
            </a:r>
          </a:p>
          <a:p>
            <a:pPr algn="just"/>
            <a:endParaRPr lang="ru-RU" sz="1400" dirty="0" smtClean="0"/>
          </a:p>
          <a:p>
            <a:pPr algn="just"/>
            <a:r>
              <a:rPr lang="ru-RU" sz="1400" dirty="0" smtClean="0"/>
              <a:t>     </a:t>
            </a:r>
            <a:r>
              <a:rPr lang="ru-RU" sz="1400" dirty="0" err="1" smtClean="0"/>
              <a:t>Підручник</a:t>
            </a:r>
            <a:r>
              <a:rPr lang="ru-RU" sz="1400" dirty="0" smtClean="0"/>
              <a:t> </a:t>
            </a:r>
            <a:r>
              <a:rPr lang="ru-RU" sz="1400" dirty="0" err="1" smtClean="0"/>
              <a:t>відповідає</a:t>
            </a:r>
            <a:r>
              <a:rPr lang="ru-RU" sz="1400" dirty="0" smtClean="0"/>
              <a:t> </a:t>
            </a:r>
            <a:r>
              <a:rPr lang="ru-RU" sz="1400" dirty="0" err="1" smtClean="0"/>
              <a:t>навчальній</a:t>
            </a:r>
            <a:r>
              <a:rPr lang="ru-RU" sz="1400" dirty="0" smtClean="0"/>
              <a:t> </a:t>
            </a:r>
            <a:r>
              <a:rPr lang="ru-RU" sz="1400" dirty="0" err="1" smtClean="0"/>
              <a:t>програмі</a:t>
            </a:r>
            <a:r>
              <a:rPr lang="ru-RU" sz="1400" dirty="0" smtClean="0"/>
              <a:t> дисципліни «</a:t>
            </a:r>
            <a:r>
              <a:rPr lang="ru-RU" sz="1400" dirty="0" err="1" smtClean="0"/>
              <a:t>Фінансовий</a:t>
            </a:r>
            <a:r>
              <a:rPr lang="ru-RU" sz="1400" dirty="0" smtClean="0"/>
              <a:t> менеджмент» для </a:t>
            </a:r>
            <a:r>
              <a:rPr lang="ru-RU" sz="1400" dirty="0" err="1" smtClean="0"/>
              <a:t>підготовки</a:t>
            </a:r>
            <a:r>
              <a:rPr lang="ru-RU" sz="1400" dirty="0" smtClean="0"/>
              <a:t> </a:t>
            </a:r>
            <a:r>
              <a:rPr lang="ru-RU" sz="1400" dirty="0" err="1" smtClean="0"/>
              <a:t>магістрів</a:t>
            </a:r>
            <a:r>
              <a:rPr lang="ru-RU" sz="1400" dirty="0" smtClean="0"/>
              <a:t> </a:t>
            </a:r>
            <a:r>
              <a:rPr lang="ru-RU" sz="1400" dirty="0" err="1" smtClean="0"/>
              <a:t>спеціальності</a:t>
            </a:r>
            <a:r>
              <a:rPr lang="ru-RU" sz="1400" dirty="0" smtClean="0"/>
              <a:t> «</a:t>
            </a:r>
            <a:r>
              <a:rPr lang="ru-RU" sz="1400" dirty="0" err="1" smtClean="0"/>
              <a:t>Фінанси</a:t>
            </a:r>
            <a:r>
              <a:rPr lang="ru-RU" sz="1400" dirty="0" smtClean="0"/>
              <a:t>, </a:t>
            </a:r>
            <a:r>
              <a:rPr lang="ru-RU" sz="1400" dirty="0" err="1" smtClean="0"/>
              <a:t>банківська</a:t>
            </a:r>
            <a:r>
              <a:rPr lang="ru-RU" sz="1400" dirty="0" smtClean="0"/>
              <a:t> справа та </a:t>
            </a:r>
            <a:r>
              <a:rPr lang="ru-RU" sz="1400" dirty="0" err="1" smtClean="0"/>
              <a:t>страхування</a:t>
            </a:r>
            <a:r>
              <a:rPr lang="ru-RU" sz="1400" dirty="0" smtClean="0"/>
              <a:t>» </a:t>
            </a:r>
            <a:r>
              <a:rPr lang="ru-RU" sz="1400" dirty="0" err="1" smtClean="0"/>
              <a:t>галузі</a:t>
            </a:r>
            <a:r>
              <a:rPr lang="ru-RU" sz="1400" dirty="0" smtClean="0"/>
              <a:t> </a:t>
            </a:r>
            <a:r>
              <a:rPr lang="ru-RU" sz="1400" dirty="0" err="1" smtClean="0"/>
              <a:t>знань</a:t>
            </a:r>
            <a:r>
              <a:rPr lang="ru-RU" sz="1400" dirty="0" smtClean="0"/>
              <a:t> «</a:t>
            </a:r>
            <a:r>
              <a:rPr lang="ru-RU" sz="1400" dirty="0" err="1" smtClean="0"/>
              <a:t>Управління</a:t>
            </a:r>
            <a:r>
              <a:rPr lang="ru-RU" sz="1400" dirty="0" smtClean="0"/>
              <a:t> </a:t>
            </a:r>
            <a:r>
              <a:rPr lang="ru-RU" sz="1400" dirty="0" err="1" smtClean="0"/>
              <a:t>та</a:t>
            </a:r>
            <a:r>
              <a:rPr lang="ru-RU" sz="1400" dirty="0" smtClean="0"/>
              <a:t> </a:t>
            </a:r>
            <a:r>
              <a:rPr lang="ru-RU" sz="1400" dirty="0" err="1" smtClean="0"/>
              <a:t>адміністрування</a:t>
            </a:r>
            <a:r>
              <a:rPr lang="ru-RU" sz="1400" dirty="0" smtClean="0"/>
              <a:t>».</a:t>
            </a:r>
          </a:p>
          <a:p>
            <a:pPr algn="just"/>
            <a:r>
              <a:rPr lang="ru-RU" sz="1400" dirty="0" smtClean="0"/>
              <a:t>     У </a:t>
            </a:r>
            <a:r>
              <a:rPr lang="ru-RU" sz="1400" dirty="0" err="1" smtClean="0"/>
              <a:t>підручнику</a:t>
            </a:r>
            <a:r>
              <a:rPr lang="ru-RU" sz="1400" dirty="0" smtClean="0"/>
              <a:t> </a:t>
            </a:r>
            <a:r>
              <a:rPr lang="ru-RU" sz="1400" dirty="0" err="1" smtClean="0"/>
              <a:t>висвітлено</a:t>
            </a:r>
            <a:r>
              <a:rPr lang="ru-RU" sz="1400" dirty="0" smtClean="0"/>
              <a:t> </a:t>
            </a:r>
            <a:r>
              <a:rPr lang="ru-RU" sz="1400" dirty="0" err="1" smtClean="0"/>
              <a:t>теоретико-методичні</a:t>
            </a:r>
            <a:r>
              <a:rPr lang="ru-RU" sz="1400" dirty="0" smtClean="0"/>
              <a:t> та </a:t>
            </a:r>
            <a:r>
              <a:rPr lang="ru-RU" sz="1400" dirty="0" err="1" smtClean="0"/>
              <a:t>практичні</a:t>
            </a:r>
            <a:r>
              <a:rPr lang="ru-RU" sz="1400" dirty="0" smtClean="0"/>
              <a:t> </a:t>
            </a:r>
            <a:r>
              <a:rPr lang="ru-RU" sz="1400" dirty="0" err="1" smtClean="0"/>
              <a:t>аспекти</a:t>
            </a:r>
            <a:r>
              <a:rPr lang="ru-RU" sz="1400" dirty="0" smtClean="0"/>
              <a:t> </a:t>
            </a:r>
            <a:r>
              <a:rPr lang="ru-RU" sz="1400" dirty="0" err="1" smtClean="0"/>
              <a:t>застосування</a:t>
            </a:r>
            <a:r>
              <a:rPr lang="ru-RU" sz="1400" dirty="0" smtClean="0"/>
              <a:t> </a:t>
            </a:r>
            <a:r>
              <a:rPr lang="ru-RU" sz="1400" dirty="0" err="1" smtClean="0"/>
              <a:t>сучасного</a:t>
            </a:r>
            <a:r>
              <a:rPr lang="ru-RU" sz="1400" dirty="0" smtClean="0"/>
              <a:t> </a:t>
            </a:r>
            <a:r>
              <a:rPr lang="ru-RU" sz="1400" dirty="0" err="1" smtClean="0"/>
              <a:t>інструментарію</a:t>
            </a:r>
            <a:r>
              <a:rPr lang="ru-RU" sz="1400" dirty="0" smtClean="0"/>
              <a:t> </a:t>
            </a:r>
            <a:r>
              <a:rPr lang="ru-RU" sz="1400" dirty="0" err="1" smtClean="0"/>
              <a:t>фінансового</a:t>
            </a:r>
            <a:r>
              <a:rPr lang="ru-RU" sz="1400" dirty="0" smtClean="0"/>
              <a:t> </a:t>
            </a:r>
            <a:r>
              <a:rPr lang="ru-RU" sz="1400" dirty="0" err="1" smtClean="0"/>
              <a:t>управління</a:t>
            </a:r>
            <a:r>
              <a:rPr lang="ru-RU" sz="1400" dirty="0" smtClean="0"/>
              <a:t> </a:t>
            </a:r>
            <a:r>
              <a:rPr lang="ru-RU" sz="1400" dirty="0" err="1" smtClean="0"/>
              <a:t>грошовими</a:t>
            </a:r>
            <a:r>
              <a:rPr lang="ru-RU" sz="1400" dirty="0" smtClean="0"/>
              <a:t> потоками, активами, </a:t>
            </a:r>
            <a:r>
              <a:rPr lang="ru-RU" sz="1400" dirty="0" err="1" smtClean="0"/>
              <a:t>капіталом</a:t>
            </a:r>
            <a:r>
              <a:rPr lang="ru-RU" sz="1400" dirty="0" smtClean="0"/>
              <a:t>, </a:t>
            </a:r>
            <a:r>
              <a:rPr lang="ru-RU" sz="1400" dirty="0" err="1" smtClean="0"/>
              <a:t>інвестиціями</a:t>
            </a:r>
            <a:r>
              <a:rPr lang="ru-RU" sz="1400" dirty="0" smtClean="0"/>
              <a:t>, </a:t>
            </a:r>
            <a:r>
              <a:rPr lang="ru-RU" sz="1400" dirty="0" err="1" smtClean="0"/>
              <a:t>природоохоронною</a:t>
            </a:r>
            <a:r>
              <a:rPr lang="ru-RU" sz="1400" dirty="0" smtClean="0"/>
              <a:t> </a:t>
            </a:r>
            <a:r>
              <a:rPr lang="ru-RU" sz="1400" dirty="0" err="1" smtClean="0"/>
              <a:t>діяльністю</a:t>
            </a:r>
            <a:r>
              <a:rPr lang="ru-RU" sz="1400" dirty="0" smtClean="0"/>
              <a:t> </a:t>
            </a:r>
            <a:r>
              <a:rPr lang="ru-RU" sz="1400" dirty="0" err="1" smtClean="0"/>
              <a:t>підприємства</a:t>
            </a:r>
            <a:r>
              <a:rPr lang="ru-RU" sz="1400" dirty="0" smtClean="0"/>
              <a:t>. Для </a:t>
            </a:r>
            <a:r>
              <a:rPr lang="ru-RU" sz="1400" dirty="0" err="1" smtClean="0"/>
              <a:t>більш</a:t>
            </a:r>
            <a:r>
              <a:rPr lang="ru-RU" sz="1400" dirty="0" smtClean="0"/>
              <a:t> </a:t>
            </a:r>
            <a:r>
              <a:rPr lang="ru-RU" sz="1400" dirty="0" err="1" smtClean="0"/>
              <a:t>ефективного</a:t>
            </a:r>
            <a:r>
              <a:rPr lang="ru-RU" sz="1400" dirty="0" smtClean="0"/>
              <a:t> </a:t>
            </a:r>
            <a:r>
              <a:rPr lang="ru-RU" sz="1400" dirty="0" err="1" smtClean="0"/>
              <a:t>засвоєння</a:t>
            </a:r>
            <a:r>
              <a:rPr lang="ru-RU" sz="1400" dirty="0" smtClean="0"/>
              <a:t> студентами </a:t>
            </a:r>
            <a:r>
              <a:rPr lang="ru-RU" sz="1400" dirty="0" err="1" smtClean="0"/>
              <a:t>навчального</a:t>
            </a:r>
            <a:r>
              <a:rPr lang="ru-RU" sz="1400" dirty="0" smtClean="0"/>
              <a:t> </a:t>
            </a:r>
            <a:r>
              <a:rPr lang="ru-RU" sz="1400" dirty="0" err="1" smtClean="0"/>
              <a:t>матеріалу</a:t>
            </a:r>
            <a:r>
              <a:rPr lang="ru-RU" sz="1400" dirty="0" smtClean="0"/>
              <a:t> до кожного </a:t>
            </a:r>
            <a:r>
              <a:rPr lang="ru-RU" sz="1400" dirty="0" err="1" smtClean="0"/>
              <a:t>розділу</a:t>
            </a:r>
            <a:r>
              <a:rPr lang="ru-RU" sz="1400" dirty="0" smtClean="0"/>
              <a:t> </a:t>
            </a:r>
            <a:r>
              <a:rPr lang="ru-RU" sz="1400" dirty="0" err="1" smtClean="0"/>
              <a:t>запропоновано</a:t>
            </a:r>
            <a:r>
              <a:rPr lang="ru-RU" sz="1400" dirty="0" smtClean="0"/>
              <a:t> комплекс </a:t>
            </a:r>
            <a:r>
              <a:rPr lang="ru-RU" sz="1400" dirty="0" err="1" smtClean="0"/>
              <a:t>питань</a:t>
            </a:r>
            <a:r>
              <a:rPr lang="ru-RU" sz="1400" dirty="0" smtClean="0"/>
              <a:t> </a:t>
            </a:r>
            <a:r>
              <a:rPr lang="ru-RU" sz="1400" dirty="0" err="1" smtClean="0"/>
              <a:t>програмного</a:t>
            </a:r>
            <a:r>
              <a:rPr lang="ru-RU" sz="1400" dirty="0" smtClean="0"/>
              <a:t> та </a:t>
            </a:r>
            <a:r>
              <a:rPr lang="ru-RU" sz="1400" dirty="0" err="1" smtClean="0"/>
              <a:t>дискусійного</a:t>
            </a:r>
            <a:r>
              <a:rPr lang="ru-RU" sz="1400" dirty="0" smtClean="0"/>
              <a:t> характеру.</a:t>
            </a:r>
          </a:p>
          <a:p>
            <a:pPr algn="just"/>
            <a:r>
              <a:rPr lang="ru-RU" sz="1400" dirty="0" smtClean="0"/>
              <a:t>     </a:t>
            </a:r>
            <a:r>
              <a:rPr lang="ru-RU" sz="1400" dirty="0" err="1" smtClean="0"/>
              <a:t>Навчальний</a:t>
            </a:r>
            <a:r>
              <a:rPr lang="ru-RU" sz="1400" dirty="0" smtClean="0"/>
              <a:t> </a:t>
            </a:r>
            <a:r>
              <a:rPr lang="ru-RU" sz="1400" dirty="0" err="1" smtClean="0"/>
              <a:t>посібник</a:t>
            </a:r>
            <a:r>
              <a:rPr lang="ru-RU" sz="1400" dirty="0" smtClean="0"/>
              <a:t> </a:t>
            </a:r>
            <a:r>
              <a:rPr lang="ru-RU" sz="1400" dirty="0" err="1" smtClean="0"/>
              <a:t>підготовлено</a:t>
            </a:r>
            <a:r>
              <a:rPr lang="ru-RU" sz="1400" dirty="0" smtClean="0"/>
              <a:t> для широкого кола </a:t>
            </a:r>
            <a:r>
              <a:rPr lang="ru-RU" sz="1400" dirty="0" err="1" smtClean="0"/>
              <a:t>читачів</a:t>
            </a:r>
            <a:r>
              <a:rPr lang="ru-RU" sz="1400" dirty="0" smtClean="0"/>
              <a:t>: </a:t>
            </a:r>
            <a:r>
              <a:rPr lang="ru-RU" sz="1400" dirty="0" err="1" smtClean="0"/>
              <a:t>студентів</a:t>
            </a:r>
            <a:r>
              <a:rPr lang="ru-RU" sz="1400" dirty="0" smtClean="0"/>
              <a:t> </a:t>
            </a:r>
            <a:r>
              <a:rPr lang="ru-RU" sz="1400" dirty="0" err="1" smtClean="0"/>
              <a:t>вищих</a:t>
            </a:r>
            <a:r>
              <a:rPr lang="ru-RU" sz="1400" dirty="0" smtClean="0"/>
              <a:t> </a:t>
            </a:r>
            <a:r>
              <a:rPr lang="ru-RU" sz="1400" dirty="0" err="1" smtClean="0"/>
              <a:t>навчальних</a:t>
            </a:r>
            <a:r>
              <a:rPr lang="ru-RU" sz="1400" dirty="0" smtClean="0"/>
              <a:t> </a:t>
            </a:r>
            <a:r>
              <a:rPr lang="ru-RU" sz="1400" dirty="0" err="1" smtClean="0"/>
              <a:t>закладів</a:t>
            </a:r>
            <a:r>
              <a:rPr lang="ru-RU" sz="1400" dirty="0" smtClean="0"/>
              <a:t>, </a:t>
            </a:r>
            <a:r>
              <a:rPr lang="ru-RU" sz="1400" dirty="0" err="1" smtClean="0"/>
              <a:t>аспірантів</a:t>
            </a:r>
            <a:r>
              <a:rPr lang="ru-RU" sz="1400" dirty="0" smtClean="0"/>
              <a:t>, </a:t>
            </a:r>
            <a:r>
              <a:rPr lang="ru-RU" sz="1400" dirty="0" err="1" smtClean="0"/>
              <a:t>викладачів</a:t>
            </a:r>
            <a:r>
              <a:rPr lang="ru-RU" sz="1400" dirty="0" smtClean="0"/>
              <a:t>, </a:t>
            </a:r>
            <a:r>
              <a:rPr lang="ru-RU" sz="1400" dirty="0" err="1" smtClean="0"/>
              <a:t>слухачів</a:t>
            </a:r>
            <a:r>
              <a:rPr lang="ru-RU" sz="1400" dirty="0" smtClean="0"/>
              <a:t> </a:t>
            </a:r>
            <a:r>
              <a:rPr lang="ru-RU" sz="1400" dirty="0" err="1" smtClean="0"/>
              <a:t>бізнес-шкіл</a:t>
            </a:r>
            <a:r>
              <a:rPr lang="ru-RU" sz="1400" dirty="0" smtClean="0"/>
              <a:t> та </a:t>
            </a:r>
            <a:r>
              <a:rPr lang="ru-RU" sz="1400" dirty="0" err="1" smtClean="0"/>
              <a:t>інститутів</a:t>
            </a:r>
            <a:r>
              <a:rPr lang="ru-RU" sz="1400" dirty="0" smtClean="0"/>
              <a:t> </a:t>
            </a:r>
            <a:r>
              <a:rPr lang="ru-RU" sz="1400" dirty="0" err="1" smtClean="0"/>
              <a:t>підвищення</a:t>
            </a:r>
            <a:r>
              <a:rPr lang="ru-RU" sz="1400" dirty="0" smtClean="0"/>
              <a:t> </a:t>
            </a:r>
            <a:r>
              <a:rPr lang="ru-RU" sz="1400" dirty="0" err="1" smtClean="0"/>
              <a:t>кваліфікації</a:t>
            </a:r>
            <a:r>
              <a:rPr lang="ru-RU" sz="1400" dirty="0" smtClean="0"/>
              <a:t>, </a:t>
            </a:r>
            <a:r>
              <a:rPr lang="ru-RU" sz="1400" dirty="0" err="1" smtClean="0"/>
              <a:t>фахівців</a:t>
            </a:r>
            <a:r>
              <a:rPr lang="ru-RU" sz="1400" dirty="0" smtClean="0"/>
              <a:t> у </a:t>
            </a:r>
            <a:r>
              <a:rPr lang="ru-RU" sz="1400" dirty="0" err="1" smtClean="0"/>
              <a:t>сфері</a:t>
            </a:r>
            <a:r>
              <a:rPr lang="ru-RU" sz="1400" dirty="0" smtClean="0"/>
              <a:t> </a:t>
            </a:r>
            <a:r>
              <a:rPr lang="ru-RU" sz="1400" dirty="0" err="1" smtClean="0"/>
              <a:t>управління</a:t>
            </a:r>
            <a:r>
              <a:rPr lang="ru-RU" sz="1400" dirty="0" smtClean="0"/>
              <a:t> </a:t>
            </a:r>
            <a:r>
              <a:rPr lang="ru-RU" sz="1400" dirty="0" err="1" smtClean="0"/>
              <a:t>фінансами</a:t>
            </a:r>
            <a:r>
              <a:rPr lang="ru-RU" sz="1400" dirty="0" smtClean="0"/>
              <a:t>.</a:t>
            </a:r>
            <a:endParaRPr lang="ru-RU"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descr="C:\Users\irbis\Desktop\Віртуальна виставка 2018\фото книг\15 Дивосвіт трипільської культури.jpg"/>
          <p:cNvPicPr>
            <a:picLocks noChangeAspect="1" noChangeArrowheads="1"/>
          </p:cNvPicPr>
          <p:nvPr/>
        </p:nvPicPr>
        <p:blipFill>
          <a:blip r:embed="rId2" cstate="print"/>
          <a:srcRect/>
          <a:stretch>
            <a:fillRect/>
          </a:stretch>
        </p:blipFill>
        <p:spPr bwMode="auto">
          <a:xfrm>
            <a:off x="683568" y="1269240"/>
            <a:ext cx="3095139" cy="4320000"/>
          </a:xfrm>
          <a:prstGeom prst="rect">
            <a:avLst/>
          </a:prstGeom>
          <a:noFill/>
        </p:spPr>
      </p:pic>
      <p:sp>
        <p:nvSpPr>
          <p:cNvPr id="3" name="TextBox 2"/>
          <p:cNvSpPr txBox="1"/>
          <p:nvPr/>
        </p:nvSpPr>
        <p:spPr>
          <a:xfrm>
            <a:off x="3995936" y="1124744"/>
            <a:ext cx="4608512" cy="4616648"/>
          </a:xfrm>
          <a:prstGeom prst="rect">
            <a:avLst/>
          </a:prstGeom>
          <a:noFill/>
        </p:spPr>
        <p:txBody>
          <a:bodyPr wrap="square" rtlCol="0">
            <a:spAutoFit/>
          </a:bodyPr>
          <a:lstStyle/>
          <a:p>
            <a:r>
              <a:rPr lang="ru-RU" sz="1400" dirty="0" err="1" smtClean="0"/>
              <a:t>Якубовська</a:t>
            </a:r>
            <a:r>
              <a:rPr lang="ru-RU" sz="1400" dirty="0" smtClean="0"/>
              <a:t> Л. В</a:t>
            </a:r>
            <a:r>
              <a:rPr lang="uk-UA" sz="1400" dirty="0" smtClean="0"/>
              <a:t>. </a:t>
            </a:r>
            <a:r>
              <a:rPr lang="ru-RU" sz="1400" dirty="0" err="1" smtClean="0"/>
              <a:t>Дивосвіт</a:t>
            </a:r>
            <a:r>
              <a:rPr lang="ru-RU" sz="1400" dirty="0" smtClean="0"/>
              <a:t> </a:t>
            </a:r>
            <a:r>
              <a:rPr lang="ru-RU" sz="1400" dirty="0" err="1" smtClean="0"/>
              <a:t>Трипільської</a:t>
            </a:r>
            <a:r>
              <a:rPr lang="ru-RU" sz="1400" dirty="0" smtClean="0"/>
              <a:t> </a:t>
            </a:r>
            <a:r>
              <a:rPr lang="ru-RU" sz="1400" dirty="0" err="1" smtClean="0"/>
              <a:t>культури</a:t>
            </a:r>
            <a:r>
              <a:rPr lang="ru-RU" sz="1400" dirty="0" smtClean="0"/>
              <a:t> / </a:t>
            </a:r>
          </a:p>
          <a:p>
            <a:r>
              <a:rPr lang="ru-RU" sz="1400" dirty="0" smtClean="0"/>
              <a:t>Л. В. </a:t>
            </a:r>
            <a:r>
              <a:rPr lang="ru-RU" sz="1400" dirty="0" err="1" smtClean="0"/>
              <a:t>Якубовська</a:t>
            </a:r>
            <a:r>
              <a:rPr lang="uk-UA" sz="1400" dirty="0" smtClean="0"/>
              <a:t>, </a:t>
            </a:r>
            <a:r>
              <a:rPr lang="ru-RU" sz="1400" dirty="0" smtClean="0"/>
              <a:t>Т. П. </a:t>
            </a:r>
            <a:r>
              <a:rPr lang="ru-RU" sz="1400" dirty="0" err="1" smtClean="0"/>
              <a:t>Блажкевич</a:t>
            </a:r>
            <a:r>
              <a:rPr lang="ru-RU" sz="1400" dirty="0" smtClean="0"/>
              <a:t>. </a:t>
            </a:r>
            <a:r>
              <a:rPr lang="uk-UA" sz="1400" dirty="0" smtClean="0"/>
              <a:t>–</a:t>
            </a:r>
            <a:r>
              <a:rPr lang="ru-RU" sz="1400" dirty="0" smtClean="0"/>
              <a:t> Ж</a:t>
            </a:r>
            <a:r>
              <a:rPr lang="uk-UA" sz="1400" dirty="0" err="1" smtClean="0"/>
              <a:t>итомир</a:t>
            </a:r>
            <a:r>
              <a:rPr lang="uk-UA" sz="1400" dirty="0" smtClean="0"/>
              <a:t> </a:t>
            </a:r>
            <a:r>
              <a:rPr lang="ru-RU" sz="1400" dirty="0" smtClean="0"/>
              <a:t>: </a:t>
            </a:r>
          </a:p>
          <a:p>
            <a:r>
              <a:rPr lang="ru-RU" sz="1400" dirty="0" smtClean="0"/>
              <a:t>О. О. </a:t>
            </a:r>
            <a:r>
              <a:rPr lang="ru-RU" sz="1400" dirty="0" err="1" smtClean="0"/>
              <a:t>Євенок</a:t>
            </a:r>
            <a:r>
              <a:rPr lang="ru-RU" sz="1400" dirty="0" smtClean="0"/>
              <a:t>, 2018. </a:t>
            </a:r>
            <a:r>
              <a:rPr lang="uk-UA" sz="1400" dirty="0" smtClean="0"/>
              <a:t>–</a:t>
            </a:r>
            <a:r>
              <a:rPr lang="ru-RU" sz="1400" dirty="0" smtClean="0"/>
              <a:t> 13</a:t>
            </a:r>
            <a:r>
              <a:rPr lang="uk-UA" sz="1400" dirty="0" smtClean="0"/>
              <a:t>4</a:t>
            </a:r>
            <a:r>
              <a:rPr lang="ru-RU" sz="1400" dirty="0" smtClean="0"/>
              <a:t> с.</a:t>
            </a:r>
          </a:p>
          <a:p>
            <a:pPr algn="just"/>
            <a:endParaRPr lang="ru-RU" sz="1400" dirty="0" smtClean="0"/>
          </a:p>
          <a:p>
            <a:pPr indent="288000" algn="just"/>
            <a:r>
              <a:rPr lang="ru-RU" sz="1400" dirty="0" smtClean="0"/>
              <a:t>У </a:t>
            </a:r>
            <a:r>
              <a:rPr lang="ru-RU" sz="1400" dirty="0" err="1" smtClean="0"/>
              <a:t>книзі</a:t>
            </a:r>
            <a:r>
              <a:rPr lang="ru-RU" sz="1400" dirty="0" smtClean="0"/>
              <a:t> </a:t>
            </a:r>
            <a:r>
              <a:rPr lang="ru-RU" sz="1400" dirty="0" err="1" smtClean="0"/>
              <a:t>висвітлено</a:t>
            </a:r>
            <a:r>
              <a:rPr lang="ru-RU" sz="1400" dirty="0" smtClean="0"/>
              <a:t> </a:t>
            </a:r>
            <a:r>
              <a:rPr lang="ru-RU" sz="1400" dirty="0" err="1" smtClean="0"/>
              <a:t>науково-презентаційний</a:t>
            </a:r>
            <a:r>
              <a:rPr lang="ru-RU" sz="1400" dirty="0" smtClean="0"/>
              <a:t> </a:t>
            </a:r>
            <a:r>
              <a:rPr lang="ru-RU" sz="1400" dirty="0" err="1" smtClean="0"/>
              <a:t>трипільський</a:t>
            </a:r>
            <a:r>
              <a:rPr lang="ru-RU" sz="1400" dirty="0" smtClean="0"/>
              <a:t> тур для </a:t>
            </a:r>
            <a:r>
              <a:rPr lang="ru-RU" sz="1400" dirty="0" err="1" smtClean="0"/>
              <a:t>науковців</a:t>
            </a:r>
            <a:r>
              <a:rPr lang="ru-RU" sz="1400" dirty="0" smtClean="0"/>
              <a:t> </a:t>
            </a:r>
            <a:r>
              <a:rPr lang="ru-RU" sz="1400" dirty="0" err="1" smtClean="0"/>
              <a:t>Житомирської</a:t>
            </a:r>
            <a:r>
              <a:rPr lang="ru-RU" sz="1400" dirty="0" smtClean="0"/>
              <a:t> </a:t>
            </a:r>
            <a:r>
              <a:rPr lang="ru-RU" sz="1400" dirty="0" err="1" smtClean="0"/>
              <a:t>області</a:t>
            </a:r>
            <a:r>
              <a:rPr lang="ru-RU" sz="1400" dirty="0" smtClean="0"/>
              <a:t> по </a:t>
            </a:r>
            <a:r>
              <a:rPr lang="ru-RU" sz="1400" dirty="0" err="1" smtClean="0"/>
              <a:t>найважливіших</a:t>
            </a:r>
            <a:r>
              <a:rPr lang="ru-RU" sz="1400" dirty="0" smtClean="0"/>
              <a:t> </a:t>
            </a:r>
            <a:r>
              <a:rPr lang="ru-RU" sz="1400" dirty="0" err="1" smtClean="0"/>
              <a:t>із</a:t>
            </a:r>
            <a:r>
              <a:rPr lang="ru-RU" sz="1400" dirty="0" smtClean="0"/>
              <a:t> </a:t>
            </a:r>
            <a:r>
              <a:rPr lang="ru-RU" sz="1400" dirty="0" err="1" smtClean="0"/>
              <a:t>нині</a:t>
            </a:r>
            <a:r>
              <a:rPr lang="ru-RU" sz="1400" dirty="0" smtClean="0"/>
              <a:t> </a:t>
            </a:r>
            <a:r>
              <a:rPr lang="ru-RU" sz="1400" dirty="0" err="1" smtClean="0"/>
              <a:t>існуючих</a:t>
            </a:r>
            <a:r>
              <a:rPr lang="ru-RU" sz="1400" dirty="0" smtClean="0"/>
              <a:t> </a:t>
            </a:r>
            <a:r>
              <a:rPr lang="ru-RU" sz="1400" dirty="0" err="1" smtClean="0"/>
              <a:t>музеїв</a:t>
            </a:r>
            <a:r>
              <a:rPr lang="ru-RU" sz="1400" dirty="0" smtClean="0"/>
              <a:t> та </a:t>
            </a:r>
            <a:r>
              <a:rPr lang="ru-RU" sz="1400" dirty="0" err="1" smtClean="0"/>
              <a:t>огляд</a:t>
            </a:r>
            <a:r>
              <a:rPr lang="ru-RU" sz="1400" dirty="0" smtClean="0"/>
              <a:t> </a:t>
            </a:r>
            <a:r>
              <a:rPr lang="ru-RU" sz="1400" dirty="0" err="1" smtClean="0"/>
              <a:t>колекцій</a:t>
            </a:r>
            <a:r>
              <a:rPr lang="ru-RU" sz="1400" dirty="0" smtClean="0"/>
              <a:t>, </a:t>
            </a:r>
            <a:r>
              <a:rPr lang="ru-RU" sz="1400" dirty="0" err="1" smtClean="0"/>
              <a:t>присвячених</a:t>
            </a:r>
            <a:r>
              <a:rPr lang="ru-RU" sz="1400" dirty="0" smtClean="0"/>
              <a:t> </a:t>
            </a:r>
            <a:r>
              <a:rPr lang="ru-RU" sz="1400" dirty="0" err="1" smtClean="0"/>
              <a:t>Трипільській</a:t>
            </a:r>
            <a:r>
              <a:rPr lang="ru-RU" sz="1400" dirty="0" smtClean="0"/>
              <a:t> </a:t>
            </a:r>
            <a:r>
              <a:rPr lang="ru-RU" sz="1400" dirty="0" err="1" smtClean="0"/>
              <a:t>культурі</a:t>
            </a:r>
            <a:r>
              <a:rPr lang="ru-RU" sz="1400" dirty="0" smtClean="0"/>
              <a:t> </a:t>
            </a:r>
            <a:r>
              <a:rPr lang="ru-RU" sz="1400" dirty="0" err="1" smtClean="0"/>
              <a:t>Київської</a:t>
            </a:r>
            <a:r>
              <a:rPr lang="ru-RU" sz="1400" dirty="0" smtClean="0"/>
              <a:t> </a:t>
            </a:r>
            <a:r>
              <a:rPr lang="ru-RU" sz="1400" dirty="0" err="1" smtClean="0"/>
              <a:t>та</a:t>
            </a:r>
            <a:r>
              <a:rPr lang="ru-RU" sz="1400" dirty="0" smtClean="0"/>
              <a:t> </a:t>
            </a:r>
            <a:r>
              <a:rPr lang="ru-RU" sz="1400" dirty="0" err="1" smtClean="0"/>
              <a:t>Черкаської</a:t>
            </a:r>
            <a:r>
              <a:rPr lang="ru-RU" sz="1400" dirty="0" smtClean="0"/>
              <a:t> областей. Проект </a:t>
            </a:r>
            <a:r>
              <a:rPr lang="ru-RU" sz="1400" dirty="0" err="1" smtClean="0"/>
              <a:t>впроваджувався</a:t>
            </a:r>
            <a:r>
              <a:rPr lang="ru-RU" sz="1400" dirty="0" smtClean="0"/>
              <a:t> за </a:t>
            </a:r>
            <a:r>
              <a:rPr lang="ru-RU" sz="1400" dirty="0" err="1" smtClean="0"/>
              <a:t>кошти</a:t>
            </a:r>
            <a:r>
              <a:rPr lang="ru-RU" sz="1400" dirty="0" smtClean="0"/>
              <a:t> гранту Президента </a:t>
            </a:r>
            <a:r>
              <a:rPr lang="ru-RU" sz="1400" dirty="0" err="1" smtClean="0"/>
              <a:t>України</a:t>
            </a:r>
            <a:r>
              <a:rPr lang="ru-RU" sz="1400" dirty="0" smtClean="0"/>
              <a:t> для </a:t>
            </a:r>
            <a:r>
              <a:rPr lang="ru-RU" sz="1400" dirty="0" err="1" smtClean="0"/>
              <a:t>обдарованої</a:t>
            </a:r>
            <a:r>
              <a:rPr lang="ru-RU" sz="1400" dirty="0" smtClean="0"/>
              <a:t> </a:t>
            </a:r>
            <a:r>
              <a:rPr lang="ru-RU" sz="1400" dirty="0" err="1" smtClean="0"/>
              <a:t>молоді</a:t>
            </a:r>
            <a:r>
              <a:rPr lang="ru-RU" sz="1400" dirty="0" smtClean="0"/>
              <a:t> на 2016 </a:t>
            </a:r>
            <a:r>
              <a:rPr lang="ru-RU" sz="1400" dirty="0" err="1" smtClean="0"/>
              <a:t>рік</a:t>
            </a:r>
            <a:r>
              <a:rPr lang="ru-RU" sz="1400" dirty="0" smtClean="0"/>
              <a:t> за </a:t>
            </a:r>
            <a:r>
              <a:rPr lang="ru-RU" sz="1400" dirty="0" err="1" smtClean="0"/>
              <a:t>сприяння</a:t>
            </a:r>
            <a:r>
              <a:rPr lang="ru-RU" sz="1400" dirty="0" smtClean="0"/>
              <a:t> </a:t>
            </a:r>
            <a:r>
              <a:rPr lang="ru-RU" sz="1400" dirty="0" err="1" smtClean="0"/>
              <a:t>управління</a:t>
            </a:r>
            <a:r>
              <a:rPr lang="ru-RU" sz="1400" dirty="0" smtClean="0"/>
              <a:t> </a:t>
            </a:r>
            <a:r>
              <a:rPr lang="ru-RU" sz="1400" dirty="0" err="1" smtClean="0"/>
              <a:t>сім’ї</a:t>
            </a:r>
            <a:r>
              <a:rPr lang="ru-RU" sz="1400" dirty="0" smtClean="0"/>
              <a:t>, </a:t>
            </a:r>
            <a:r>
              <a:rPr lang="ru-RU" sz="1400" dirty="0" err="1" smtClean="0"/>
              <a:t>молоді</a:t>
            </a:r>
            <a:r>
              <a:rPr lang="ru-RU" sz="1400" dirty="0" smtClean="0"/>
              <a:t> та спорту </a:t>
            </a:r>
            <a:r>
              <a:rPr lang="ru-RU" sz="1400" dirty="0" err="1" smtClean="0"/>
              <a:t>Житомирської</a:t>
            </a:r>
            <a:r>
              <a:rPr lang="ru-RU" sz="1400" dirty="0" smtClean="0"/>
              <a:t> </a:t>
            </a:r>
            <a:r>
              <a:rPr lang="ru-RU" sz="1400" dirty="0" err="1" smtClean="0"/>
              <a:t>облдержадміністрації</a:t>
            </a:r>
            <a:r>
              <a:rPr lang="ru-RU" sz="1400" dirty="0" smtClean="0"/>
              <a:t> з метою </a:t>
            </a:r>
            <a:r>
              <a:rPr lang="ru-RU" sz="1400" dirty="0" err="1" smtClean="0"/>
              <a:t>реалізації</a:t>
            </a:r>
            <a:r>
              <a:rPr lang="ru-RU" sz="1400" dirty="0" smtClean="0"/>
              <a:t> </a:t>
            </a:r>
            <a:r>
              <a:rPr lang="ru-RU" sz="1400" dirty="0" err="1" smtClean="0"/>
              <a:t>значущих</a:t>
            </a:r>
            <a:r>
              <a:rPr lang="ru-RU" sz="1400" dirty="0" smtClean="0"/>
              <a:t> </a:t>
            </a:r>
            <a:r>
              <a:rPr lang="ru-RU" sz="1400" dirty="0" err="1" smtClean="0"/>
              <a:t>творчих</a:t>
            </a:r>
            <a:r>
              <a:rPr lang="ru-RU" sz="1400" dirty="0" smtClean="0"/>
              <a:t> </a:t>
            </a:r>
            <a:r>
              <a:rPr lang="ru-RU" sz="1400" dirty="0" err="1" smtClean="0"/>
              <a:t>проектів</a:t>
            </a:r>
            <a:r>
              <a:rPr lang="ru-RU" sz="1400" dirty="0" smtClean="0"/>
              <a:t> у </a:t>
            </a:r>
            <a:r>
              <a:rPr lang="ru-RU" sz="1400" dirty="0" err="1" smtClean="0"/>
              <a:t>соціальній</a:t>
            </a:r>
            <a:r>
              <a:rPr lang="ru-RU" sz="1400" dirty="0" smtClean="0"/>
              <a:t> та </a:t>
            </a:r>
            <a:r>
              <a:rPr lang="ru-RU" sz="1400" dirty="0" err="1" smtClean="0"/>
              <a:t>гуманітарній</a:t>
            </a:r>
            <a:r>
              <a:rPr lang="ru-RU" sz="1400" dirty="0" smtClean="0"/>
              <a:t> сферах (указ Президента </a:t>
            </a:r>
            <a:r>
              <a:rPr lang="ru-RU" sz="1400" dirty="0" err="1" smtClean="0"/>
              <a:t>України</a:t>
            </a:r>
            <a:r>
              <a:rPr lang="ru-RU" sz="1400" dirty="0" smtClean="0"/>
              <a:t> № 55/2016).</a:t>
            </a:r>
          </a:p>
          <a:p>
            <a:pPr indent="288000" algn="just"/>
            <a:r>
              <a:rPr lang="ru-RU" sz="1400" dirty="0" err="1" smtClean="0"/>
              <a:t>Інформація</a:t>
            </a:r>
            <a:r>
              <a:rPr lang="ru-RU" sz="1400" dirty="0" smtClean="0"/>
              <a:t> буде </a:t>
            </a:r>
            <a:r>
              <a:rPr lang="ru-RU" sz="1400" dirty="0" err="1" smtClean="0"/>
              <a:t>цікавою</a:t>
            </a:r>
            <a:r>
              <a:rPr lang="ru-RU" sz="1400" dirty="0" smtClean="0"/>
              <a:t> не </a:t>
            </a:r>
            <a:r>
              <a:rPr lang="ru-RU" sz="1400" dirty="0" err="1" smtClean="0"/>
              <a:t>тільки</a:t>
            </a:r>
            <a:r>
              <a:rPr lang="ru-RU" sz="1400" dirty="0" smtClean="0"/>
              <a:t> </a:t>
            </a:r>
            <a:r>
              <a:rPr lang="ru-RU" sz="1400" dirty="0" err="1" smtClean="0"/>
              <a:t>тим</a:t>
            </a:r>
            <a:r>
              <a:rPr lang="ru-RU" sz="1400" dirty="0" smtClean="0"/>
              <a:t>, </a:t>
            </a:r>
            <a:r>
              <a:rPr lang="ru-RU" sz="1400" dirty="0" err="1" smtClean="0"/>
              <a:t>хто</a:t>
            </a:r>
            <a:r>
              <a:rPr lang="ru-RU" sz="1400" dirty="0" smtClean="0"/>
              <a:t> </a:t>
            </a:r>
            <a:r>
              <a:rPr lang="ru-RU" sz="1400" dirty="0" err="1" smtClean="0"/>
              <a:t>захоплюється</a:t>
            </a:r>
            <a:r>
              <a:rPr lang="ru-RU" sz="1400" dirty="0" smtClean="0"/>
              <a:t> </a:t>
            </a:r>
            <a:r>
              <a:rPr lang="ru-RU" sz="1400" dirty="0" err="1" smtClean="0"/>
              <a:t>археологією</a:t>
            </a:r>
            <a:r>
              <a:rPr lang="ru-RU" sz="1400" dirty="0" smtClean="0"/>
              <a:t> та </a:t>
            </a:r>
            <a:r>
              <a:rPr lang="ru-RU" sz="1400" dirty="0" err="1" smtClean="0"/>
              <a:t>історією</a:t>
            </a:r>
            <a:r>
              <a:rPr lang="ru-RU" sz="1400" dirty="0" smtClean="0"/>
              <a:t>, </a:t>
            </a:r>
            <a:r>
              <a:rPr lang="ru-RU" sz="1400" dirty="0" err="1" smtClean="0"/>
              <a:t>але</a:t>
            </a:r>
            <a:r>
              <a:rPr lang="ru-RU" sz="1400" dirty="0" smtClean="0"/>
              <a:t> </a:t>
            </a:r>
            <a:r>
              <a:rPr lang="ru-RU" sz="1400" dirty="0" err="1" smtClean="0"/>
              <a:t>й</a:t>
            </a:r>
            <a:r>
              <a:rPr lang="ru-RU" sz="1400" dirty="0" smtClean="0"/>
              <a:t> широкому колу </a:t>
            </a:r>
            <a:r>
              <a:rPr lang="ru-RU" sz="1400" dirty="0" err="1" smtClean="0"/>
              <a:t>читачів</a:t>
            </a:r>
            <a:r>
              <a:rPr lang="ru-RU" sz="1400" dirty="0" smtClean="0"/>
              <a:t>, тому </a:t>
            </a:r>
            <a:r>
              <a:rPr lang="ru-RU" sz="1400" dirty="0" err="1" smtClean="0"/>
              <a:t>що</a:t>
            </a:r>
            <a:r>
              <a:rPr lang="ru-RU" sz="1400" dirty="0" smtClean="0"/>
              <a:t> </a:t>
            </a:r>
            <a:r>
              <a:rPr lang="ru-RU" sz="1400" dirty="0" err="1" smtClean="0"/>
              <a:t>розповідається</a:t>
            </a:r>
            <a:r>
              <a:rPr lang="ru-RU" sz="1400" dirty="0" smtClean="0"/>
              <a:t> про </a:t>
            </a:r>
            <a:r>
              <a:rPr lang="ru-RU" sz="1400" dirty="0" err="1" smtClean="0"/>
              <a:t>цікаві</a:t>
            </a:r>
            <a:r>
              <a:rPr lang="ru-RU" sz="1400" dirty="0" smtClean="0"/>
              <a:t> </a:t>
            </a:r>
            <a:r>
              <a:rPr lang="ru-RU" sz="1400" dirty="0" err="1" smtClean="0"/>
              <a:t>речі</a:t>
            </a:r>
            <a:r>
              <a:rPr lang="ru-RU" sz="1400" dirty="0" smtClean="0"/>
              <a:t>, </a:t>
            </a:r>
            <a:r>
              <a:rPr lang="ru-RU" sz="1400" dirty="0" err="1" smtClean="0"/>
              <a:t>маловідомі</a:t>
            </a:r>
            <a:r>
              <a:rPr lang="ru-RU" sz="1400" dirty="0" smtClean="0"/>
              <a:t> </a:t>
            </a:r>
            <a:r>
              <a:rPr lang="ru-RU" sz="1400" dirty="0" err="1" smtClean="0"/>
              <a:t>знахідки</a:t>
            </a:r>
            <a:r>
              <a:rPr lang="ru-RU" sz="1400" dirty="0" smtClean="0"/>
              <a:t>, </a:t>
            </a:r>
            <a:r>
              <a:rPr lang="ru-RU" sz="1400" dirty="0" err="1" smtClean="0"/>
              <a:t>що</a:t>
            </a:r>
            <a:r>
              <a:rPr lang="ru-RU" sz="1400" dirty="0" smtClean="0"/>
              <a:t> належать до </a:t>
            </a:r>
            <a:r>
              <a:rPr lang="ru-RU" sz="1400" dirty="0" err="1" smtClean="0"/>
              <a:t>самобутньої</a:t>
            </a:r>
            <a:r>
              <a:rPr lang="ru-RU" sz="1400" dirty="0" smtClean="0"/>
              <a:t> </a:t>
            </a:r>
            <a:r>
              <a:rPr lang="ru-RU" sz="1400" dirty="0" err="1" smtClean="0"/>
              <a:t>культури</a:t>
            </a:r>
            <a:r>
              <a:rPr lang="ru-RU" sz="1400" dirty="0" smtClean="0"/>
              <a:t> </a:t>
            </a:r>
            <a:r>
              <a:rPr lang="ru-RU" sz="1400" dirty="0" err="1" smtClean="0"/>
              <a:t>світового</a:t>
            </a:r>
            <a:r>
              <a:rPr lang="ru-RU" sz="1400" dirty="0" smtClean="0"/>
              <a:t> </a:t>
            </a:r>
            <a:r>
              <a:rPr lang="ru-RU" sz="1400" dirty="0" err="1" smtClean="0"/>
              <a:t>значення</a:t>
            </a:r>
            <a:r>
              <a:rPr lang="ru-RU" sz="1400" dirty="0" smtClean="0"/>
              <a:t> </a:t>
            </a:r>
            <a:r>
              <a:rPr lang="ru-RU" sz="1400" dirty="0" err="1" smtClean="0"/>
              <a:t>Кукутень</a:t>
            </a:r>
            <a:r>
              <a:rPr lang="uk-UA" sz="1400" dirty="0" smtClean="0"/>
              <a:t> –</a:t>
            </a:r>
            <a:r>
              <a:rPr lang="ru-RU" sz="1400" dirty="0" smtClean="0"/>
              <a:t> </a:t>
            </a:r>
            <a:r>
              <a:rPr lang="ru-RU" sz="1400" dirty="0" err="1" smtClean="0"/>
              <a:t>Трипілля</a:t>
            </a:r>
            <a:r>
              <a:rPr lang="ru-RU" sz="1400" dirty="0" smtClean="0"/>
              <a:t>. </a:t>
            </a:r>
            <a:r>
              <a:rPr lang="ru-RU" sz="1400" dirty="0" err="1" smtClean="0"/>
              <a:t>Ця</a:t>
            </a:r>
            <a:r>
              <a:rPr lang="ru-RU" sz="1400" dirty="0" smtClean="0"/>
              <a:t> культура </a:t>
            </a:r>
            <a:r>
              <a:rPr lang="ru-RU" sz="1400" dirty="0" err="1" smtClean="0"/>
              <a:t>існувала</a:t>
            </a:r>
            <a:r>
              <a:rPr lang="ru-RU" sz="1400" dirty="0" smtClean="0"/>
              <a:t> на </a:t>
            </a:r>
            <a:r>
              <a:rPr lang="ru-RU" sz="1400" dirty="0" err="1" smtClean="0"/>
              <a:t>території</a:t>
            </a:r>
            <a:r>
              <a:rPr lang="ru-RU" sz="1400" dirty="0" smtClean="0"/>
              <a:t> </a:t>
            </a:r>
            <a:r>
              <a:rPr lang="ru-RU" sz="1400" dirty="0" err="1" smtClean="0"/>
              <a:t>сучасних</a:t>
            </a:r>
            <a:r>
              <a:rPr lang="ru-RU" sz="1400" dirty="0" smtClean="0"/>
              <a:t> </a:t>
            </a:r>
            <a:r>
              <a:rPr lang="ru-RU" sz="1400" dirty="0" err="1" smtClean="0"/>
              <a:t>країн</a:t>
            </a:r>
            <a:r>
              <a:rPr lang="ru-RU" sz="1400" dirty="0" smtClean="0"/>
              <a:t> </a:t>
            </a:r>
            <a:r>
              <a:rPr lang="ru-RU" sz="1400" dirty="0" err="1" smtClean="0"/>
              <a:t>України</a:t>
            </a:r>
            <a:r>
              <a:rPr lang="ru-RU" sz="1400" dirty="0" smtClean="0"/>
              <a:t>, </a:t>
            </a:r>
            <a:r>
              <a:rPr lang="ru-RU" sz="1400" dirty="0" err="1" smtClean="0"/>
              <a:t>Молдови</a:t>
            </a:r>
            <a:r>
              <a:rPr lang="ru-RU" sz="1400" dirty="0" smtClean="0"/>
              <a:t> та </a:t>
            </a:r>
            <a:r>
              <a:rPr lang="ru-RU" sz="1400" dirty="0" err="1" smtClean="0"/>
              <a:t>Румунії</a:t>
            </a:r>
            <a:r>
              <a:rPr lang="ru-RU" sz="1400" dirty="0" smtClean="0"/>
              <a:t> </a:t>
            </a:r>
            <a:r>
              <a:rPr lang="ru-RU" sz="1400" dirty="0" err="1" smtClean="0"/>
              <a:t>близько</a:t>
            </a:r>
            <a:r>
              <a:rPr lang="ru-RU" sz="1400" dirty="0" smtClean="0"/>
              <a:t> 7 </a:t>
            </a:r>
            <a:r>
              <a:rPr lang="ru-RU" sz="1400" dirty="0" err="1" smtClean="0"/>
              <a:t>тисяч</a:t>
            </a:r>
            <a:r>
              <a:rPr lang="ru-RU" sz="1400" dirty="0" smtClean="0"/>
              <a:t> </a:t>
            </a:r>
            <a:r>
              <a:rPr lang="ru-RU" sz="1400" dirty="0" err="1" smtClean="0"/>
              <a:t>років</a:t>
            </a:r>
            <a:r>
              <a:rPr lang="ru-RU" sz="1400" dirty="0" smtClean="0"/>
              <a:t> тому.</a:t>
            </a:r>
            <a:endParaRPr lang="ru-RU"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descr="C:\Users\irbis\Desktop\Віртуальна виставка 2018\фото книг\16. Хімія.jpg"/>
          <p:cNvPicPr>
            <a:picLocks noChangeAspect="1" noChangeArrowheads="1"/>
          </p:cNvPicPr>
          <p:nvPr/>
        </p:nvPicPr>
        <p:blipFill>
          <a:blip r:embed="rId2" cstate="print"/>
          <a:srcRect/>
          <a:stretch>
            <a:fillRect/>
          </a:stretch>
        </p:blipFill>
        <p:spPr bwMode="auto">
          <a:xfrm>
            <a:off x="683402" y="1269240"/>
            <a:ext cx="3096510" cy="4320000"/>
          </a:xfrm>
          <a:prstGeom prst="rect">
            <a:avLst/>
          </a:prstGeom>
          <a:noFill/>
        </p:spPr>
      </p:pic>
      <p:sp>
        <p:nvSpPr>
          <p:cNvPr id="3" name="TextBox 2"/>
          <p:cNvSpPr txBox="1"/>
          <p:nvPr/>
        </p:nvSpPr>
        <p:spPr>
          <a:xfrm>
            <a:off x="3923928" y="404664"/>
            <a:ext cx="4752528" cy="6124754"/>
          </a:xfrm>
          <a:prstGeom prst="rect">
            <a:avLst/>
          </a:prstGeom>
          <a:noFill/>
        </p:spPr>
        <p:txBody>
          <a:bodyPr wrap="square" rtlCol="0">
            <a:spAutoFit/>
          </a:bodyPr>
          <a:lstStyle/>
          <a:p>
            <a:pPr algn="just"/>
            <a:r>
              <a:rPr lang="ru-RU" sz="1400" dirty="0" smtClean="0"/>
              <a:t>Дорохов В. І. </a:t>
            </a:r>
            <a:r>
              <a:rPr lang="ru-RU" sz="1400" dirty="0" err="1" smtClean="0"/>
              <a:t>Хімія</a:t>
            </a:r>
            <a:r>
              <a:rPr lang="ru-RU" sz="1400" dirty="0" smtClean="0"/>
              <a:t> : </a:t>
            </a:r>
            <a:r>
              <a:rPr lang="ru-RU" sz="1400" dirty="0" err="1" smtClean="0"/>
              <a:t>навч</a:t>
            </a:r>
            <a:r>
              <a:rPr lang="uk-UA" sz="1400" dirty="0" smtClean="0"/>
              <a:t>.</a:t>
            </a:r>
            <a:r>
              <a:rPr lang="ru-RU" sz="1400" dirty="0" smtClean="0"/>
              <a:t> </a:t>
            </a:r>
            <a:r>
              <a:rPr lang="ru-RU" sz="1400" dirty="0" err="1" smtClean="0"/>
              <a:t>посіб</a:t>
            </a:r>
            <a:r>
              <a:rPr lang="ru-RU" sz="1400" dirty="0" smtClean="0"/>
              <a:t>. / В. І. Дорохов, </a:t>
            </a:r>
          </a:p>
          <a:p>
            <a:r>
              <a:rPr lang="ru-RU" sz="1400" dirty="0" smtClean="0"/>
              <a:t>Н. О. Горбунова, М. В. Вовк</a:t>
            </a:r>
            <a:r>
              <a:rPr lang="uk-UA" sz="1400" dirty="0" smtClean="0"/>
              <a:t>. –</a:t>
            </a:r>
            <a:r>
              <a:rPr lang="ru-RU" sz="1400" dirty="0" smtClean="0"/>
              <a:t> Житомир : ЖНАЕУ, 2018. </a:t>
            </a:r>
            <a:r>
              <a:rPr lang="uk-UA" sz="1400" dirty="0" smtClean="0"/>
              <a:t>–</a:t>
            </a:r>
            <a:r>
              <a:rPr lang="ru-RU" sz="1400" dirty="0" smtClean="0"/>
              <a:t> 32</a:t>
            </a:r>
            <a:r>
              <a:rPr lang="uk-UA" sz="1400" dirty="0" smtClean="0"/>
              <a:t>3</a:t>
            </a:r>
            <a:r>
              <a:rPr lang="ru-RU" sz="1400" dirty="0" smtClean="0"/>
              <a:t> с.</a:t>
            </a:r>
          </a:p>
          <a:p>
            <a:pPr algn="just"/>
            <a:endParaRPr lang="uk-UA" sz="1400" dirty="0" smtClean="0">
              <a:solidFill>
                <a:srgbClr val="FF0000"/>
              </a:solidFill>
            </a:endParaRPr>
          </a:p>
          <a:p>
            <a:pPr indent="288000" algn="just"/>
            <a:r>
              <a:rPr lang="uk-UA" sz="1400" dirty="0" smtClean="0"/>
              <a:t>Хімія є фундаментальною дисципліною природничо-наукового циклу при підготовці фахівців із спеціальності «Лісове господарство», без знань якої неможливе глибоке вивчення відповідних курсів:	ґрунтознавства, фізіології рослин, мікробіології, хімічного захисту рослин, процесів переробки продуктів сільського та лісового господарства.</a:t>
            </a:r>
            <a:endParaRPr lang="ru-RU" sz="1400" dirty="0" smtClean="0"/>
          </a:p>
          <a:p>
            <a:pPr indent="288000" algn="just"/>
            <a:r>
              <a:rPr lang="uk-UA" sz="1400" dirty="0" smtClean="0"/>
              <a:t>Представлений посібник є спробою вдосконалення роботи зі </a:t>
            </a:r>
            <a:r>
              <a:rPr lang="uk-UA" sz="1400" dirty="0" err="1" smtClean="0"/>
              <a:t>студ</a:t>
            </a:r>
            <a:r>
              <a:rPr lang="ru-RU" sz="1400" dirty="0" err="1" smtClean="0"/>
              <a:t>ентами</a:t>
            </a:r>
            <a:r>
              <a:rPr lang="ru-RU" sz="1400" dirty="0" smtClean="0"/>
              <a:t>, </a:t>
            </a:r>
            <a:r>
              <a:rPr lang="uk-UA" sz="1400" dirty="0" smtClean="0"/>
              <a:t>особливо в період євроінтеграції освіти.</a:t>
            </a:r>
            <a:endParaRPr lang="ru-RU" sz="1400" dirty="0" smtClean="0"/>
          </a:p>
          <a:p>
            <a:pPr indent="288000" algn="just"/>
            <a:r>
              <a:rPr lang="uk-UA" sz="1400" dirty="0" smtClean="0"/>
              <a:t>Посібник розділений на дві частини. Перша частина охоплює програмні теми загальної та неорганічної хімії, друга частина - аналітичної та органічної хімії. Укладаючи цей посібник автори розрахували власний багаторічний досвід викладання хімії в Житомирському національному агроекологічному університеті. Фактичний й теоретичний матеріал сформовано та висвітлено у доступній формі із застосуванням великої кількості таблиць, схем та рисунків, в достатньому обсязі для досягнення високого рівня підготовки майбутніх фахівців лісового господарства.</a:t>
            </a:r>
            <a:endParaRPr lang="ru-RU" sz="1400" dirty="0" smtClean="0"/>
          </a:p>
          <a:p>
            <a:pPr indent="288000" algn="just"/>
            <a:r>
              <a:rPr lang="ru-RU" sz="1400" dirty="0" err="1" smtClean="0"/>
              <a:t>Посібник</a:t>
            </a:r>
            <a:r>
              <a:rPr lang="ru-RU" sz="1400" dirty="0" smtClean="0"/>
              <a:t> </a:t>
            </a:r>
            <a:r>
              <a:rPr lang="ru-RU" sz="1400" dirty="0" err="1" smtClean="0"/>
              <a:t>підготовлено</a:t>
            </a:r>
            <a:r>
              <a:rPr lang="ru-RU" sz="1400" dirty="0" smtClean="0"/>
              <a:t> на </a:t>
            </a:r>
            <a:r>
              <a:rPr lang="ru-RU" sz="1400" dirty="0" err="1" smtClean="0"/>
              <a:t>допомогу</a:t>
            </a:r>
            <a:r>
              <a:rPr lang="ru-RU" sz="1400" dirty="0" smtClean="0"/>
              <a:t> студентам </a:t>
            </a:r>
            <a:r>
              <a:rPr lang="ru-RU" sz="1400" dirty="0" err="1" smtClean="0"/>
              <a:t>спеціальності</a:t>
            </a:r>
            <a:r>
              <a:rPr lang="ru-RU" sz="1400" dirty="0" smtClean="0"/>
              <a:t> </a:t>
            </a:r>
            <a:r>
              <a:rPr lang="uk-UA" sz="1400" dirty="0" smtClean="0"/>
              <a:t>«</a:t>
            </a:r>
            <a:r>
              <a:rPr lang="ru-RU" sz="1400" dirty="0" err="1" smtClean="0"/>
              <a:t>Лісове</a:t>
            </a:r>
            <a:r>
              <a:rPr lang="ru-RU" sz="1400" dirty="0" smtClean="0"/>
              <a:t> </a:t>
            </a:r>
            <a:r>
              <a:rPr lang="ru-RU" sz="1400" dirty="0" err="1" smtClean="0"/>
              <a:t>господарство</a:t>
            </a:r>
            <a:r>
              <a:rPr lang="uk-UA" sz="1400" dirty="0" smtClean="0"/>
              <a:t>»</a:t>
            </a:r>
            <a:r>
              <a:rPr lang="ru-RU" sz="1400" dirty="0" smtClean="0"/>
              <a:t>. </a:t>
            </a:r>
            <a:r>
              <a:rPr lang="ru-RU" sz="1400" dirty="0" err="1" smtClean="0"/>
              <a:t>Може</a:t>
            </a:r>
            <a:r>
              <a:rPr lang="ru-RU" sz="1400" dirty="0" smtClean="0"/>
              <a:t> бути </a:t>
            </a:r>
            <a:r>
              <a:rPr lang="ru-RU" sz="1400" dirty="0" err="1" smtClean="0"/>
              <a:t>корисним</a:t>
            </a:r>
            <a:r>
              <a:rPr lang="ru-RU" sz="1400" dirty="0" smtClean="0"/>
              <a:t> для </a:t>
            </a:r>
            <a:r>
              <a:rPr lang="ru-RU" sz="1400" dirty="0" err="1" smtClean="0"/>
              <a:t>студентів</a:t>
            </a:r>
            <a:r>
              <a:rPr lang="ru-RU" sz="1400" dirty="0" smtClean="0"/>
              <a:t> </a:t>
            </a:r>
            <a:r>
              <a:rPr lang="ru-RU" sz="1400" dirty="0" err="1" smtClean="0"/>
              <a:t>агрономічних</a:t>
            </a:r>
            <a:r>
              <a:rPr lang="ru-RU" sz="1400" dirty="0" smtClean="0"/>
              <a:t>, </a:t>
            </a:r>
            <a:r>
              <a:rPr lang="ru-RU" sz="1400" dirty="0" err="1" smtClean="0"/>
              <a:t>біологічних</a:t>
            </a:r>
            <a:r>
              <a:rPr lang="ru-RU" sz="1400" dirty="0" smtClean="0"/>
              <a:t> та </a:t>
            </a:r>
            <a:r>
              <a:rPr lang="ru-RU" sz="1400" dirty="0" err="1" smtClean="0"/>
              <a:t>екологічних</a:t>
            </a:r>
            <a:r>
              <a:rPr lang="ru-RU" sz="1400" dirty="0" smtClean="0"/>
              <a:t> </a:t>
            </a:r>
            <a:r>
              <a:rPr lang="ru-RU" sz="1400" dirty="0" err="1" smtClean="0"/>
              <a:t>спеціальностей</a:t>
            </a:r>
            <a:r>
              <a:rPr lang="ru-RU" sz="1400" dirty="0" smtClean="0"/>
              <a:t>, </a:t>
            </a:r>
            <a:r>
              <a:rPr lang="ru-RU" sz="1400" dirty="0" err="1" smtClean="0"/>
              <a:t>викладачам</a:t>
            </a:r>
            <a:r>
              <a:rPr lang="ru-RU" sz="1400" dirty="0" smtClean="0"/>
              <a:t> </a:t>
            </a:r>
            <a:r>
              <a:rPr lang="ru-RU" sz="1400" dirty="0" err="1" smtClean="0"/>
              <a:t>ліцеїв</a:t>
            </a:r>
            <a:r>
              <a:rPr lang="ru-RU" sz="1400" dirty="0" smtClean="0"/>
              <a:t> і </a:t>
            </a:r>
            <a:r>
              <a:rPr lang="ru-RU" sz="1400" dirty="0" err="1" smtClean="0"/>
              <a:t>спеціалізованих</a:t>
            </a:r>
            <a:r>
              <a:rPr lang="ru-RU" sz="1400" dirty="0" smtClean="0"/>
              <a:t> </a:t>
            </a:r>
            <a:r>
              <a:rPr lang="ru-RU" sz="1400" dirty="0" err="1" smtClean="0"/>
              <a:t>класів</a:t>
            </a:r>
            <a:r>
              <a:rPr lang="ru-RU" sz="1400" dirty="0" smtClean="0"/>
              <a:t>.</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C:\Users\irbis\Desktop\Віртуальна виставка 2018\фото книг\17. метрологія та електричні.jpg"/>
          <p:cNvPicPr>
            <a:picLocks noChangeAspect="1" noChangeArrowheads="1"/>
          </p:cNvPicPr>
          <p:nvPr/>
        </p:nvPicPr>
        <p:blipFill>
          <a:blip r:embed="rId2" cstate="print"/>
          <a:srcRect/>
          <a:stretch>
            <a:fillRect/>
          </a:stretch>
        </p:blipFill>
        <p:spPr bwMode="auto">
          <a:xfrm>
            <a:off x="683568" y="1269240"/>
            <a:ext cx="3088886" cy="4320000"/>
          </a:xfrm>
          <a:prstGeom prst="rect">
            <a:avLst/>
          </a:prstGeom>
          <a:noFill/>
        </p:spPr>
      </p:pic>
      <p:sp>
        <p:nvSpPr>
          <p:cNvPr id="3" name="TextBox 2"/>
          <p:cNvSpPr txBox="1"/>
          <p:nvPr/>
        </p:nvSpPr>
        <p:spPr>
          <a:xfrm>
            <a:off x="4067944" y="1976060"/>
            <a:ext cx="4536504" cy="2954655"/>
          </a:xfrm>
          <a:prstGeom prst="rect">
            <a:avLst/>
          </a:prstGeom>
          <a:noFill/>
        </p:spPr>
        <p:txBody>
          <a:bodyPr wrap="square" rtlCol="0">
            <a:spAutoFit/>
          </a:bodyPr>
          <a:lstStyle/>
          <a:p>
            <a:r>
              <a:rPr lang="ru-RU" sz="1400" dirty="0" err="1" smtClean="0"/>
              <a:t>Метрологія</a:t>
            </a:r>
            <a:r>
              <a:rPr lang="ru-RU" sz="1400" dirty="0" smtClean="0"/>
              <a:t> та </a:t>
            </a:r>
            <a:r>
              <a:rPr lang="ru-RU" sz="1400" dirty="0" err="1" smtClean="0"/>
              <a:t>електричні</a:t>
            </a:r>
            <a:r>
              <a:rPr lang="ru-RU" sz="1400" dirty="0" smtClean="0"/>
              <a:t> </a:t>
            </a:r>
            <a:r>
              <a:rPr lang="ru-RU" sz="1400" dirty="0" err="1" smtClean="0"/>
              <a:t>вимірюванн</a:t>
            </a:r>
            <a:r>
              <a:rPr lang="uk-UA" sz="1400" dirty="0" smtClean="0"/>
              <a:t>я :</a:t>
            </a:r>
            <a:r>
              <a:rPr lang="ru-RU" sz="1400" dirty="0" smtClean="0"/>
              <a:t> </a:t>
            </a:r>
            <a:r>
              <a:rPr lang="ru-RU" sz="1400" dirty="0" err="1" smtClean="0"/>
              <a:t>навч</a:t>
            </a:r>
            <a:r>
              <a:rPr lang="ru-RU" sz="1400" dirty="0" smtClean="0"/>
              <a:t>. </a:t>
            </a:r>
            <a:r>
              <a:rPr lang="ru-RU" sz="1400" dirty="0" err="1" smtClean="0"/>
              <a:t>посіб</a:t>
            </a:r>
            <a:r>
              <a:rPr lang="ru-RU" sz="1400" dirty="0" smtClean="0"/>
              <a:t>. / </a:t>
            </a:r>
            <a:r>
              <a:rPr lang="ru-RU" sz="1400" dirty="0" smtClean="0"/>
              <a:t>І.</a:t>
            </a:r>
            <a:r>
              <a:rPr lang="uk-UA" sz="1400" dirty="0"/>
              <a:t> </a:t>
            </a:r>
            <a:r>
              <a:rPr lang="ru-RU" sz="1400" dirty="0" smtClean="0"/>
              <a:t>В</a:t>
            </a:r>
            <a:r>
              <a:rPr lang="ru-RU" sz="1400" dirty="0" smtClean="0"/>
              <a:t>. </a:t>
            </a:r>
            <a:r>
              <a:rPr lang="ru-RU" sz="1400" dirty="0" err="1" smtClean="0"/>
              <a:t>Нездвецька</a:t>
            </a:r>
            <a:r>
              <a:rPr lang="ru-RU" sz="1400" dirty="0" smtClean="0"/>
              <a:t>, А. П. </a:t>
            </a:r>
            <a:r>
              <a:rPr lang="ru-RU" sz="1400" dirty="0" err="1" smtClean="0"/>
              <a:t>Войци</a:t>
            </a:r>
            <a:r>
              <a:rPr lang="uk-UA" sz="1400" dirty="0" err="1" smtClean="0"/>
              <a:t>цький</a:t>
            </a:r>
            <a:r>
              <a:rPr lang="uk-UA" sz="1400" dirty="0" smtClean="0"/>
              <a:t>,</a:t>
            </a:r>
            <a:r>
              <a:rPr lang="ru-RU" sz="1400" dirty="0" smtClean="0"/>
              <a:t> Н. М. </a:t>
            </a:r>
            <a:r>
              <a:rPr lang="ru-RU" sz="1400" dirty="0" err="1" smtClean="0"/>
              <a:t>Цивенкова</a:t>
            </a:r>
            <a:r>
              <a:rPr lang="ru-RU" sz="1400" dirty="0" smtClean="0"/>
              <a:t>, </a:t>
            </a:r>
          </a:p>
          <a:p>
            <a:pPr algn="just"/>
            <a:r>
              <a:rPr lang="ru-RU" sz="1400" dirty="0" smtClean="0"/>
              <a:t>А. А. </a:t>
            </a:r>
            <a:r>
              <a:rPr lang="ru-RU" sz="1400" dirty="0" err="1" smtClean="0"/>
              <a:t>Голубенко</a:t>
            </a:r>
            <a:r>
              <a:rPr lang="ru-RU" sz="1400" dirty="0" smtClean="0"/>
              <a:t>. </a:t>
            </a:r>
            <a:r>
              <a:rPr lang="uk-UA" sz="1400" dirty="0" smtClean="0"/>
              <a:t>–</a:t>
            </a:r>
            <a:r>
              <a:rPr lang="ru-RU" sz="1400" dirty="0" smtClean="0"/>
              <a:t> Житомир : ЖН</a:t>
            </a:r>
            <a:r>
              <a:rPr lang="uk-UA" sz="1400" dirty="0" smtClean="0"/>
              <a:t>А</a:t>
            </a:r>
            <a:r>
              <a:rPr lang="ru-RU" sz="1400" dirty="0" smtClean="0"/>
              <a:t>ЕУ</a:t>
            </a:r>
            <a:r>
              <a:rPr lang="uk-UA" sz="1400" dirty="0" smtClean="0"/>
              <a:t>,</a:t>
            </a:r>
            <a:r>
              <a:rPr lang="ru-RU" sz="1400" dirty="0" smtClean="0"/>
              <a:t> 2018. </a:t>
            </a:r>
            <a:r>
              <a:rPr lang="uk-UA" sz="1400" dirty="0" smtClean="0"/>
              <a:t>– </a:t>
            </a:r>
            <a:r>
              <a:rPr lang="ru-RU" sz="1400" dirty="0" smtClean="0"/>
              <a:t>23</a:t>
            </a:r>
            <a:r>
              <a:rPr lang="uk-UA" sz="1400" dirty="0" smtClean="0"/>
              <a:t>7</a:t>
            </a:r>
            <a:r>
              <a:rPr lang="ru-RU" sz="1400" dirty="0" smtClean="0"/>
              <a:t> с.</a:t>
            </a:r>
          </a:p>
          <a:p>
            <a:pPr algn="just"/>
            <a:endParaRPr lang="ru-RU" sz="1400" dirty="0" smtClean="0"/>
          </a:p>
          <a:p>
            <a:pPr indent="288000" algn="just"/>
            <a:r>
              <a:rPr lang="ru-RU" sz="1400" dirty="0" smtClean="0"/>
              <a:t>В навчальному посібнику </a:t>
            </a:r>
            <a:r>
              <a:rPr lang="ru-RU" sz="1400" dirty="0" err="1" smtClean="0"/>
              <a:t>розглядаються</a:t>
            </a:r>
            <a:r>
              <a:rPr lang="ru-RU" sz="1400" dirty="0" smtClean="0"/>
              <a:t> </a:t>
            </a:r>
            <a:r>
              <a:rPr lang="ru-RU" sz="1400" dirty="0" err="1" smtClean="0"/>
              <a:t>питання</a:t>
            </a:r>
            <a:r>
              <a:rPr lang="ru-RU" sz="1400" dirty="0" smtClean="0"/>
              <a:t> метролог</a:t>
            </a:r>
            <a:r>
              <a:rPr lang="uk-UA" sz="1400" dirty="0" err="1" smtClean="0"/>
              <a:t>ії</a:t>
            </a:r>
            <a:r>
              <a:rPr lang="uk-UA" sz="1400" dirty="0" smtClean="0"/>
              <a:t> та </a:t>
            </a:r>
            <a:r>
              <a:rPr lang="ru-RU" sz="1400" dirty="0" err="1" smtClean="0"/>
              <a:t>методів</a:t>
            </a:r>
            <a:r>
              <a:rPr lang="ru-RU" sz="1400" dirty="0" smtClean="0"/>
              <a:t> </a:t>
            </a:r>
            <a:r>
              <a:rPr lang="ru-RU" sz="1400" dirty="0" err="1" smtClean="0"/>
              <a:t>вимірювань</a:t>
            </a:r>
            <a:r>
              <a:rPr lang="ru-RU" sz="1400" dirty="0" smtClean="0"/>
              <a:t> </a:t>
            </a:r>
            <a:r>
              <a:rPr lang="ru-RU" sz="1400" dirty="0" err="1" smtClean="0"/>
              <a:t>електричних</a:t>
            </a:r>
            <a:r>
              <a:rPr lang="ru-RU" sz="1400" dirty="0" smtClean="0"/>
              <a:t>, </a:t>
            </a:r>
            <a:r>
              <a:rPr lang="ru-RU" sz="1400" dirty="0" err="1" smtClean="0"/>
              <a:t>магнітних</a:t>
            </a:r>
            <a:r>
              <a:rPr lang="ru-RU" sz="1400" dirty="0" smtClean="0"/>
              <a:t>, </a:t>
            </a:r>
            <a:r>
              <a:rPr lang="ru-RU" sz="1400" dirty="0" err="1" smtClean="0"/>
              <a:t>неелектричних</a:t>
            </a:r>
            <a:r>
              <a:rPr lang="ru-RU" sz="1400" dirty="0" smtClean="0"/>
              <a:t> </a:t>
            </a:r>
            <a:r>
              <a:rPr lang="ru-RU" sz="1400" dirty="0" err="1" smtClean="0"/>
              <a:t>ве</a:t>
            </a:r>
            <a:r>
              <a:rPr lang="uk-UA" sz="1400" dirty="0" smtClean="0"/>
              <a:t>личин </a:t>
            </a:r>
            <a:r>
              <a:rPr lang="ru-RU" sz="1400" dirty="0" smtClean="0"/>
              <a:t>та </a:t>
            </a:r>
            <a:r>
              <a:rPr lang="ru-RU" sz="1400" dirty="0" err="1" smtClean="0"/>
              <a:t>методи</a:t>
            </a:r>
            <a:r>
              <a:rPr lang="ru-RU" sz="1400" dirty="0" smtClean="0"/>
              <a:t> </a:t>
            </a:r>
            <a:r>
              <a:rPr lang="ru-RU" sz="1400" dirty="0" err="1" smtClean="0"/>
              <a:t>оцінки</a:t>
            </a:r>
            <a:r>
              <a:rPr lang="ru-RU" sz="1400" dirty="0" smtClean="0"/>
              <a:t> </a:t>
            </a:r>
            <a:r>
              <a:rPr lang="ru-RU" sz="1400" dirty="0" err="1" smtClean="0"/>
              <a:t>точності</a:t>
            </a:r>
            <a:r>
              <a:rPr lang="ru-RU" sz="1400" dirty="0" smtClean="0"/>
              <a:t> </a:t>
            </a:r>
            <a:r>
              <a:rPr lang="ru-RU" sz="1400" dirty="0" err="1" smtClean="0"/>
              <a:t>результатів</a:t>
            </a:r>
            <a:r>
              <a:rPr lang="ru-RU" sz="1400" dirty="0" smtClean="0"/>
              <a:t> </a:t>
            </a:r>
            <a:r>
              <a:rPr lang="ru-RU" sz="1400" dirty="0" err="1" smtClean="0"/>
              <a:t>вимірювань</a:t>
            </a:r>
            <a:r>
              <a:rPr lang="ru-RU" sz="1400" dirty="0" smtClean="0"/>
              <a:t>.</a:t>
            </a:r>
          </a:p>
          <a:p>
            <a:pPr indent="288000" algn="just"/>
            <a:r>
              <a:rPr lang="ru-RU" sz="1400" dirty="0" err="1" smtClean="0"/>
              <a:t>Видання</a:t>
            </a:r>
            <a:r>
              <a:rPr lang="ru-RU" sz="1400" dirty="0" smtClean="0"/>
              <a:t> </a:t>
            </a:r>
            <a:r>
              <a:rPr lang="ru-RU" sz="1400" dirty="0" err="1" smtClean="0"/>
              <a:t>дає</a:t>
            </a:r>
            <a:r>
              <a:rPr lang="ru-RU" sz="1400" dirty="0" smtClean="0"/>
              <a:t> </a:t>
            </a:r>
            <a:r>
              <a:rPr lang="ru-RU" sz="1400" dirty="0" err="1" smtClean="0"/>
              <a:t>можливість</a:t>
            </a:r>
            <a:r>
              <a:rPr lang="ru-RU" sz="1400" dirty="0" smtClean="0"/>
              <a:t> студентам </a:t>
            </a:r>
            <a:r>
              <a:rPr lang="ru-RU" sz="1400" dirty="0" err="1" smtClean="0"/>
              <a:t>ширше</a:t>
            </a:r>
            <a:r>
              <a:rPr lang="ru-RU" sz="1400" dirty="0" smtClean="0"/>
              <a:t> </a:t>
            </a:r>
            <a:r>
              <a:rPr lang="ru-RU" sz="1400" dirty="0" err="1" smtClean="0"/>
              <a:t>опан</a:t>
            </a:r>
            <a:r>
              <a:rPr lang="uk-UA" sz="1400" dirty="0" err="1" smtClean="0"/>
              <a:t>увати</a:t>
            </a:r>
            <a:r>
              <a:rPr lang="ru-RU" sz="1400" dirty="0" smtClean="0"/>
              <a:t> </a:t>
            </a:r>
            <a:r>
              <a:rPr lang="ru-RU" sz="1400" dirty="0" err="1" smtClean="0"/>
              <a:t>теоретичні</a:t>
            </a:r>
            <a:r>
              <a:rPr lang="ru-RU" sz="1400" dirty="0" smtClean="0"/>
              <a:t> </a:t>
            </a:r>
            <a:r>
              <a:rPr lang="ru-RU" sz="1400" dirty="0" err="1" smtClean="0"/>
              <a:t>й</a:t>
            </a:r>
            <a:r>
              <a:rPr lang="ru-RU" sz="1400" dirty="0" smtClean="0"/>
              <a:t> </a:t>
            </a:r>
            <a:r>
              <a:rPr lang="ru-RU" sz="1400" dirty="0" err="1" smtClean="0"/>
              <a:t>правові</a:t>
            </a:r>
            <a:r>
              <a:rPr lang="ru-RU" sz="1400" dirty="0" smtClean="0"/>
              <a:t> </a:t>
            </a:r>
            <a:r>
              <a:rPr lang="ru-RU" sz="1400" dirty="0" err="1" smtClean="0"/>
              <a:t>основи</a:t>
            </a:r>
            <a:r>
              <a:rPr lang="ru-RU" sz="1400" dirty="0" smtClean="0"/>
              <a:t> </a:t>
            </a:r>
            <a:r>
              <a:rPr lang="ru-RU" sz="1400" dirty="0" err="1" smtClean="0"/>
              <a:t>метрології</a:t>
            </a:r>
            <a:r>
              <a:rPr lang="ru-RU" sz="1400" dirty="0" smtClean="0"/>
              <a:t> та </a:t>
            </a:r>
            <a:r>
              <a:rPr lang="ru-RU" sz="1400" dirty="0" err="1" smtClean="0"/>
              <a:t>цільове</a:t>
            </a:r>
            <a:r>
              <a:rPr lang="ru-RU" sz="1400" dirty="0" smtClean="0"/>
              <a:t> </a:t>
            </a:r>
            <a:r>
              <a:rPr lang="ru-RU" sz="1400" dirty="0" err="1" smtClean="0"/>
              <a:t>використа</a:t>
            </a:r>
            <a:r>
              <a:rPr lang="uk-UA" sz="1400" dirty="0" err="1" smtClean="0"/>
              <a:t>ння</a:t>
            </a:r>
            <a:r>
              <a:rPr lang="ru-RU" sz="1400" dirty="0" smtClean="0"/>
              <a:t> </a:t>
            </a:r>
            <a:r>
              <a:rPr lang="ru-RU" sz="1400" dirty="0" err="1" smtClean="0"/>
              <a:t>вимірювальної</a:t>
            </a:r>
            <a:r>
              <a:rPr lang="ru-RU" sz="1400" dirty="0" smtClean="0"/>
              <a:t> </a:t>
            </a:r>
            <a:r>
              <a:rPr lang="ru-RU" sz="1400" dirty="0" err="1" smtClean="0"/>
              <a:t>техніки</a:t>
            </a:r>
            <a:r>
              <a:rPr lang="ru-RU" sz="1400" dirty="0" smtClean="0"/>
              <a:t>.</a:t>
            </a:r>
          </a:p>
          <a:p>
            <a:pPr indent="288000" algn="just"/>
            <a:r>
              <a:rPr lang="ru-RU" sz="1400" dirty="0" smtClean="0"/>
              <a:t>Для </a:t>
            </a:r>
            <a:r>
              <a:rPr lang="ru-RU" sz="1400" dirty="0" err="1" smtClean="0"/>
              <a:t>студентів</a:t>
            </a:r>
            <a:r>
              <a:rPr lang="ru-RU" sz="1400" dirty="0" smtClean="0"/>
              <a:t> </a:t>
            </a:r>
            <a:r>
              <a:rPr lang="ru-RU" sz="1400" dirty="0" err="1" smtClean="0"/>
              <a:t>інженерних</a:t>
            </a:r>
            <a:r>
              <a:rPr lang="ru-RU" sz="1400" dirty="0" smtClean="0"/>
              <a:t> </a:t>
            </a:r>
            <a:r>
              <a:rPr lang="ru-RU" sz="1400" dirty="0" err="1" smtClean="0"/>
              <a:t>спеціальностей</a:t>
            </a:r>
            <a:r>
              <a:rPr lang="ru-RU" sz="1400" dirty="0" smtClean="0"/>
              <a:t> </a:t>
            </a:r>
            <a:r>
              <a:rPr lang="ru-RU" sz="1400" dirty="0" err="1" smtClean="0"/>
              <a:t>аграрних</a:t>
            </a:r>
            <a:r>
              <a:rPr lang="ru-RU" sz="1400" dirty="0" smtClean="0"/>
              <a:t> ВНЗ </a:t>
            </a:r>
            <a:r>
              <a:rPr lang="en-US" sz="1400" dirty="0" smtClean="0"/>
              <a:t>III</a:t>
            </a:r>
            <a:r>
              <a:rPr lang="uk-UA" sz="1400" dirty="0" smtClean="0"/>
              <a:t>–</a:t>
            </a:r>
            <a:r>
              <a:rPr lang="en-US" sz="1400" dirty="0" smtClean="0"/>
              <a:t>IV </a:t>
            </a:r>
            <a:r>
              <a:rPr lang="ru-RU" sz="1400" dirty="0" err="1" smtClean="0"/>
              <a:t>рівнів</a:t>
            </a:r>
            <a:r>
              <a:rPr lang="ru-RU" sz="1400" dirty="0" smtClean="0"/>
              <a:t> </a:t>
            </a:r>
            <a:r>
              <a:rPr lang="ru-RU" sz="1400" dirty="0" err="1" smtClean="0"/>
              <a:t>акредитації</a:t>
            </a:r>
            <a:r>
              <a:rPr lang="ru-RU" sz="1400" dirty="0" smtClean="0"/>
              <a:t>.</a:t>
            </a:r>
            <a:endParaRPr lang="uk-UA" sz="14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C:\Users\irbis\Desktop\Віртуальна виставка 2018\фото книг\18. Радіоекологічний термінологічний словник.jpg"/>
          <p:cNvPicPr>
            <a:picLocks noChangeAspect="1" noChangeArrowheads="1"/>
          </p:cNvPicPr>
          <p:nvPr/>
        </p:nvPicPr>
        <p:blipFill>
          <a:blip r:embed="rId2" cstate="print"/>
          <a:srcRect/>
          <a:stretch>
            <a:fillRect/>
          </a:stretch>
        </p:blipFill>
        <p:spPr bwMode="auto">
          <a:xfrm>
            <a:off x="698316" y="1255744"/>
            <a:ext cx="3090818" cy="4320000"/>
          </a:xfrm>
          <a:prstGeom prst="rect">
            <a:avLst/>
          </a:prstGeom>
          <a:noFill/>
        </p:spPr>
      </p:pic>
      <p:sp>
        <p:nvSpPr>
          <p:cNvPr id="3" name="TextBox 2"/>
          <p:cNvSpPr txBox="1"/>
          <p:nvPr/>
        </p:nvSpPr>
        <p:spPr>
          <a:xfrm>
            <a:off x="4067944" y="2090000"/>
            <a:ext cx="4464496" cy="2677656"/>
          </a:xfrm>
          <a:prstGeom prst="rect">
            <a:avLst/>
          </a:prstGeom>
          <a:noFill/>
        </p:spPr>
        <p:txBody>
          <a:bodyPr wrap="square" rtlCol="0">
            <a:spAutoFit/>
          </a:bodyPr>
          <a:lstStyle/>
          <a:p>
            <a:pPr algn="just"/>
            <a:r>
              <a:rPr lang="uk-UA" sz="1400" dirty="0" smtClean="0"/>
              <a:t>Радіоекологічний термінологічний словник (</a:t>
            </a:r>
            <a:r>
              <a:rPr lang="uk-UA" sz="1400" dirty="0" err="1" smtClean="0"/>
              <a:t>українсько-англійсько-російсько</a:t>
            </a:r>
            <a:r>
              <a:rPr lang="uk-UA" sz="1400" dirty="0" smtClean="0"/>
              <a:t>) </a:t>
            </a:r>
            <a:r>
              <a:rPr lang="ru-RU" sz="1400" dirty="0" smtClean="0"/>
              <a:t>/ </a:t>
            </a:r>
            <a:r>
              <a:rPr lang="uk-UA" sz="1400" dirty="0" smtClean="0"/>
              <a:t>О. І. Бондар, В. П. </a:t>
            </a:r>
            <a:r>
              <a:rPr lang="uk-UA" sz="1400" dirty="0" err="1" smtClean="0"/>
              <a:t>Фещенко</a:t>
            </a:r>
            <a:r>
              <a:rPr lang="uk-UA" sz="1400" dirty="0" smtClean="0"/>
              <a:t>, </a:t>
            </a:r>
          </a:p>
          <a:p>
            <a:r>
              <a:rPr lang="uk-UA" sz="1400" dirty="0" smtClean="0"/>
              <a:t>І. М. </a:t>
            </a:r>
            <a:r>
              <a:rPr lang="uk-UA" sz="1400" dirty="0" err="1" smtClean="0"/>
              <a:t>Гудков</a:t>
            </a:r>
            <a:r>
              <a:rPr lang="uk-UA" sz="1400" dirty="0" smtClean="0"/>
              <a:t>, В. В. </a:t>
            </a:r>
            <a:r>
              <a:rPr lang="uk-UA" sz="1400" dirty="0" err="1" smtClean="0"/>
              <a:t>Гуреля</a:t>
            </a:r>
            <a:r>
              <a:rPr lang="uk-UA" sz="1400" dirty="0" smtClean="0"/>
              <a:t>. –</a:t>
            </a:r>
            <a:r>
              <a:rPr lang="ru-RU" sz="1400" dirty="0" smtClean="0"/>
              <a:t> Житомир</a:t>
            </a:r>
            <a:r>
              <a:rPr lang="uk-UA" sz="1400" dirty="0" smtClean="0"/>
              <a:t> : О. О. </a:t>
            </a:r>
            <a:r>
              <a:rPr lang="uk-UA" sz="1400" dirty="0" err="1" smtClean="0"/>
              <a:t>Євонок</a:t>
            </a:r>
            <a:r>
              <a:rPr lang="uk-UA" sz="1400" dirty="0" smtClean="0"/>
              <a:t>, 2018. – 253 с.</a:t>
            </a:r>
            <a:endParaRPr lang="ru-RU" sz="1400" dirty="0" smtClean="0"/>
          </a:p>
          <a:p>
            <a:pPr algn="just"/>
            <a:endParaRPr lang="uk-UA" sz="1400" dirty="0" smtClean="0"/>
          </a:p>
          <a:p>
            <a:pPr indent="288000" algn="just"/>
            <a:r>
              <a:rPr lang="uk-UA" sz="1400" dirty="0" smtClean="0"/>
              <a:t>Термінологічний словник-довідник містить понад 1000 понять і термінів, які розкривають науковий статус радіобіології та радіоекології, їх визначення, об’єкт, предмет і завдання.</a:t>
            </a:r>
            <a:endParaRPr lang="ru-RU" sz="1400" dirty="0" smtClean="0"/>
          </a:p>
          <a:p>
            <a:pPr indent="288000" algn="just"/>
            <a:r>
              <a:rPr lang="ru-RU" sz="1400" dirty="0" err="1" smtClean="0"/>
              <a:t>Посібник</a:t>
            </a:r>
            <a:r>
              <a:rPr lang="ru-RU" sz="1400" dirty="0" smtClean="0"/>
              <a:t> </a:t>
            </a:r>
            <a:r>
              <a:rPr lang="ru-RU" sz="1400" dirty="0" err="1" smtClean="0"/>
              <a:t>розрахований</a:t>
            </a:r>
            <a:r>
              <a:rPr lang="ru-RU" sz="1400" dirty="0" smtClean="0"/>
              <a:t> для </a:t>
            </a:r>
            <a:r>
              <a:rPr lang="ru-RU" sz="1400" dirty="0" err="1" smtClean="0"/>
              <a:t>студентів</a:t>
            </a:r>
            <a:r>
              <a:rPr lang="ru-RU" sz="1400" dirty="0" smtClean="0"/>
              <a:t>, </a:t>
            </a:r>
            <a:r>
              <a:rPr lang="ru-RU" sz="1400" dirty="0" err="1" smtClean="0"/>
              <a:t>магістрів</a:t>
            </a:r>
            <a:r>
              <a:rPr lang="ru-RU" sz="1400" dirty="0" smtClean="0"/>
              <a:t>, </a:t>
            </a:r>
            <a:r>
              <a:rPr lang="ru-RU" sz="1400" dirty="0" err="1" smtClean="0"/>
              <a:t>аспірантів</a:t>
            </a:r>
            <a:r>
              <a:rPr lang="ru-RU" sz="1400" dirty="0" smtClean="0"/>
              <a:t>, а </a:t>
            </a:r>
            <a:r>
              <a:rPr lang="ru-RU" sz="1400" dirty="0" err="1" smtClean="0"/>
              <a:t>також</a:t>
            </a:r>
            <a:r>
              <a:rPr lang="ru-RU" sz="1400" dirty="0" smtClean="0"/>
              <a:t> </a:t>
            </a:r>
            <a:r>
              <a:rPr lang="ru-RU" sz="1400" dirty="0" err="1" smtClean="0"/>
              <a:t>всіх</a:t>
            </a:r>
            <a:r>
              <a:rPr lang="ru-RU" sz="1400" dirty="0" smtClean="0"/>
              <a:t>, </a:t>
            </a:r>
            <a:r>
              <a:rPr lang="ru-RU" sz="1400" dirty="0" err="1" smtClean="0"/>
              <a:t>хто</a:t>
            </a:r>
            <a:r>
              <a:rPr lang="ru-RU" sz="1400" dirty="0" smtClean="0"/>
              <a:t> </a:t>
            </a:r>
            <a:r>
              <a:rPr lang="ru-RU" sz="1400" dirty="0" err="1" smtClean="0"/>
              <a:t>зацікавлений</a:t>
            </a:r>
            <a:r>
              <a:rPr lang="ru-RU" sz="1400" dirty="0" smtClean="0"/>
              <a:t> у </a:t>
            </a:r>
            <a:r>
              <a:rPr lang="ru-RU" sz="1400" dirty="0" err="1" smtClean="0"/>
              <a:t>розширенні</a:t>
            </a:r>
            <a:r>
              <a:rPr lang="ru-RU" sz="1400" dirty="0" smtClean="0"/>
              <a:t> </a:t>
            </a:r>
            <a:r>
              <a:rPr lang="ru-RU" sz="1400" dirty="0" err="1" smtClean="0"/>
              <a:t>своїх</a:t>
            </a:r>
            <a:r>
              <a:rPr lang="ru-RU" sz="1400" dirty="0" smtClean="0"/>
              <a:t> </a:t>
            </a:r>
            <a:r>
              <a:rPr lang="ru-RU" sz="1400" dirty="0" err="1" smtClean="0"/>
              <a:t>знань</a:t>
            </a:r>
            <a:r>
              <a:rPr lang="ru-RU" sz="1400" dirty="0" smtClean="0"/>
              <a:t> в </a:t>
            </a:r>
            <a:r>
              <a:rPr lang="uk-UA" sz="1400" dirty="0" smtClean="0"/>
              <a:t>ц</a:t>
            </a:r>
            <a:r>
              <a:rPr lang="ru-RU" sz="1400" dirty="0" err="1" smtClean="0"/>
              <a:t>ій</a:t>
            </a:r>
            <a:r>
              <a:rPr lang="ru-RU" sz="1400" dirty="0" smtClean="0"/>
              <a:t> </a:t>
            </a:r>
            <a:r>
              <a:rPr lang="ru-RU" sz="1400" dirty="0" err="1" smtClean="0"/>
              <a:t>галузі</a:t>
            </a:r>
            <a:r>
              <a:rPr lang="ru-RU" sz="1400" dirty="0" smtClean="0"/>
              <a:t>.</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C:\Users\irbis\Desktop\Віртуальна виставка 2018\фото книг\19. Краєзнавчий календар.jpg"/>
          <p:cNvPicPr>
            <a:picLocks noChangeAspect="1" noChangeArrowheads="1"/>
          </p:cNvPicPr>
          <p:nvPr/>
        </p:nvPicPr>
        <p:blipFill>
          <a:blip r:embed="rId2" cstate="print"/>
          <a:srcRect/>
          <a:stretch>
            <a:fillRect/>
          </a:stretch>
        </p:blipFill>
        <p:spPr bwMode="auto">
          <a:xfrm>
            <a:off x="683568" y="1628800"/>
            <a:ext cx="3888432" cy="3527912"/>
          </a:xfrm>
          <a:prstGeom prst="rect">
            <a:avLst/>
          </a:prstGeom>
          <a:noFill/>
        </p:spPr>
      </p:pic>
      <p:sp>
        <p:nvSpPr>
          <p:cNvPr id="3" name="TextBox 2"/>
          <p:cNvSpPr txBox="1"/>
          <p:nvPr/>
        </p:nvSpPr>
        <p:spPr>
          <a:xfrm>
            <a:off x="4788024" y="1844824"/>
            <a:ext cx="3888432" cy="3108543"/>
          </a:xfrm>
          <a:prstGeom prst="rect">
            <a:avLst/>
          </a:prstGeom>
          <a:noFill/>
        </p:spPr>
        <p:txBody>
          <a:bodyPr wrap="square" rtlCol="0">
            <a:spAutoFit/>
          </a:bodyPr>
          <a:lstStyle/>
          <a:p>
            <a:r>
              <a:rPr lang="ru-RU" sz="1400" dirty="0" err="1" smtClean="0"/>
              <a:t>Махорін</a:t>
            </a:r>
            <a:r>
              <a:rPr lang="ru-RU" sz="1400" dirty="0" smtClean="0"/>
              <a:t> Г. Л. </a:t>
            </a:r>
            <a:r>
              <a:rPr lang="ru-RU" sz="1400" dirty="0" err="1" smtClean="0"/>
              <a:t>Краєзнавчий</a:t>
            </a:r>
            <a:r>
              <a:rPr lang="ru-RU" sz="1400" dirty="0" smtClean="0"/>
              <a:t> </a:t>
            </a:r>
            <a:r>
              <a:rPr lang="ru-RU" sz="1400" dirty="0" err="1" smtClean="0"/>
              <a:t>календар</a:t>
            </a:r>
            <a:r>
              <a:rPr lang="ru-RU" sz="1400" dirty="0" smtClean="0"/>
              <a:t> </a:t>
            </a:r>
            <a:r>
              <a:rPr lang="ru-RU" sz="1400" dirty="0" err="1" smtClean="0"/>
              <a:t>пам’ятних</a:t>
            </a:r>
            <a:r>
              <a:rPr lang="ru-RU" sz="1400" dirty="0" smtClean="0"/>
              <a:t> дат на 2018 </a:t>
            </a:r>
            <a:r>
              <a:rPr lang="ru-RU" sz="1400" dirty="0" err="1" smtClean="0"/>
              <a:t>рік</a:t>
            </a:r>
            <a:r>
              <a:rPr lang="ru-RU" sz="1400" dirty="0" smtClean="0"/>
              <a:t> / Г. Л. </a:t>
            </a:r>
            <a:r>
              <a:rPr lang="ru-RU" sz="1400" dirty="0" err="1" smtClean="0"/>
              <a:t>Махорін</a:t>
            </a:r>
            <a:r>
              <a:rPr lang="ru-RU" sz="1400" dirty="0" smtClean="0"/>
              <a:t>. </a:t>
            </a:r>
            <a:r>
              <a:rPr lang="uk-UA" sz="1400" dirty="0" smtClean="0"/>
              <a:t>–</a:t>
            </a:r>
            <a:r>
              <a:rPr lang="ru-RU" sz="1400" dirty="0" smtClean="0"/>
              <a:t> Житомир : </a:t>
            </a:r>
          </a:p>
          <a:p>
            <a:pPr algn="just"/>
            <a:r>
              <a:rPr lang="ru-RU" sz="1400" dirty="0" smtClean="0"/>
              <a:t>О. </a:t>
            </a:r>
            <a:r>
              <a:rPr lang="uk-UA" sz="1400" dirty="0" smtClean="0"/>
              <a:t>О</a:t>
            </a:r>
            <a:r>
              <a:rPr lang="ru-RU" sz="1400" dirty="0" smtClean="0"/>
              <a:t>. </a:t>
            </a:r>
            <a:r>
              <a:rPr lang="ru-RU" sz="1400" dirty="0" err="1" smtClean="0"/>
              <a:t>Євенок</a:t>
            </a:r>
            <a:r>
              <a:rPr lang="ru-RU" sz="1400" dirty="0" smtClean="0"/>
              <a:t>, 2018. </a:t>
            </a:r>
            <a:r>
              <a:rPr lang="uk-UA" sz="1400" dirty="0" smtClean="0"/>
              <a:t>–</a:t>
            </a:r>
            <a:r>
              <a:rPr lang="ru-RU" sz="1400" dirty="0" smtClean="0"/>
              <a:t> 96 с</a:t>
            </a:r>
            <a:r>
              <a:rPr lang="uk-UA" sz="1400" dirty="0" smtClean="0"/>
              <a:t>.</a:t>
            </a:r>
            <a:endParaRPr lang="ru-RU" sz="1400" dirty="0" smtClean="0"/>
          </a:p>
          <a:p>
            <a:pPr algn="just"/>
            <a:endParaRPr lang="uk-UA" sz="1400" dirty="0" smtClean="0"/>
          </a:p>
          <a:p>
            <a:pPr algn="just"/>
            <a:r>
              <a:rPr lang="uk-UA" sz="1400" dirty="0" smtClean="0"/>
              <a:t>     У краєзнавчому календарі вміщено цьогорічні пам'ятні дати важливих подій або круглі та ювілейні дати видатних і знаних науковців, письменників, митців, життя та діяльність яких пов’язані з Житомирщиною. </a:t>
            </a:r>
            <a:r>
              <a:rPr lang="ru-RU" sz="1400" dirty="0" err="1" smtClean="0"/>
              <a:t>Це</a:t>
            </a:r>
            <a:r>
              <a:rPr lang="ru-RU" sz="1400" dirty="0" smtClean="0"/>
              <a:t> </a:t>
            </a:r>
            <a:r>
              <a:rPr lang="ru-RU" sz="1400" dirty="0" err="1" smtClean="0"/>
              <a:t>довідкове</a:t>
            </a:r>
            <a:r>
              <a:rPr lang="ru-RU" sz="1400" dirty="0" smtClean="0"/>
              <a:t> </a:t>
            </a:r>
            <a:r>
              <a:rPr lang="ru-RU" sz="1400" dirty="0" err="1" smtClean="0"/>
              <a:t>видання</a:t>
            </a:r>
            <a:r>
              <a:rPr lang="ru-RU" sz="1400" dirty="0" smtClean="0"/>
              <a:t> стане в </a:t>
            </a:r>
            <a:r>
              <a:rPr lang="ru-RU" sz="1400" dirty="0" err="1" smtClean="0"/>
              <a:t>нагоді</a:t>
            </a:r>
            <a:r>
              <a:rPr lang="ru-RU" sz="1400" dirty="0" smtClean="0"/>
              <a:t> учителям, </a:t>
            </a:r>
            <a:r>
              <a:rPr lang="ru-RU" sz="1400" dirty="0" err="1" smtClean="0"/>
              <a:t>бібліотекарям</a:t>
            </a:r>
            <a:r>
              <a:rPr lang="ru-RU" sz="1400" dirty="0" smtClean="0"/>
              <a:t>, </a:t>
            </a:r>
            <a:r>
              <a:rPr lang="ru-RU" sz="1400" dirty="0" err="1" smtClean="0"/>
              <a:t>державним</a:t>
            </a:r>
            <a:r>
              <a:rPr lang="ru-RU" sz="1400" dirty="0" smtClean="0"/>
              <a:t> </a:t>
            </a:r>
            <a:r>
              <a:rPr lang="ru-RU" sz="1400" dirty="0" err="1" smtClean="0"/>
              <a:t>службовцям</a:t>
            </a:r>
            <a:r>
              <a:rPr lang="ru-RU" sz="1400" dirty="0" smtClean="0"/>
              <a:t>. Книга </a:t>
            </a:r>
            <a:r>
              <a:rPr lang="ru-RU" sz="1400" dirty="0" err="1" smtClean="0"/>
              <a:t>призначена</a:t>
            </a:r>
            <a:r>
              <a:rPr lang="ru-RU" sz="1400" dirty="0" smtClean="0"/>
              <a:t> широкому колу </a:t>
            </a:r>
            <a:r>
              <a:rPr lang="ru-RU" sz="1400" dirty="0" err="1" smtClean="0"/>
              <a:t>читачів</a:t>
            </a:r>
            <a:r>
              <a:rPr lang="ru-RU" sz="1400" dirty="0" smtClean="0"/>
              <a:t>, </a:t>
            </a:r>
            <a:r>
              <a:rPr lang="ru-RU" sz="1400" dirty="0" err="1" smtClean="0"/>
              <a:t>які</a:t>
            </a:r>
            <a:r>
              <a:rPr lang="ru-RU" sz="1400" dirty="0" smtClean="0"/>
              <a:t> </a:t>
            </a:r>
            <a:r>
              <a:rPr lang="ru-RU" sz="1400" dirty="0" err="1" smtClean="0"/>
              <a:t>цікавляться</a:t>
            </a:r>
            <a:r>
              <a:rPr lang="ru-RU" sz="1400" dirty="0" smtClean="0"/>
              <a:t> </a:t>
            </a:r>
            <a:r>
              <a:rPr lang="ru-RU" sz="1400" dirty="0" err="1" smtClean="0"/>
              <a:t>історією</a:t>
            </a:r>
            <a:r>
              <a:rPr lang="ru-RU" sz="1400" dirty="0" smtClean="0"/>
              <a:t> і </a:t>
            </a:r>
            <a:r>
              <a:rPr lang="ru-RU" sz="1400" dirty="0" err="1" smtClean="0"/>
              <a:t>сучасністю</a:t>
            </a:r>
            <a:r>
              <a:rPr lang="ru-RU" sz="1400" dirty="0" smtClean="0"/>
              <a:t> культурного </a:t>
            </a:r>
            <a:r>
              <a:rPr lang="ru-RU" sz="1400" dirty="0" err="1" smtClean="0"/>
              <a:t>життя</a:t>
            </a:r>
            <a:r>
              <a:rPr lang="ru-RU" sz="1400" dirty="0" smtClean="0"/>
              <a:t> </a:t>
            </a:r>
            <a:r>
              <a:rPr lang="ru-RU" sz="1400" dirty="0" err="1" smtClean="0"/>
              <a:t>нашого</a:t>
            </a:r>
            <a:r>
              <a:rPr lang="uk-UA" sz="1400" dirty="0" smtClean="0"/>
              <a:t> краю і всієї України.</a:t>
            </a:r>
            <a:endParaRPr lang="ru-RU"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descr="C:\Users\irbis\Desktop\Віртуальна виставка 2018\фото книг\20. Прикладна математика.jpg"/>
          <p:cNvPicPr>
            <a:picLocks noChangeAspect="1" noChangeArrowheads="1"/>
          </p:cNvPicPr>
          <p:nvPr/>
        </p:nvPicPr>
        <p:blipFill>
          <a:blip r:embed="rId2" cstate="print"/>
          <a:srcRect/>
          <a:stretch>
            <a:fillRect/>
          </a:stretch>
        </p:blipFill>
        <p:spPr bwMode="auto">
          <a:xfrm>
            <a:off x="698316" y="1269240"/>
            <a:ext cx="3028116" cy="4320000"/>
          </a:xfrm>
          <a:prstGeom prst="rect">
            <a:avLst/>
          </a:prstGeom>
          <a:noFill/>
        </p:spPr>
      </p:pic>
      <p:sp>
        <p:nvSpPr>
          <p:cNvPr id="3" name="TextBox 2"/>
          <p:cNvSpPr txBox="1"/>
          <p:nvPr/>
        </p:nvSpPr>
        <p:spPr>
          <a:xfrm>
            <a:off x="3995936" y="2060848"/>
            <a:ext cx="4608512" cy="2677656"/>
          </a:xfrm>
          <a:prstGeom prst="rect">
            <a:avLst/>
          </a:prstGeom>
          <a:noFill/>
        </p:spPr>
        <p:txBody>
          <a:bodyPr wrap="square" rtlCol="0">
            <a:spAutoFit/>
          </a:bodyPr>
          <a:lstStyle/>
          <a:p>
            <a:r>
              <a:rPr lang="ru-RU" sz="1400" dirty="0" err="1" smtClean="0"/>
              <a:t>Журавльов</a:t>
            </a:r>
            <a:r>
              <a:rPr lang="ru-RU" sz="1400" dirty="0" smtClean="0"/>
              <a:t> В. П. </a:t>
            </a:r>
            <a:r>
              <a:rPr lang="ru-RU" sz="1400" dirty="0" err="1" smtClean="0"/>
              <a:t>Прикладна</a:t>
            </a:r>
            <a:r>
              <a:rPr lang="ru-RU" sz="1400" dirty="0" smtClean="0"/>
              <a:t> математика для </a:t>
            </a:r>
            <a:r>
              <a:rPr lang="ru-RU" sz="1400" dirty="0" err="1" smtClean="0"/>
              <a:t>економістів</a:t>
            </a:r>
            <a:r>
              <a:rPr lang="uk-UA" sz="1400" dirty="0"/>
              <a:t> </a:t>
            </a:r>
            <a:r>
              <a:rPr lang="ru-RU" sz="1400" dirty="0" smtClean="0"/>
              <a:t>: </a:t>
            </a:r>
            <a:r>
              <a:rPr lang="ru-RU" sz="1400" dirty="0" smtClean="0"/>
              <a:t>на</a:t>
            </a:r>
            <a:r>
              <a:rPr lang="uk-UA" sz="1400" dirty="0" err="1" smtClean="0"/>
              <a:t>вч</a:t>
            </a:r>
            <a:r>
              <a:rPr lang="ru-RU" sz="1400" dirty="0" smtClean="0"/>
              <a:t> </a:t>
            </a:r>
            <a:r>
              <a:rPr lang="ru-RU" sz="1400" dirty="0" err="1" smtClean="0"/>
              <a:t>посіб</a:t>
            </a:r>
            <a:r>
              <a:rPr lang="ru-RU" sz="1400" dirty="0" smtClean="0"/>
              <a:t>. / В. П. </a:t>
            </a:r>
            <a:r>
              <a:rPr lang="ru-RU" sz="1400" dirty="0" err="1" smtClean="0"/>
              <a:t>Журавльов</a:t>
            </a:r>
            <a:r>
              <a:rPr lang="ru-RU" sz="1400" dirty="0" smtClean="0"/>
              <a:t>, І. П. Слюсаренко, </a:t>
            </a:r>
            <a:r>
              <a:rPr lang="ru-RU" sz="1400" dirty="0" smtClean="0"/>
              <a:t> М.</a:t>
            </a:r>
            <a:r>
              <a:rPr lang="uk-UA" sz="1400" dirty="0"/>
              <a:t> </a:t>
            </a:r>
            <a:r>
              <a:rPr lang="ru-RU" sz="1400" dirty="0" smtClean="0"/>
              <a:t>П.</a:t>
            </a:r>
            <a:r>
              <a:rPr lang="uk-UA" sz="1400" dirty="0"/>
              <a:t> </a:t>
            </a:r>
            <a:r>
              <a:rPr lang="ru-RU" sz="1400" dirty="0" err="1" smtClean="0"/>
              <a:t>Фомін</a:t>
            </a:r>
            <a:r>
              <a:rPr lang="ru-RU" sz="1400" dirty="0" smtClean="0"/>
              <a:t>. </a:t>
            </a:r>
            <a:r>
              <a:rPr lang="uk-UA" sz="1400" dirty="0" smtClean="0"/>
              <a:t>–</a:t>
            </a:r>
            <a:r>
              <a:rPr lang="ru-RU" sz="1400" dirty="0" smtClean="0"/>
              <a:t> Житомир : ЖНАЕУ, 2018. </a:t>
            </a:r>
            <a:r>
              <a:rPr lang="uk-UA" sz="1400" dirty="0" smtClean="0"/>
              <a:t>– </a:t>
            </a:r>
            <a:r>
              <a:rPr lang="ru-RU" sz="1400" dirty="0" smtClean="0"/>
              <a:t>24</a:t>
            </a:r>
            <a:r>
              <a:rPr lang="uk-UA" sz="1400" dirty="0" smtClean="0"/>
              <a:t>7</a:t>
            </a:r>
            <a:r>
              <a:rPr lang="ru-RU" sz="1400" dirty="0" smtClean="0"/>
              <a:t> с.</a:t>
            </a:r>
          </a:p>
          <a:p>
            <a:pPr algn="just"/>
            <a:endParaRPr lang="ru-RU" sz="1400" dirty="0" smtClean="0"/>
          </a:p>
          <a:p>
            <a:pPr indent="288000" algn="just"/>
            <a:r>
              <a:rPr lang="ru-RU" sz="1400" dirty="0" err="1" smtClean="0"/>
              <a:t>Зміст</a:t>
            </a:r>
            <a:r>
              <a:rPr lang="ru-RU" sz="1400" dirty="0" smtClean="0"/>
              <a:t> </a:t>
            </a:r>
            <a:r>
              <a:rPr lang="ru-RU" sz="1400" dirty="0" err="1" smtClean="0"/>
              <a:t>посібника</a:t>
            </a:r>
            <a:r>
              <a:rPr lang="ru-RU" sz="1400" dirty="0" smtClean="0"/>
              <a:t> </a:t>
            </a:r>
            <a:r>
              <a:rPr lang="ru-RU" sz="1400" dirty="0" err="1" smtClean="0"/>
              <a:t>відповідає</a:t>
            </a:r>
            <a:r>
              <a:rPr lang="ru-RU" sz="1400" dirty="0" smtClean="0"/>
              <a:t> </a:t>
            </a:r>
            <a:r>
              <a:rPr lang="ru-RU" sz="1400" dirty="0" err="1" smtClean="0"/>
              <a:t>умовам</a:t>
            </a:r>
            <a:r>
              <a:rPr lang="ru-RU" sz="1400" dirty="0" smtClean="0"/>
              <a:t> </a:t>
            </a:r>
            <a:r>
              <a:rPr lang="ru-RU" sz="1400" dirty="0" err="1" smtClean="0"/>
              <a:t>навчальних</a:t>
            </a:r>
            <a:r>
              <a:rPr lang="ru-RU" sz="1400" dirty="0" smtClean="0"/>
              <a:t> </a:t>
            </a:r>
            <a:r>
              <a:rPr lang="ru-RU" sz="1400" dirty="0" err="1" smtClean="0"/>
              <a:t>планів</a:t>
            </a:r>
            <a:r>
              <a:rPr lang="ru-RU" sz="1400" dirty="0" smtClean="0"/>
              <a:t> </a:t>
            </a:r>
            <a:r>
              <a:rPr lang="ru-RU" sz="1400" dirty="0" err="1" smtClean="0"/>
              <a:t>підготовки</a:t>
            </a:r>
            <a:r>
              <a:rPr lang="ru-RU" sz="1400" dirty="0" smtClean="0"/>
              <a:t> </a:t>
            </a:r>
            <a:r>
              <a:rPr lang="ru-RU" sz="1400" dirty="0" err="1" smtClean="0"/>
              <a:t>фахі</a:t>
            </a:r>
            <a:r>
              <a:rPr lang="uk-UA" sz="1400" dirty="0" err="1" smtClean="0"/>
              <a:t>вц</a:t>
            </a:r>
            <a:r>
              <a:rPr lang="ru-RU" sz="1400" dirty="0" err="1" smtClean="0"/>
              <a:t>і</a:t>
            </a:r>
            <a:r>
              <a:rPr lang="uk-UA" sz="1400" dirty="0" smtClean="0"/>
              <a:t>в</a:t>
            </a:r>
            <a:r>
              <a:rPr lang="ru-RU" sz="1400" dirty="0" smtClean="0"/>
              <a:t> </a:t>
            </a:r>
            <a:r>
              <a:rPr lang="ru-RU" sz="1400" dirty="0" err="1" smtClean="0"/>
              <a:t>економічного</a:t>
            </a:r>
            <a:r>
              <a:rPr lang="ru-RU" sz="1400" dirty="0" smtClean="0"/>
              <a:t> </a:t>
            </a:r>
            <a:r>
              <a:rPr lang="ru-RU" sz="1400" dirty="0" err="1" smtClean="0"/>
              <a:t>напрямку</a:t>
            </a:r>
            <a:r>
              <a:rPr lang="ru-RU" sz="1400" dirty="0" smtClean="0"/>
              <a:t>. </a:t>
            </a:r>
            <a:r>
              <a:rPr lang="ru-RU" sz="1400" dirty="0" err="1" smtClean="0"/>
              <a:t>Теоретичний</a:t>
            </a:r>
            <a:r>
              <a:rPr lang="ru-RU" sz="1400" dirty="0" smtClean="0"/>
              <a:t> </a:t>
            </a:r>
            <a:r>
              <a:rPr lang="ru-RU" sz="1400" dirty="0" err="1" smtClean="0"/>
              <a:t>матеріал</a:t>
            </a:r>
            <a:r>
              <a:rPr lang="ru-RU" sz="1400" dirty="0" smtClean="0"/>
              <a:t> </a:t>
            </a:r>
            <a:r>
              <a:rPr lang="ru-RU" sz="1400" dirty="0" err="1" smtClean="0"/>
              <a:t>надано</a:t>
            </a:r>
            <a:r>
              <a:rPr lang="ru-RU" sz="1400" dirty="0" smtClean="0"/>
              <a:t> в </a:t>
            </a:r>
            <a:r>
              <a:rPr lang="ru-RU" sz="1400" dirty="0" err="1" smtClean="0"/>
              <a:t>стислій</a:t>
            </a:r>
            <a:r>
              <a:rPr lang="ru-RU" sz="1400" dirty="0" smtClean="0"/>
              <a:t> </a:t>
            </a:r>
            <a:r>
              <a:rPr lang="ru-RU" sz="1400" dirty="0" err="1" smtClean="0"/>
              <a:t>формі</a:t>
            </a:r>
            <a:r>
              <a:rPr lang="ru-RU" sz="1400" dirty="0" smtClean="0"/>
              <a:t>, наведено </a:t>
            </a:r>
            <a:r>
              <a:rPr lang="ru-RU" sz="1400" dirty="0" err="1" smtClean="0"/>
              <a:t>знач</a:t>
            </a:r>
            <a:r>
              <a:rPr lang="uk-UA" sz="1400" dirty="0" smtClean="0"/>
              <a:t>ну </a:t>
            </a:r>
            <a:r>
              <a:rPr lang="ru-RU" sz="1400" dirty="0" err="1" smtClean="0"/>
              <a:t>кількість</a:t>
            </a:r>
            <a:r>
              <a:rPr lang="ru-RU" sz="1400" dirty="0" smtClean="0"/>
              <a:t> </a:t>
            </a:r>
            <a:r>
              <a:rPr lang="ru-RU" sz="1400" dirty="0" err="1" smtClean="0"/>
              <a:t>прикладів</a:t>
            </a:r>
            <a:r>
              <a:rPr lang="ru-RU" sz="1400" dirty="0" smtClean="0"/>
              <a:t>. </a:t>
            </a:r>
            <a:r>
              <a:rPr lang="ru-RU" sz="1400" dirty="0" err="1" smtClean="0"/>
              <a:t>Надано</a:t>
            </a:r>
            <a:r>
              <a:rPr lang="ru-RU" sz="1400" dirty="0" smtClean="0"/>
              <a:t> </a:t>
            </a:r>
            <a:r>
              <a:rPr lang="ru-RU" sz="1400" dirty="0" err="1" smtClean="0"/>
              <a:t>задачі</a:t>
            </a:r>
            <a:r>
              <a:rPr lang="ru-RU" sz="1400" dirty="0" smtClean="0"/>
              <a:t> для </a:t>
            </a:r>
            <a:r>
              <a:rPr lang="ru-RU" sz="1400" dirty="0" err="1" smtClean="0"/>
              <a:t>аудиторних</a:t>
            </a:r>
            <a:r>
              <a:rPr lang="ru-RU" sz="1400" dirty="0" smtClean="0"/>
              <a:t> занять та </a:t>
            </a:r>
            <a:r>
              <a:rPr lang="ru-RU" sz="1400" dirty="0" err="1" smtClean="0"/>
              <a:t>самостійної</a:t>
            </a:r>
            <a:r>
              <a:rPr lang="ru-RU" sz="1400" dirty="0" smtClean="0"/>
              <a:t> </a:t>
            </a:r>
            <a:r>
              <a:rPr lang="ru-RU" sz="1400" dirty="0" err="1" smtClean="0"/>
              <a:t>роботи</a:t>
            </a:r>
            <a:r>
              <a:rPr lang="ru-RU" sz="1400" dirty="0" smtClean="0"/>
              <a:t>. Основ</a:t>
            </a:r>
            <a:r>
              <a:rPr lang="uk-UA" sz="1400" dirty="0" smtClean="0"/>
              <a:t>ну</a:t>
            </a:r>
            <a:r>
              <a:rPr lang="ru-RU" sz="1400" dirty="0" smtClean="0"/>
              <a:t> </a:t>
            </a:r>
            <a:r>
              <a:rPr lang="ru-RU" sz="1400" dirty="0" err="1" smtClean="0"/>
              <a:t>увагу</a:t>
            </a:r>
            <a:r>
              <a:rPr lang="ru-RU" sz="1400" dirty="0" smtClean="0"/>
              <a:t> </a:t>
            </a:r>
            <a:r>
              <a:rPr lang="ru-RU" sz="1400" dirty="0" err="1" smtClean="0"/>
              <a:t>звернено</a:t>
            </a:r>
            <a:r>
              <a:rPr lang="ru-RU" sz="1400" dirty="0" smtClean="0"/>
              <a:t> на </a:t>
            </a:r>
            <a:r>
              <a:rPr lang="ru-RU" sz="1400" dirty="0" err="1" smtClean="0"/>
              <a:t>питання</a:t>
            </a:r>
            <a:r>
              <a:rPr lang="ru-RU" sz="1400" dirty="0" smtClean="0"/>
              <a:t> для </a:t>
            </a:r>
            <a:r>
              <a:rPr lang="ru-RU" sz="1400" dirty="0" err="1" smtClean="0"/>
              <a:t>професійно</a:t>
            </a:r>
            <a:r>
              <a:rPr lang="ru-RU" sz="1400" dirty="0" smtClean="0"/>
              <a:t> </a:t>
            </a:r>
            <a:r>
              <a:rPr lang="ru-RU" sz="1400" dirty="0" err="1" smtClean="0"/>
              <a:t>спрямованих</a:t>
            </a:r>
            <a:r>
              <a:rPr lang="ru-RU" sz="1400" dirty="0" smtClean="0"/>
              <a:t> </a:t>
            </a:r>
            <a:r>
              <a:rPr lang="ru-RU" sz="1400" dirty="0" err="1" smtClean="0"/>
              <a:t>дисциплін</a:t>
            </a:r>
            <a:r>
              <a:rPr lang="ru-RU" sz="1400" dirty="0" smtClean="0"/>
              <a:t>.</a:t>
            </a:r>
          </a:p>
          <a:p>
            <a:pPr indent="288000" algn="just"/>
            <a:r>
              <a:rPr lang="ru-RU" sz="1400" dirty="0" smtClean="0"/>
              <a:t>Для </a:t>
            </a:r>
            <a:r>
              <a:rPr lang="ru-RU" sz="1400" dirty="0" err="1" smtClean="0"/>
              <a:t>студентів</a:t>
            </a:r>
            <a:r>
              <a:rPr lang="ru-RU" sz="1400" dirty="0" smtClean="0"/>
              <a:t> </a:t>
            </a:r>
            <a:r>
              <a:rPr lang="ru-RU" sz="1400" dirty="0" err="1" smtClean="0"/>
              <a:t>економічних</a:t>
            </a:r>
            <a:r>
              <a:rPr lang="ru-RU" sz="1400" dirty="0" smtClean="0"/>
              <a:t> </a:t>
            </a:r>
            <a:r>
              <a:rPr lang="ru-RU" sz="1400" dirty="0" err="1" smtClean="0"/>
              <a:t>спеціальностей</a:t>
            </a:r>
            <a:r>
              <a:rPr lang="ru-RU" sz="1400" dirty="0" smtClean="0"/>
              <a:t> </a:t>
            </a:r>
            <a:r>
              <a:rPr lang="ru-RU" sz="1400" dirty="0" err="1" smtClean="0"/>
              <a:t>вищих</a:t>
            </a:r>
            <a:r>
              <a:rPr lang="ru-RU" sz="1400" dirty="0" smtClean="0"/>
              <a:t> </a:t>
            </a:r>
            <a:r>
              <a:rPr lang="ru-RU" sz="1400" dirty="0" err="1" smtClean="0"/>
              <a:t>навчальних</a:t>
            </a:r>
            <a:r>
              <a:rPr lang="ru-RU" sz="1400" dirty="0" smtClean="0"/>
              <a:t> </a:t>
            </a:r>
            <a:r>
              <a:rPr lang="ru-RU" sz="1400" dirty="0" err="1" smtClean="0"/>
              <a:t>закладів</a:t>
            </a:r>
            <a:r>
              <a:rPr lang="ru-RU" sz="1400" dirty="0" smtClean="0"/>
              <a:t>.</a:t>
            </a:r>
            <a:endParaRPr lang="ru-RU"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descr="C:\Users\irbis\Desktop\Віртуальна виставка 2018\фото книг\21. Безпека і якість виробництва.jpg"/>
          <p:cNvPicPr>
            <a:picLocks noChangeAspect="1" noChangeArrowheads="1"/>
          </p:cNvPicPr>
          <p:nvPr/>
        </p:nvPicPr>
        <p:blipFill>
          <a:blip r:embed="rId2" cstate="print"/>
          <a:srcRect/>
          <a:stretch>
            <a:fillRect/>
          </a:stretch>
        </p:blipFill>
        <p:spPr bwMode="auto">
          <a:xfrm>
            <a:off x="755425" y="1269240"/>
            <a:ext cx="3024487" cy="4320000"/>
          </a:xfrm>
          <a:prstGeom prst="rect">
            <a:avLst/>
          </a:prstGeom>
          <a:noFill/>
        </p:spPr>
      </p:pic>
      <p:sp>
        <p:nvSpPr>
          <p:cNvPr id="3" name="TextBox 2"/>
          <p:cNvSpPr txBox="1"/>
          <p:nvPr/>
        </p:nvSpPr>
        <p:spPr>
          <a:xfrm>
            <a:off x="3923928" y="764704"/>
            <a:ext cx="4752528" cy="5632311"/>
          </a:xfrm>
          <a:prstGeom prst="rect">
            <a:avLst/>
          </a:prstGeom>
          <a:noFill/>
        </p:spPr>
        <p:txBody>
          <a:bodyPr wrap="square" rtlCol="0">
            <a:spAutoFit/>
          </a:bodyPr>
          <a:lstStyle/>
          <a:p>
            <a:pPr algn="just"/>
            <a:r>
              <a:rPr lang="uk-UA" sz="1400" dirty="0" smtClean="0"/>
              <a:t>Безпека і якість виробництва та переробки продукції тваринництва : навч. посіб. / В. П. </a:t>
            </a:r>
            <a:r>
              <a:rPr lang="uk-UA" sz="1400" dirty="0" err="1" smtClean="0"/>
              <a:t>Славов</a:t>
            </a:r>
            <a:r>
              <a:rPr lang="uk-UA" sz="1400" dirty="0" smtClean="0"/>
              <a:t>, О. В. Коваленко, М. І. </a:t>
            </a:r>
            <a:r>
              <a:rPr lang="uk-UA" sz="1400" dirty="0" err="1" smtClean="0"/>
              <a:t>Дідух</a:t>
            </a:r>
            <a:r>
              <a:rPr lang="uk-UA" sz="1400" dirty="0" smtClean="0"/>
              <a:t> [та ін.]. – Житомир : ЖДУ ім. </a:t>
            </a:r>
            <a:r>
              <a:rPr lang="ru-RU" sz="1400" dirty="0" smtClean="0"/>
              <a:t>І. Франка, 2018. </a:t>
            </a:r>
            <a:r>
              <a:rPr lang="uk-UA" sz="1400" dirty="0" smtClean="0"/>
              <a:t>– </a:t>
            </a:r>
            <a:r>
              <a:rPr lang="ru-RU" sz="1400" dirty="0" smtClean="0"/>
              <a:t>184 с.</a:t>
            </a:r>
          </a:p>
          <a:p>
            <a:pPr algn="just"/>
            <a:endParaRPr lang="ru-RU" sz="1400" dirty="0" smtClean="0"/>
          </a:p>
          <a:p>
            <a:pPr indent="288000" algn="just"/>
            <a:r>
              <a:rPr lang="ru-RU" sz="1200" dirty="0" smtClean="0"/>
              <a:t>XXI </a:t>
            </a:r>
            <a:r>
              <a:rPr lang="ru-RU" sz="1200" dirty="0" err="1" smtClean="0"/>
              <a:t>століття</a:t>
            </a:r>
            <a:r>
              <a:rPr lang="ru-RU" sz="1200" dirty="0" smtClean="0"/>
              <a:t> </a:t>
            </a:r>
            <a:r>
              <a:rPr lang="uk-UA" sz="1200" dirty="0" smtClean="0"/>
              <a:t>–</a:t>
            </a:r>
            <a:r>
              <a:rPr lang="ru-RU" sz="1200" dirty="0" smtClean="0"/>
              <a:t> </a:t>
            </a:r>
            <a:r>
              <a:rPr lang="ru-RU" sz="1200" dirty="0" err="1" smtClean="0"/>
              <a:t>це</a:t>
            </a:r>
            <a:r>
              <a:rPr lang="ru-RU" sz="1200" dirty="0" smtClean="0"/>
              <a:t> </a:t>
            </a:r>
            <a:r>
              <a:rPr lang="ru-RU" sz="1200" dirty="0" err="1" smtClean="0"/>
              <a:t>нетільки</a:t>
            </a:r>
            <a:r>
              <a:rPr lang="ru-RU" sz="1200" dirty="0" smtClean="0"/>
              <a:t> час </a:t>
            </a:r>
            <a:r>
              <a:rPr lang="ru-RU" sz="1200" dirty="0" err="1" smtClean="0"/>
              <a:t>нових</a:t>
            </a:r>
            <a:r>
              <a:rPr lang="ru-RU" sz="1200" dirty="0" smtClean="0"/>
              <a:t> </a:t>
            </a:r>
            <a:r>
              <a:rPr lang="ru-RU" sz="1200" dirty="0" err="1" smtClean="0"/>
              <a:t>технологій</a:t>
            </a:r>
            <a:r>
              <a:rPr lang="ru-RU" sz="1200" dirty="0" smtClean="0"/>
              <a:t>, </a:t>
            </a:r>
            <a:r>
              <a:rPr lang="ru-RU" sz="1200" dirty="0" err="1" smtClean="0"/>
              <a:t>але</a:t>
            </a:r>
            <a:r>
              <a:rPr lang="ru-RU" sz="1200" dirty="0" smtClean="0"/>
              <a:t> </a:t>
            </a:r>
            <a:r>
              <a:rPr lang="ru-RU" sz="1200" dirty="0" err="1" smtClean="0"/>
              <a:t>й</a:t>
            </a:r>
            <a:r>
              <a:rPr lang="ru-RU" sz="1200" dirty="0" smtClean="0"/>
              <a:t> </a:t>
            </a:r>
            <a:r>
              <a:rPr lang="ru-RU" sz="1200" dirty="0" err="1" smtClean="0"/>
              <a:t>нових</a:t>
            </a:r>
            <a:r>
              <a:rPr lang="ru-RU" sz="1200" dirty="0" smtClean="0"/>
              <a:t> </a:t>
            </a:r>
            <a:r>
              <a:rPr lang="ru-RU" sz="1200" dirty="0" err="1" smtClean="0"/>
              <a:t>загроз</a:t>
            </a:r>
            <a:r>
              <a:rPr lang="ru-RU" sz="1200" dirty="0" smtClean="0"/>
              <a:t> і </a:t>
            </a:r>
            <a:r>
              <a:rPr lang="ru-RU" sz="1200" dirty="0" err="1" smtClean="0"/>
              <a:t>небезпек</a:t>
            </a:r>
            <a:r>
              <a:rPr lang="ru-RU" sz="1200" dirty="0" smtClean="0"/>
              <a:t>. </a:t>
            </a:r>
            <a:r>
              <a:rPr lang="ru-RU" sz="1200" dirty="0" err="1" smtClean="0"/>
              <a:t>Серед</a:t>
            </a:r>
            <a:r>
              <a:rPr lang="ru-RU" sz="1200" dirty="0" smtClean="0"/>
              <a:t> </a:t>
            </a:r>
            <a:r>
              <a:rPr lang="ru-RU" sz="1200" dirty="0" err="1" smtClean="0"/>
              <a:t>багатьох</a:t>
            </a:r>
            <a:r>
              <a:rPr lang="ru-RU" sz="1200" dirty="0" smtClean="0"/>
              <a:t> </a:t>
            </a:r>
            <a:r>
              <a:rPr lang="ru-RU" sz="1200" dirty="0" err="1" smtClean="0"/>
              <a:t>існуючих</a:t>
            </a:r>
            <a:r>
              <a:rPr lang="ru-RU" sz="1200" dirty="0" smtClean="0"/>
              <a:t> </a:t>
            </a:r>
            <a:r>
              <a:rPr lang="ru-RU" sz="1200" dirty="0" err="1" smtClean="0"/>
              <a:t>сьогодні</a:t>
            </a:r>
            <a:r>
              <a:rPr lang="ru-RU" sz="1200" dirty="0" smtClean="0"/>
              <a:t> </a:t>
            </a:r>
            <a:r>
              <a:rPr lang="ru-RU" sz="1200" dirty="0" err="1" smtClean="0"/>
              <a:t>небезпек</a:t>
            </a:r>
            <a:r>
              <a:rPr lang="ru-RU" sz="1200" dirty="0" smtClean="0"/>
              <a:t> </a:t>
            </a:r>
            <a:r>
              <a:rPr lang="ru-RU" sz="1200" dirty="0" err="1" smtClean="0"/>
              <a:t>особливе</a:t>
            </a:r>
            <a:r>
              <a:rPr lang="ru-RU" sz="1200" dirty="0" smtClean="0"/>
              <a:t> </a:t>
            </a:r>
            <a:r>
              <a:rPr lang="ru-RU" sz="1200" dirty="0" err="1" smtClean="0"/>
              <a:t>місце</a:t>
            </a:r>
            <a:r>
              <a:rPr lang="ru-RU" sz="1200" dirty="0" smtClean="0"/>
              <a:t> </a:t>
            </a:r>
            <a:r>
              <a:rPr lang="ru-RU" sz="1200" dirty="0" err="1" smtClean="0"/>
              <a:t>займає</a:t>
            </a:r>
            <a:r>
              <a:rPr lang="ru-RU" sz="1200" dirty="0" smtClean="0"/>
              <a:t> </a:t>
            </a:r>
            <a:r>
              <a:rPr lang="ru-RU" sz="1200" dirty="0" err="1" smtClean="0"/>
              <a:t>продовольча</a:t>
            </a:r>
            <a:r>
              <a:rPr lang="ru-RU" sz="1200" dirty="0" smtClean="0"/>
              <a:t>. </a:t>
            </a:r>
            <a:r>
              <a:rPr lang="ru-RU" sz="1200" dirty="0" err="1" smtClean="0"/>
              <a:t>Глобальний</a:t>
            </a:r>
            <a:r>
              <a:rPr lang="ru-RU" sz="1200" dirty="0" smtClean="0"/>
              <a:t> </a:t>
            </a:r>
            <a:r>
              <a:rPr lang="ru-RU" sz="1200" dirty="0" err="1" smtClean="0"/>
              <a:t>підхід</a:t>
            </a:r>
            <a:r>
              <a:rPr lang="ru-RU" sz="1200" dirty="0" smtClean="0"/>
              <a:t> до </a:t>
            </a:r>
            <a:r>
              <a:rPr lang="ru-RU" sz="1200" dirty="0" err="1" smtClean="0"/>
              <a:t>проблеми</a:t>
            </a:r>
            <a:r>
              <a:rPr lang="ru-RU" sz="1200" dirty="0" smtClean="0"/>
              <a:t> </a:t>
            </a:r>
            <a:r>
              <a:rPr lang="ru-RU" sz="1200" dirty="0" err="1" smtClean="0"/>
              <a:t>продовольчої</a:t>
            </a:r>
            <a:r>
              <a:rPr lang="ru-RU" sz="1200" dirty="0" smtClean="0"/>
              <a:t> </a:t>
            </a:r>
            <a:r>
              <a:rPr lang="ru-RU" sz="1200" dirty="0" err="1" smtClean="0"/>
              <a:t>безпеки</a:t>
            </a:r>
            <a:r>
              <a:rPr lang="ru-RU" sz="1200" dirty="0" smtClean="0"/>
              <a:t> </a:t>
            </a:r>
            <a:r>
              <a:rPr lang="ru-RU" sz="1200" dirty="0" err="1" smtClean="0"/>
              <a:t>вимагає</a:t>
            </a:r>
            <a:r>
              <a:rPr lang="ru-RU" sz="1200" dirty="0" smtClean="0"/>
              <a:t> на перший план </a:t>
            </a:r>
            <a:r>
              <a:rPr lang="ru-RU" sz="1200" dirty="0" err="1" smtClean="0"/>
              <a:t>ставити</a:t>
            </a:r>
            <a:r>
              <a:rPr lang="ru-RU" sz="1200" dirty="0" smtClean="0"/>
              <a:t> </a:t>
            </a:r>
            <a:r>
              <a:rPr lang="ru-RU" sz="1200" dirty="0" err="1" smtClean="0"/>
              <a:t>вирішення</a:t>
            </a:r>
            <a:r>
              <a:rPr lang="ru-RU" sz="1200" dirty="0" smtClean="0"/>
              <a:t> </a:t>
            </a:r>
            <a:r>
              <a:rPr lang="ru-RU" sz="1200" dirty="0" err="1" smtClean="0"/>
              <a:t>питання</a:t>
            </a:r>
            <a:r>
              <a:rPr lang="ru-RU" sz="1200" dirty="0" smtClean="0"/>
              <a:t> </a:t>
            </a:r>
            <a:r>
              <a:rPr lang="ru-RU" sz="1200" dirty="0" err="1" smtClean="0"/>
              <a:t>стабільно</a:t>
            </a:r>
            <a:r>
              <a:rPr lang="ru-RU" sz="1200" dirty="0" smtClean="0"/>
              <a:t> та </a:t>
            </a:r>
            <a:r>
              <a:rPr lang="ru-RU" sz="1200" dirty="0" err="1" smtClean="0"/>
              <a:t>гарантовано</a:t>
            </a:r>
            <a:r>
              <a:rPr lang="ru-RU" sz="1200" dirty="0" smtClean="0"/>
              <a:t> </a:t>
            </a:r>
            <a:r>
              <a:rPr lang="ru-RU" sz="1200" dirty="0" err="1" smtClean="0"/>
              <a:t>забезпечувати</a:t>
            </a:r>
            <a:r>
              <a:rPr lang="ru-RU" sz="1200" dirty="0" smtClean="0"/>
              <a:t> </a:t>
            </a:r>
            <a:r>
              <a:rPr lang="ru-RU" sz="1200" dirty="0" err="1" smtClean="0"/>
              <a:t>всі</a:t>
            </a:r>
            <a:r>
              <a:rPr lang="ru-RU" sz="1200" dirty="0" smtClean="0"/>
              <a:t> </a:t>
            </a:r>
            <a:r>
              <a:rPr lang="ru-RU" sz="1200" dirty="0" err="1" smtClean="0"/>
              <a:t>групи</a:t>
            </a:r>
            <a:r>
              <a:rPr lang="ru-RU" sz="1200" dirty="0" smtClean="0"/>
              <a:t> </a:t>
            </a:r>
            <a:r>
              <a:rPr lang="ru-RU" sz="1200" dirty="0" err="1" smtClean="0"/>
              <a:t>населення</a:t>
            </a:r>
            <a:r>
              <a:rPr lang="ru-RU" sz="1200" dirty="0" smtClean="0"/>
              <a:t> </a:t>
            </a:r>
            <a:r>
              <a:rPr lang="ru-RU" sz="1200" dirty="0" err="1" smtClean="0"/>
              <a:t>безпечним</a:t>
            </a:r>
            <a:r>
              <a:rPr lang="ru-RU" sz="1200" dirty="0" smtClean="0"/>
              <a:t> і </a:t>
            </a:r>
            <a:r>
              <a:rPr lang="ru-RU" sz="1200" dirty="0" err="1" smtClean="0"/>
              <a:t>якісним</a:t>
            </a:r>
            <a:r>
              <a:rPr lang="ru-RU" sz="1200" dirty="0" smtClean="0"/>
              <a:t> </a:t>
            </a:r>
            <a:r>
              <a:rPr lang="ru-RU" sz="1200" dirty="0" err="1" smtClean="0"/>
              <a:t>продовольством</a:t>
            </a:r>
            <a:r>
              <a:rPr lang="ru-RU" sz="1200" dirty="0" smtClean="0"/>
              <a:t> у </a:t>
            </a:r>
            <a:r>
              <a:rPr lang="ru-RU" sz="1200" dirty="0" err="1" smtClean="0"/>
              <a:t>необхідній</a:t>
            </a:r>
            <a:r>
              <a:rPr lang="ru-RU" sz="1200" dirty="0" smtClean="0"/>
              <a:t> </a:t>
            </a:r>
            <a:r>
              <a:rPr lang="ru-RU" sz="1200" dirty="0" err="1" smtClean="0"/>
              <a:t>кількості</a:t>
            </a:r>
            <a:r>
              <a:rPr lang="ru-RU" sz="1200" dirty="0" smtClean="0"/>
              <a:t> і </a:t>
            </a:r>
            <a:r>
              <a:rPr lang="ru-RU" sz="1200" dirty="0" err="1" smtClean="0"/>
              <a:t>достатніх</a:t>
            </a:r>
            <a:r>
              <a:rPr lang="ru-RU" sz="1200" dirty="0" smtClean="0"/>
              <a:t> для </a:t>
            </a:r>
            <a:r>
              <a:rPr lang="ru-RU" sz="1200" dirty="0" err="1" smtClean="0"/>
              <a:t>фізичного</a:t>
            </a:r>
            <a:r>
              <a:rPr lang="ru-RU" sz="1200" dirty="0" smtClean="0"/>
              <a:t> і </a:t>
            </a:r>
            <a:r>
              <a:rPr lang="ru-RU" sz="1200" dirty="0" err="1" smtClean="0"/>
              <a:t>соціального</a:t>
            </a:r>
            <a:r>
              <a:rPr lang="ru-RU" sz="1200" dirty="0" smtClean="0"/>
              <a:t> </a:t>
            </a:r>
            <a:r>
              <a:rPr lang="ru-RU" sz="1200" dirty="0" err="1" smtClean="0"/>
              <a:t>розвитку</a:t>
            </a:r>
            <a:r>
              <a:rPr lang="ru-RU" sz="1200" dirty="0" smtClean="0"/>
              <a:t> та </a:t>
            </a:r>
            <a:r>
              <a:rPr lang="ru-RU" sz="1200" dirty="0" err="1" smtClean="0"/>
              <a:t>здоро</a:t>
            </a:r>
            <a:r>
              <a:rPr lang="uk-UA" sz="1200" dirty="0" smtClean="0"/>
              <a:t>в</a:t>
            </a:r>
            <a:r>
              <a:rPr lang="ru-RU" sz="1200" dirty="0" smtClean="0"/>
              <a:t>’я.</a:t>
            </a:r>
          </a:p>
          <a:p>
            <a:pPr indent="288000" algn="just"/>
            <a:r>
              <a:rPr lang="ru-RU" sz="1200" dirty="0" err="1" smtClean="0"/>
              <a:t>Вирішення</a:t>
            </a:r>
            <a:r>
              <a:rPr lang="ru-RU" sz="1200" dirty="0" smtClean="0"/>
              <a:t> </a:t>
            </a:r>
            <a:r>
              <a:rPr lang="ru-RU" sz="1200" dirty="0" err="1" smtClean="0"/>
              <a:t>перерахованих</a:t>
            </a:r>
            <a:r>
              <a:rPr lang="ru-RU" sz="1200" dirty="0" smtClean="0"/>
              <a:t> </a:t>
            </a:r>
            <a:r>
              <a:rPr lang="ru-RU" sz="1200" dirty="0" err="1" smtClean="0"/>
              <a:t>життєво</a:t>
            </a:r>
            <a:r>
              <a:rPr lang="uk-UA" sz="1200" dirty="0" smtClean="0"/>
              <a:t>–</a:t>
            </a:r>
            <a:r>
              <a:rPr lang="ru-RU" sz="1200" dirty="0" err="1" smtClean="0"/>
              <a:t>важливих</a:t>
            </a:r>
            <a:r>
              <a:rPr lang="ru-RU" sz="1200" dirty="0" smtClean="0"/>
              <a:t> і </a:t>
            </a:r>
            <a:r>
              <a:rPr lang="ru-RU" sz="1200" dirty="0" err="1" smtClean="0"/>
              <a:t>досить</a:t>
            </a:r>
            <a:r>
              <a:rPr lang="ru-RU" sz="1200" dirty="0" smtClean="0"/>
              <a:t> </a:t>
            </a:r>
            <a:r>
              <a:rPr lang="ru-RU" sz="1200" dirty="0" err="1" smtClean="0"/>
              <a:t>складних</a:t>
            </a:r>
            <a:r>
              <a:rPr lang="ru-RU" sz="1200" dirty="0" smtClean="0"/>
              <a:t> </a:t>
            </a:r>
            <a:r>
              <a:rPr lang="ru-RU" sz="1200" dirty="0" err="1" smtClean="0"/>
              <a:t>завдань</a:t>
            </a:r>
            <a:r>
              <a:rPr lang="ru-RU" sz="1200" dirty="0" smtClean="0"/>
              <a:t> </a:t>
            </a:r>
            <a:r>
              <a:rPr lang="ru-RU" sz="1200" dirty="0" err="1" smtClean="0"/>
              <a:t>залежить</a:t>
            </a:r>
            <a:r>
              <a:rPr lang="ru-RU" sz="1200" dirty="0" smtClean="0"/>
              <a:t> </a:t>
            </a:r>
            <a:r>
              <a:rPr lang="ru-RU" sz="1200" dirty="0" err="1" smtClean="0"/>
              <a:t>від</a:t>
            </a:r>
            <a:r>
              <a:rPr lang="ru-RU" sz="1200" dirty="0" smtClean="0"/>
              <a:t> </a:t>
            </a:r>
            <a:r>
              <a:rPr lang="ru-RU" sz="1200" dirty="0" err="1" smtClean="0"/>
              <a:t>достатньої</a:t>
            </a:r>
            <a:r>
              <a:rPr lang="ru-RU" sz="1200" dirty="0" smtClean="0"/>
              <a:t> </a:t>
            </a:r>
            <a:r>
              <a:rPr lang="ru-RU" sz="1200" dirty="0" err="1" smtClean="0"/>
              <a:t>кількості</a:t>
            </a:r>
            <a:r>
              <a:rPr lang="ru-RU" sz="1200" dirty="0" smtClean="0"/>
              <a:t> </a:t>
            </a:r>
            <a:r>
              <a:rPr lang="ru-RU" sz="1200" dirty="0" err="1" smtClean="0"/>
              <a:t>висококваліфікованих</a:t>
            </a:r>
            <a:r>
              <a:rPr lang="ru-RU" sz="1200" dirty="0" smtClean="0"/>
              <a:t> </a:t>
            </a:r>
            <a:r>
              <a:rPr lang="ru-RU" sz="1200" dirty="0" err="1" smtClean="0"/>
              <a:t>фахівців</a:t>
            </a:r>
            <a:r>
              <a:rPr lang="ru-RU" sz="1200" dirty="0" smtClean="0"/>
              <a:t> </a:t>
            </a:r>
            <a:r>
              <a:rPr lang="ru-RU" sz="1200" dirty="0" err="1" smtClean="0"/>
              <a:t>сільськогосподарського</a:t>
            </a:r>
            <a:r>
              <a:rPr lang="ru-RU" sz="1200" dirty="0" smtClean="0"/>
              <a:t> </a:t>
            </a:r>
            <a:r>
              <a:rPr lang="ru-RU" sz="1200" dirty="0" err="1" smtClean="0"/>
              <a:t>виробництва</a:t>
            </a:r>
            <a:r>
              <a:rPr lang="ru-RU" sz="1200" dirty="0" smtClean="0"/>
              <a:t>, </a:t>
            </a:r>
            <a:r>
              <a:rPr lang="ru-RU" sz="1200" dirty="0" err="1" smtClean="0"/>
              <a:t>харчової</a:t>
            </a:r>
            <a:r>
              <a:rPr lang="ru-RU" sz="1200" dirty="0" smtClean="0"/>
              <a:t> </a:t>
            </a:r>
            <a:r>
              <a:rPr lang="ru-RU" sz="1200" dirty="0" err="1" smtClean="0"/>
              <a:t>промисловості</a:t>
            </a:r>
            <a:r>
              <a:rPr lang="ru-RU" sz="1200" dirty="0" smtClean="0"/>
              <a:t> та </a:t>
            </a:r>
            <a:r>
              <a:rPr lang="ru-RU" sz="1200" dirty="0" err="1" smtClean="0"/>
              <a:t>інших</a:t>
            </a:r>
            <a:r>
              <a:rPr lang="ru-RU" sz="1200" dirty="0" smtClean="0"/>
              <a:t> сфер </a:t>
            </a:r>
            <a:r>
              <a:rPr lang="ru-RU" sz="1200" dirty="0" err="1" smtClean="0"/>
              <a:t>діяльності</a:t>
            </a:r>
            <a:r>
              <a:rPr lang="ru-RU" sz="1200" dirty="0" smtClean="0"/>
              <a:t> </a:t>
            </a:r>
            <a:r>
              <a:rPr lang="ru-RU" sz="1200" dirty="0" err="1" smtClean="0"/>
              <a:t>людини</a:t>
            </a:r>
            <a:r>
              <a:rPr lang="ru-RU" sz="1200" dirty="0" smtClean="0"/>
              <a:t>. </a:t>
            </a:r>
            <a:r>
              <a:rPr lang="ru-RU" sz="1200" dirty="0" err="1" smtClean="0"/>
              <a:t>Саме</a:t>
            </a:r>
            <a:r>
              <a:rPr lang="ru-RU" sz="1200" dirty="0" smtClean="0"/>
              <a:t> </a:t>
            </a:r>
            <a:r>
              <a:rPr lang="ru-RU" sz="1200" dirty="0" err="1" smtClean="0"/>
              <a:t>такі</a:t>
            </a:r>
            <a:r>
              <a:rPr lang="ru-RU" sz="1200" dirty="0" smtClean="0"/>
              <a:t> </a:t>
            </a:r>
            <a:r>
              <a:rPr lang="ru-RU" sz="1200" dirty="0" err="1" smtClean="0"/>
              <a:t>кадри</a:t>
            </a:r>
            <a:r>
              <a:rPr lang="ru-RU" sz="1200" dirty="0" smtClean="0"/>
              <a:t> в </a:t>
            </a:r>
            <a:r>
              <a:rPr lang="ru-RU" sz="1200" dirty="0" err="1" smtClean="0"/>
              <a:t>змозі</a:t>
            </a:r>
            <a:r>
              <a:rPr lang="ru-RU" sz="1200" dirty="0" smtClean="0"/>
              <a:t> </a:t>
            </a:r>
            <a:r>
              <a:rPr lang="ru-RU" sz="1200" dirty="0" err="1" smtClean="0"/>
              <a:t>сформувати</a:t>
            </a:r>
            <a:r>
              <a:rPr lang="ru-RU" sz="1200" dirty="0" smtClean="0"/>
              <a:t> </a:t>
            </a:r>
            <a:r>
              <a:rPr lang="ru-RU" sz="1200" dirty="0" err="1" smtClean="0"/>
              <a:t>основні</a:t>
            </a:r>
            <a:r>
              <a:rPr lang="ru-RU" sz="1200" dirty="0" smtClean="0"/>
              <a:t> </a:t>
            </a:r>
            <a:r>
              <a:rPr lang="ru-RU" sz="1200" dirty="0" err="1" smtClean="0"/>
              <a:t>критерії</a:t>
            </a:r>
            <a:r>
              <a:rPr lang="ru-RU" sz="1200" dirty="0" smtClean="0"/>
              <a:t> і </a:t>
            </a:r>
            <a:r>
              <a:rPr lang="ru-RU" sz="1200" dirty="0" err="1" smtClean="0"/>
              <a:t>принципи</a:t>
            </a:r>
            <a:r>
              <a:rPr lang="ru-RU" sz="1200" dirty="0" smtClean="0"/>
              <a:t> </a:t>
            </a:r>
            <a:r>
              <a:rPr lang="ru-RU" sz="1200" dirty="0" err="1" smtClean="0"/>
              <a:t>ефективної</a:t>
            </a:r>
            <a:r>
              <a:rPr lang="ru-RU" sz="1200" dirty="0" smtClean="0"/>
              <a:t> </a:t>
            </a:r>
            <a:r>
              <a:rPr lang="ru-RU" sz="1200" dirty="0" err="1" smtClean="0"/>
              <a:t>продовольчої</a:t>
            </a:r>
            <a:r>
              <a:rPr lang="ru-RU" sz="1200" dirty="0" smtClean="0"/>
              <a:t> </a:t>
            </a:r>
            <a:r>
              <a:rPr lang="ru-RU" sz="1200" dirty="0" err="1" smtClean="0"/>
              <a:t>політики</a:t>
            </a:r>
            <a:r>
              <a:rPr lang="ru-RU" sz="1200" dirty="0" smtClean="0"/>
              <a:t>, а </a:t>
            </a:r>
            <a:r>
              <a:rPr lang="ru-RU" sz="1200" dirty="0" err="1" smtClean="0"/>
              <a:t>також</a:t>
            </a:r>
            <a:r>
              <a:rPr lang="ru-RU" sz="1200" dirty="0" smtClean="0"/>
              <a:t> </a:t>
            </a:r>
            <a:r>
              <a:rPr lang="ru-RU" sz="1200" dirty="0" err="1" smtClean="0"/>
              <a:t>реалізувати</a:t>
            </a:r>
            <a:r>
              <a:rPr lang="ru-RU" sz="1200" dirty="0" smtClean="0"/>
              <a:t> </a:t>
            </a:r>
            <a:r>
              <a:rPr lang="ru-RU" sz="1200" dirty="0" err="1" smtClean="0"/>
              <a:t>конституційну</a:t>
            </a:r>
            <a:r>
              <a:rPr lang="ru-RU" sz="1200" dirty="0" smtClean="0"/>
              <a:t> </a:t>
            </a:r>
            <a:r>
              <a:rPr lang="ru-RU" sz="1200" dirty="0" err="1" smtClean="0"/>
              <a:t>вимогу</a:t>
            </a:r>
            <a:r>
              <a:rPr lang="ru-RU" sz="1200" dirty="0" smtClean="0"/>
              <a:t> </a:t>
            </a:r>
            <a:r>
              <a:rPr lang="ru-RU" sz="1200" dirty="0" err="1" smtClean="0"/>
              <a:t>щодо</a:t>
            </a:r>
            <a:r>
              <a:rPr lang="ru-RU" sz="1200" dirty="0" smtClean="0"/>
              <a:t> права кожного </a:t>
            </a:r>
            <a:r>
              <a:rPr lang="ru-RU" sz="1200" dirty="0" err="1" smtClean="0"/>
              <a:t>громадянина</a:t>
            </a:r>
            <a:r>
              <a:rPr lang="ru-RU" sz="1200" dirty="0" smtClean="0"/>
              <a:t> </a:t>
            </a:r>
            <a:r>
              <a:rPr lang="ru-RU" sz="1200" dirty="0" err="1" smtClean="0"/>
              <a:t>України</a:t>
            </a:r>
            <a:r>
              <a:rPr lang="ru-RU" sz="1200" dirty="0" smtClean="0"/>
              <a:t> на </a:t>
            </a:r>
            <a:r>
              <a:rPr lang="ru-RU" sz="1200" dirty="0" err="1" smtClean="0"/>
              <a:t>достатній</a:t>
            </a:r>
            <a:r>
              <a:rPr lang="ru-RU" sz="1200" dirty="0" smtClean="0"/>
              <a:t> </a:t>
            </a:r>
            <a:r>
              <a:rPr lang="ru-RU" sz="1200" dirty="0" err="1" smtClean="0"/>
              <a:t>життєвий</a:t>
            </a:r>
            <a:r>
              <a:rPr lang="ru-RU" sz="1200" dirty="0" smtClean="0"/>
              <a:t> </a:t>
            </a:r>
            <a:r>
              <a:rPr lang="ru-RU" sz="1200" dirty="0" err="1" smtClean="0"/>
              <a:t>рівень</a:t>
            </a:r>
            <a:r>
              <a:rPr lang="ru-RU" sz="1200" dirty="0" smtClean="0"/>
              <a:t> для себе і </a:t>
            </a:r>
            <a:r>
              <a:rPr lang="ru-RU" sz="1200" dirty="0" err="1" smtClean="0"/>
              <a:t>своєї</a:t>
            </a:r>
            <a:r>
              <a:rPr lang="ru-RU" sz="1200" dirty="0" smtClean="0"/>
              <a:t> </a:t>
            </a:r>
            <a:r>
              <a:rPr lang="ru-RU" sz="1200" dirty="0" err="1" smtClean="0"/>
              <a:t>сім’ї</a:t>
            </a:r>
            <a:r>
              <a:rPr lang="ru-RU" sz="1200" dirty="0" smtClean="0"/>
              <a:t>.</a:t>
            </a:r>
          </a:p>
          <a:p>
            <a:pPr indent="288000" algn="just"/>
            <a:r>
              <a:rPr lang="ru-RU" sz="1200" dirty="0" smtClean="0"/>
              <a:t>Цей </a:t>
            </a:r>
            <a:r>
              <a:rPr lang="ru-RU" sz="1200" dirty="0" err="1" smtClean="0"/>
              <a:t>навчальний</a:t>
            </a:r>
            <a:r>
              <a:rPr lang="ru-RU" sz="1200" dirty="0" smtClean="0"/>
              <a:t> </a:t>
            </a:r>
            <a:r>
              <a:rPr lang="ru-RU" sz="1200" dirty="0" err="1" smtClean="0"/>
              <a:t>посібник</a:t>
            </a:r>
            <a:r>
              <a:rPr lang="ru-RU" sz="1200" dirty="0" smtClean="0"/>
              <a:t> </a:t>
            </a:r>
            <a:r>
              <a:rPr lang="ru-RU" sz="1200" dirty="0" err="1" smtClean="0"/>
              <a:t>призначений</a:t>
            </a:r>
            <a:r>
              <a:rPr lang="ru-RU" sz="1200" dirty="0" smtClean="0"/>
              <a:t> для </a:t>
            </a:r>
            <a:r>
              <a:rPr lang="ru-RU" sz="1200" dirty="0" err="1" smtClean="0"/>
              <a:t>більш</a:t>
            </a:r>
            <a:r>
              <a:rPr lang="ru-RU" sz="1200" dirty="0" smtClean="0"/>
              <a:t> </a:t>
            </a:r>
            <a:r>
              <a:rPr lang="ru-RU" sz="1200" dirty="0" err="1" smtClean="0"/>
              <a:t>повного</a:t>
            </a:r>
            <a:r>
              <a:rPr lang="ru-RU" sz="1200" dirty="0" smtClean="0"/>
              <a:t> </a:t>
            </a:r>
            <a:r>
              <a:rPr lang="ru-RU" sz="1200" dirty="0" err="1" smtClean="0"/>
              <a:t>засвоєння</a:t>
            </a:r>
            <a:r>
              <a:rPr lang="ru-RU" sz="1200" dirty="0" smtClean="0"/>
              <a:t> </a:t>
            </a:r>
            <a:r>
              <a:rPr lang="ru-RU" sz="1200" dirty="0" err="1" smtClean="0"/>
              <a:t>знань</a:t>
            </a:r>
            <a:r>
              <a:rPr lang="ru-RU" sz="1200" dirty="0" smtClean="0"/>
              <a:t> і </a:t>
            </a:r>
            <a:r>
              <a:rPr lang="ru-RU" sz="1200" dirty="0" err="1" smtClean="0"/>
              <a:t>шляхів</a:t>
            </a:r>
            <a:r>
              <a:rPr lang="ru-RU" sz="1200" dirty="0" smtClean="0"/>
              <a:t> </a:t>
            </a:r>
            <a:r>
              <a:rPr lang="ru-RU" sz="1200" dirty="0" err="1" smtClean="0"/>
              <a:t>вирішення</a:t>
            </a:r>
            <a:r>
              <a:rPr lang="ru-RU" sz="1200" dirty="0" smtClean="0"/>
              <a:t> </a:t>
            </a:r>
            <a:r>
              <a:rPr lang="ru-RU" sz="1200" dirty="0" err="1" smtClean="0"/>
              <a:t>виробництва</a:t>
            </a:r>
            <a:r>
              <a:rPr lang="ru-RU" sz="1200" dirty="0" smtClean="0"/>
              <a:t> </a:t>
            </a:r>
            <a:r>
              <a:rPr lang="ru-RU" sz="1200" dirty="0" err="1" smtClean="0"/>
              <a:t>і</a:t>
            </a:r>
            <a:r>
              <a:rPr lang="ru-RU" sz="1200" dirty="0" smtClean="0"/>
              <a:t> </a:t>
            </a:r>
            <a:r>
              <a:rPr lang="ru-RU" sz="1200" dirty="0" err="1" smtClean="0"/>
              <a:t>переробки</a:t>
            </a:r>
            <a:r>
              <a:rPr lang="ru-RU" sz="1200" dirty="0" smtClean="0"/>
              <a:t> </a:t>
            </a:r>
            <a:r>
              <a:rPr lang="ru-RU" sz="1200" dirty="0" err="1" smtClean="0"/>
              <a:t>тваринницької</a:t>
            </a:r>
            <a:r>
              <a:rPr lang="ru-RU" sz="1200" dirty="0" smtClean="0"/>
              <a:t> </a:t>
            </a:r>
            <a:r>
              <a:rPr lang="ru-RU" sz="1200" dirty="0" err="1" smtClean="0"/>
              <a:t>сировини</a:t>
            </a:r>
            <a:r>
              <a:rPr lang="ru-RU" sz="1200" dirty="0" smtClean="0"/>
              <a:t>.</a:t>
            </a:r>
          </a:p>
          <a:p>
            <a:pPr indent="288000" algn="just"/>
            <a:r>
              <a:rPr lang="ru-RU" sz="1200" dirty="0" smtClean="0"/>
              <a:t>В </a:t>
            </a:r>
            <a:r>
              <a:rPr lang="ru-RU" sz="1200" dirty="0" err="1" smtClean="0"/>
              <a:t>ньому</a:t>
            </a:r>
            <a:r>
              <a:rPr lang="ru-RU" sz="1200" dirty="0" smtClean="0"/>
              <a:t> комплексно </a:t>
            </a:r>
            <a:r>
              <a:rPr lang="ru-RU" sz="1200" dirty="0" err="1" smtClean="0"/>
              <a:t>розглядаються</a:t>
            </a:r>
            <a:r>
              <a:rPr lang="ru-RU" sz="1200" dirty="0" smtClean="0"/>
              <a:t> </a:t>
            </a:r>
            <a:r>
              <a:rPr lang="ru-RU" sz="1200" dirty="0" err="1" smtClean="0"/>
              <a:t>проблеми</a:t>
            </a:r>
            <a:r>
              <a:rPr lang="ru-RU" sz="1200" dirty="0" smtClean="0"/>
              <a:t> </a:t>
            </a:r>
            <a:r>
              <a:rPr lang="ru-RU" sz="1200" dirty="0" err="1" smtClean="0"/>
              <a:t>безпеки</a:t>
            </a:r>
            <a:r>
              <a:rPr lang="ru-RU" sz="1200" dirty="0" smtClean="0"/>
              <a:t> і </a:t>
            </a:r>
            <a:r>
              <a:rPr lang="ru-RU" sz="1200" dirty="0" err="1" smtClean="0"/>
              <a:t>безпечності</a:t>
            </a:r>
            <a:r>
              <a:rPr lang="ru-RU" sz="1200" dirty="0" smtClean="0"/>
              <a:t> </a:t>
            </a:r>
            <a:r>
              <a:rPr lang="ru-RU" sz="1200" dirty="0" err="1" smtClean="0"/>
              <a:t>виробництва</a:t>
            </a:r>
            <a:r>
              <a:rPr lang="ru-RU" sz="1200" dirty="0" smtClean="0"/>
              <a:t> </a:t>
            </a:r>
            <a:r>
              <a:rPr lang="ru-RU" sz="1200" dirty="0" err="1" smtClean="0"/>
              <a:t>сировини</a:t>
            </a:r>
            <a:r>
              <a:rPr lang="ru-RU" sz="1200" dirty="0" smtClean="0"/>
              <a:t>, </a:t>
            </a:r>
            <a:r>
              <a:rPr lang="ru-RU" sz="1200" dirty="0" err="1" smtClean="0"/>
              <a:t>методи</a:t>
            </a:r>
            <a:r>
              <a:rPr lang="ru-RU" sz="1200" dirty="0" smtClean="0"/>
              <a:t> </a:t>
            </a:r>
            <a:r>
              <a:rPr lang="ru-RU" sz="1200" dirty="0" err="1" smtClean="0"/>
              <a:t>і</a:t>
            </a:r>
            <a:r>
              <a:rPr lang="ru-RU" sz="1200" dirty="0" smtClean="0"/>
              <a:t> </a:t>
            </a:r>
            <a:r>
              <a:rPr lang="ru-RU" sz="1200" dirty="0" err="1" smtClean="0"/>
              <a:t>способи</a:t>
            </a:r>
            <a:r>
              <a:rPr lang="ru-RU" sz="1200" dirty="0" smtClean="0"/>
              <a:t> </a:t>
            </a:r>
            <a:r>
              <a:rPr lang="ru-RU" sz="1200" dirty="0" err="1" smtClean="0"/>
              <a:t>її</a:t>
            </a:r>
            <a:r>
              <a:rPr lang="ru-RU" sz="1200" dirty="0" smtClean="0"/>
              <a:t> </a:t>
            </a:r>
            <a:r>
              <a:rPr lang="ru-RU" sz="1200" dirty="0" err="1" smtClean="0"/>
              <a:t>переробки</a:t>
            </a:r>
            <a:r>
              <a:rPr lang="ru-RU" sz="1200" dirty="0" smtClean="0"/>
              <a:t> для </a:t>
            </a:r>
            <a:r>
              <a:rPr lang="ru-RU" sz="1200" dirty="0" err="1" smtClean="0"/>
              <a:t>виробництва</a:t>
            </a:r>
            <a:r>
              <a:rPr lang="ru-RU" sz="1200" dirty="0" smtClean="0"/>
              <a:t> </a:t>
            </a:r>
            <a:r>
              <a:rPr lang="ru-RU" sz="1200" dirty="0" err="1" smtClean="0"/>
              <a:t>якісних</a:t>
            </a:r>
            <a:r>
              <a:rPr lang="ru-RU" sz="1200" dirty="0" smtClean="0"/>
              <a:t> </a:t>
            </a:r>
            <a:r>
              <a:rPr lang="ru-RU" sz="1200" dirty="0" err="1" smtClean="0"/>
              <a:t>харчових</a:t>
            </a:r>
            <a:r>
              <a:rPr lang="ru-RU" sz="1200" dirty="0" smtClean="0"/>
              <a:t> </a:t>
            </a:r>
            <a:r>
              <a:rPr lang="ru-RU" sz="1200" dirty="0" err="1" smtClean="0"/>
              <a:t>продуктів</a:t>
            </a:r>
            <a:r>
              <a:rPr lang="ru-RU" sz="1200" dirty="0" smtClean="0"/>
              <a:t>. Дня </a:t>
            </a:r>
            <a:r>
              <a:rPr lang="ru-RU" sz="1200" dirty="0" err="1" smtClean="0"/>
              <a:t>студентів</a:t>
            </a:r>
            <a:r>
              <a:rPr lang="ru-RU" sz="1200" dirty="0" smtClean="0"/>
              <a:t>, </a:t>
            </a:r>
            <a:r>
              <a:rPr lang="ru-RU" sz="1200" dirty="0" err="1" smtClean="0"/>
              <a:t>викладачів</a:t>
            </a:r>
            <a:r>
              <a:rPr lang="ru-RU" sz="1200" dirty="0" smtClean="0"/>
              <a:t>, </a:t>
            </a:r>
            <a:r>
              <a:rPr lang="ru-RU" sz="1200" dirty="0" err="1" smtClean="0"/>
              <a:t>аспірантів</a:t>
            </a:r>
            <a:r>
              <a:rPr lang="ru-RU" sz="1200" dirty="0" smtClean="0"/>
              <a:t>, </a:t>
            </a:r>
            <a:r>
              <a:rPr lang="ru-RU" sz="1200" dirty="0" err="1" smtClean="0"/>
              <a:t>усіх</a:t>
            </a:r>
            <a:r>
              <a:rPr lang="ru-RU" sz="1200" dirty="0" smtClean="0"/>
              <a:t> </a:t>
            </a:r>
            <a:r>
              <a:rPr lang="ru-RU" sz="1200" dirty="0" err="1" smtClean="0"/>
              <a:t>хто</a:t>
            </a:r>
            <a:r>
              <a:rPr lang="ru-RU" sz="1200" dirty="0" smtClean="0"/>
              <a:t> </a:t>
            </a:r>
            <a:r>
              <a:rPr lang="ru-RU" sz="1200" dirty="0" err="1" smtClean="0"/>
              <a:t>цікавиться</a:t>
            </a:r>
            <a:r>
              <a:rPr lang="ru-RU" sz="1200" dirty="0" smtClean="0"/>
              <a:t> проблемами </a:t>
            </a:r>
            <a:r>
              <a:rPr lang="ru-RU" sz="1200" dirty="0" err="1" smtClean="0"/>
              <a:t>безпеки</a:t>
            </a:r>
            <a:r>
              <a:rPr lang="ru-RU" sz="1200" dirty="0" smtClean="0"/>
              <a:t> і </a:t>
            </a:r>
            <a:r>
              <a:rPr lang="ru-RU" sz="1200" dirty="0" err="1" smtClean="0"/>
              <a:t>якості</a:t>
            </a:r>
            <a:r>
              <a:rPr lang="ru-RU" sz="1200" dirty="0" smtClean="0"/>
              <a:t> </a:t>
            </a:r>
            <a:r>
              <a:rPr lang="ru-RU" sz="1200" dirty="0" err="1" smtClean="0"/>
              <a:t>харчових</a:t>
            </a:r>
            <a:r>
              <a:rPr lang="ru-RU" sz="1200" dirty="0" smtClean="0"/>
              <a:t> </a:t>
            </a:r>
            <a:r>
              <a:rPr lang="ru-RU" sz="1200" dirty="0" err="1" smtClean="0"/>
              <a:t>продуктів</a:t>
            </a:r>
            <a:r>
              <a:rPr lang="ru-RU" sz="1200" dirty="0" smtClean="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C:\Users\irbis\Desktop\Віртуальна виставка 2018\фото книг\22 наукове забезпечення.jpg"/>
          <p:cNvPicPr>
            <a:picLocks noChangeAspect="1" noChangeArrowheads="1"/>
          </p:cNvPicPr>
          <p:nvPr/>
        </p:nvPicPr>
        <p:blipFill>
          <a:blip r:embed="rId2" cstate="print"/>
          <a:srcRect/>
          <a:stretch>
            <a:fillRect/>
          </a:stretch>
        </p:blipFill>
        <p:spPr bwMode="auto">
          <a:xfrm>
            <a:off x="671637" y="1268760"/>
            <a:ext cx="3180283" cy="4320000"/>
          </a:xfrm>
          <a:prstGeom prst="rect">
            <a:avLst/>
          </a:prstGeom>
          <a:noFill/>
        </p:spPr>
      </p:pic>
      <p:sp>
        <p:nvSpPr>
          <p:cNvPr id="3" name="TextBox 2"/>
          <p:cNvSpPr txBox="1"/>
          <p:nvPr/>
        </p:nvSpPr>
        <p:spPr>
          <a:xfrm>
            <a:off x="4139952" y="1340768"/>
            <a:ext cx="4392488" cy="4124206"/>
          </a:xfrm>
          <a:prstGeom prst="rect">
            <a:avLst/>
          </a:prstGeom>
          <a:noFill/>
        </p:spPr>
        <p:txBody>
          <a:bodyPr wrap="square" rtlCol="0">
            <a:spAutoFit/>
          </a:bodyPr>
          <a:lstStyle/>
          <a:p>
            <a:r>
              <a:rPr lang="uk-UA" sz="1400" dirty="0" smtClean="0"/>
              <a:t>Ковальов В. Б. </a:t>
            </a:r>
            <a:r>
              <a:rPr lang="ru-RU" sz="1400" dirty="0" err="1" smtClean="0"/>
              <a:t>Наукове</a:t>
            </a:r>
            <a:r>
              <a:rPr lang="ru-RU" sz="1400" dirty="0" smtClean="0"/>
              <a:t> </a:t>
            </a:r>
            <a:r>
              <a:rPr lang="ru-RU" sz="1400" dirty="0" err="1" smtClean="0"/>
              <a:t>забезпечення</a:t>
            </a:r>
            <a:r>
              <a:rPr lang="ru-RU" sz="1400" dirty="0" smtClean="0"/>
              <a:t> </a:t>
            </a:r>
            <a:r>
              <a:rPr lang="ru-RU" sz="1400" dirty="0" err="1" smtClean="0"/>
              <a:t>розвитку</a:t>
            </a:r>
            <a:r>
              <a:rPr lang="ru-RU" sz="1400" dirty="0" smtClean="0"/>
              <a:t> </a:t>
            </a:r>
            <a:r>
              <a:rPr lang="ru-RU" sz="1400" dirty="0" err="1" smtClean="0"/>
              <a:t>технологій</a:t>
            </a:r>
            <a:r>
              <a:rPr lang="ru-RU" sz="1400" dirty="0" smtClean="0"/>
              <a:t> </a:t>
            </a:r>
            <a:r>
              <a:rPr lang="ru-RU" sz="1400" dirty="0" err="1" smtClean="0"/>
              <a:t>первинної</a:t>
            </a:r>
            <a:r>
              <a:rPr lang="ru-RU" sz="1400" dirty="0" smtClean="0"/>
              <a:t> </a:t>
            </a:r>
            <a:r>
              <a:rPr lang="ru-RU" sz="1400" dirty="0" err="1" smtClean="0"/>
              <a:t>переробки</a:t>
            </a:r>
            <a:r>
              <a:rPr lang="ru-RU" sz="1400" dirty="0" smtClean="0"/>
              <a:t> </a:t>
            </a:r>
            <a:r>
              <a:rPr lang="ru-RU" sz="1400" dirty="0" err="1" smtClean="0"/>
              <a:t>льону-довгунця</a:t>
            </a:r>
            <a:r>
              <a:rPr lang="uk-UA" sz="1400" dirty="0" smtClean="0"/>
              <a:t> : монографія </a:t>
            </a:r>
            <a:r>
              <a:rPr lang="ru-RU" sz="1400" dirty="0" smtClean="0"/>
              <a:t>/ В. Б. </a:t>
            </a:r>
            <a:r>
              <a:rPr lang="ru-RU" sz="1400" dirty="0" err="1" smtClean="0"/>
              <a:t>Ковальов</a:t>
            </a:r>
            <a:r>
              <a:rPr lang="ru-RU" sz="1400" dirty="0" smtClean="0"/>
              <a:t>. </a:t>
            </a:r>
            <a:r>
              <a:rPr lang="uk-UA" sz="1400" dirty="0" smtClean="0"/>
              <a:t>–</a:t>
            </a:r>
            <a:r>
              <a:rPr lang="ru-RU" sz="1400" dirty="0" smtClean="0"/>
              <a:t> Житомир : ЖНАЕУ, 2018 </a:t>
            </a:r>
            <a:r>
              <a:rPr lang="uk-UA" sz="1400" dirty="0" smtClean="0"/>
              <a:t>–</a:t>
            </a:r>
            <a:r>
              <a:rPr lang="ru-RU" sz="1400" dirty="0" smtClean="0"/>
              <a:t> 180 с. </a:t>
            </a:r>
          </a:p>
          <a:p>
            <a:pPr algn="just"/>
            <a:r>
              <a:rPr lang="uk-UA" sz="1400" dirty="0" smtClean="0"/>
              <a:t> </a:t>
            </a:r>
            <a:endParaRPr lang="ru-RU" sz="1400" dirty="0" smtClean="0"/>
          </a:p>
          <a:p>
            <a:pPr indent="288000" algn="just"/>
            <a:r>
              <a:rPr lang="uk-UA" sz="1200" dirty="0" smtClean="0"/>
              <a:t>У монографії на основі нових архівних та енциклопедичних матеріалів висвітлено історію розвитку льонарства та зародження технологій виробництва льоноволокна і тканин з нього.</a:t>
            </a:r>
            <a:endParaRPr lang="ru-RU" sz="1200" dirty="0" smtClean="0"/>
          </a:p>
          <a:p>
            <a:pPr indent="288000" algn="just"/>
            <a:r>
              <a:rPr lang="ru-RU" sz="1200" dirty="0" smtClean="0"/>
              <a:t>Описано </a:t>
            </a:r>
            <a:r>
              <a:rPr lang="ru-RU" sz="1200" dirty="0" err="1" smtClean="0"/>
              <a:t>значення</a:t>
            </a:r>
            <a:r>
              <a:rPr lang="ru-RU" sz="1200" dirty="0" smtClean="0"/>
              <a:t> та </a:t>
            </a:r>
            <a:r>
              <a:rPr lang="ru-RU" sz="1200" dirty="0" err="1" smtClean="0"/>
              <a:t>використання</a:t>
            </a:r>
            <a:r>
              <a:rPr lang="ru-RU" sz="1200" dirty="0" smtClean="0"/>
              <a:t> </a:t>
            </a:r>
            <a:r>
              <a:rPr lang="ru-RU" sz="1200" dirty="0" err="1" smtClean="0"/>
              <a:t>льону</a:t>
            </a:r>
            <a:r>
              <a:rPr lang="ru-RU" sz="1200" dirty="0" smtClean="0"/>
              <a:t> в народному </a:t>
            </a:r>
            <a:r>
              <a:rPr lang="ru-RU" sz="1200" dirty="0" err="1" smtClean="0"/>
              <a:t>господарстві</a:t>
            </a:r>
            <a:r>
              <a:rPr lang="ru-RU" sz="1200" dirty="0" smtClean="0"/>
              <a:t>.</a:t>
            </a:r>
          </a:p>
          <a:p>
            <a:pPr indent="288000" algn="just"/>
            <a:r>
              <a:rPr lang="ru-RU" sz="1200" dirty="0" err="1" smtClean="0"/>
              <a:t>Розглянуто</a:t>
            </a:r>
            <a:r>
              <a:rPr lang="ru-RU" sz="1200" dirty="0" smtClean="0"/>
              <a:t> </a:t>
            </a:r>
            <a:r>
              <a:rPr lang="ru-RU" sz="1200" dirty="0" err="1" smtClean="0"/>
              <a:t>розвиток</a:t>
            </a:r>
            <a:r>
              <a:rPr lang="ru-RU" sz="1200" dirty="0" smtClean="0"/>
              <a:t> </a:t>
            </a:r>
            <a:r>
              <a:rPr lang="ru-RU" sz="1200" dirty="0" err="1" smtClean="0"/>
              <a:t>первинної</a:t>
            </a:r>
            <a:r>
              <a:rPr lang="ru-RU" sz="1200" dirty="0" smtClean="0"/>
              <a:t> </a:t>
            </a:r>
            <a:r>
              <a:rPr lang="ru-RU" sz="1200" dirty="0" err="1" smtClean="0"/>
              <a:t>переробки</a:t>
            </a:r>
            <a:r>
              <a:rPr lang="ru-RU" sz="1200" dirty="0" smtClean="0"/>
              <a:t> </a:t>
            </a:r>
            <a:r>
              <a:rPr lang="ru-RU" sz="1200" dirty="0" err="1" smtClean="0"/>
              <a:t>льону</a:t>
            </a:r>
            <a:r>
              <a:rPr lang="ru-RU" sz="1200" dirty="0" smtClean="0"/>
              <a:t> у </a:t>
            </a:r>
            <a:r>
              <a:rPr lang="ru-RU" sz="1200" dirty="0" err="1" smtClean="0"/>
              <a:t>світовому</a:t>
            </a:r>
            <a:r>
              <a:rPr lang="ru-RU" sz="1200" dirty="0" smtClean="0"/>
              <a:t> </a:t>
            </a:r>
            <a:r>
              <a:rPr lang="ru-RU" sz="1200" dirty="0" err="1" smtClean="0"/>
              <a:t>контексті</a:t>
            </a:r>
            <a:r>
              <a:rPr lang="ru-RU" sz="1200" dirty="0" smtClean="0"/>
              <a:t>, </a:t>
            </a:r>
            <a:r>
              <a:rPr lang="ru-RU" sz="1200" dirty="0" err="1" smtClean="0"/>
              <a:t>який</a:t>
            </a:r>
            <a:r>
              <a:rPr lang="ru-RU" sz="1200" dirty="0" smtClean="0"/>
              <a:t> проходив шляхом </a:t>
            </a:r>
            <a:r>
              <a:rPr lang="ru-RU" sz="1200" dirty="0" err="1" smtClean="0"/>
              <a:t>еволюційних</a:t>
            </a:r>
            <a:r>
              <a:rPr lang="ru-RU" sz="1200" dirty="0" smtClean="0"/>
              <a:t> </a:t>
            </a:r>
            <a:r>
              <a:rPr lang="ru-RU" sz="1200" dirty="0" err="1" smtClean="0"/>
              <a:t>змін</a:t>
            </a:r>
            <a:r>
              <a:rPr lang="ru-RU" sz="1200" dirty="0" smtClean="0"/>
              <a:t> у способах </a:t>
            </a:r>
            <a:r>
              <a:rPr lang="ru-RU" sz="1200" dirty="0" err="1" smtClean="0"/>
              <a:t>виготовлення</a:t>
            </a:r>
            <a:r>
              <a:rPr lang="ru-RU" sz="1200" dirty="0" smtClean="0"/>
              <a:t> </a:t>
            </a:r>
            <a:r>
              <a:rPr lang="ru-RU" sz="1200" dirty="0" err="1" smtClean="0"/>
              <a:t>трести</a:t>
            </a:r>
            <a:r>
              <a:rPr lang="ru-RU" sz="1200" dirty="0" smtClean="0"/>
              <a:t> з </a:t>
            </a:r>
            <a:r>
              <a:rPr lang="ru-RU" sz="1200" dirty="0" err="1" smtClean="0"/>
              <a:t>льоносоломи</a:t>
            </a:r>
            <a:r>
              <a:rPr lang="ru-RU" sz="1200" dirty="0" smtClean="0"/>
              <a:t> </a:t>
            </a:r>
            <a:r>
              <a:rPr lang="ru-RU" sz="1200" dirty="0" err="1" smtClean="0"/>
              <a:t>від</a:t>
            </a:r>
            <a:r>
              <a:rPr lang="ru-RU" sz="1200" dirty="0" smtClean="0"/>
              <a:t> </a:t>
            </a:r>
            <a:r>
              <a:rPr lang="ru-RU" sz="1200" dirty="0" err="1" smtClean="0"/>
              <a:t>переробки</a:t>
            </a:r>
            <a:r>
              <a:rPr lang="ru-RU" sz="1200" dirty="0" smtClean="0"/>
              <a:t> </a:t>
            </a:r>
            <a:r>
              <a:rPr lang="ru-RU" sz="1200" dirty="0" err="1" smtClean="0"/>
              <a:t>льоносоломи</a:t>
            </a:r>
            <a:r>
              <a:rPr lang="ru-RU" sz="1200" dirty="0" smtClean="0"/>
              <a:t> до </a:t>
            </a:r>
            <a:r>
              <a:rPr lang="ru-RU" sz="1200" dirty="0" err="1" smtClean="0"/>
              <a:t>трести</a:t>
            </a:r>
            <a:r>
              <a:rPr lang="ru-RU" sz="1200" dirty="0" smtClean="0"/>
              <a:t> «</a:t>
            </a:r>
            <a:r>
              <a:rPr lang="ru-RU" sz="1200" dirty="0" err="1" smtClean="0"/>
              <a:t>росяним</a:t>
            </a:r>
            <a:r>
              <a:rPr lang="ru-RU" sz="1200" dirty="0" smtClean="0"/>
              <a:t>» </a:t>
            </a:r>
            <a:r>
              <a:rPr lang="ru-RU" sz="1200" dirty="0" err="1" smtClean="0"/>
              <a:t>вимочуванням</a:t>
            </a:r>
            <a:r>
              <a:rPr lang="ru-RU" sz="1200" dirty="0" smtClean="0"/>
              <a:t> (</a:t>
            </a:r>
            <a:r>
              <a:rPr lang="ru-RU" sz="1200" dirty="0" err="1" smtClean="0"/>
              <a:t>вилежуванням</a:t>
            </a:r>
            <a:r>
              <a:rPr lang="ru-RU" sz="1200" dirty="0" smtClean="0"/>
              <a:t> на </a:t>
            </a:r>
            <a:r>
              <a:rPr lang="ru-RU" sz="1200" dirty="0" err="1" smtClean="0"/>
              <a:t>траві</a:t>
            </a:r>
            <a:r>
              <a:rPr lang="ru-RU" sz="1200" dirty="0" smtClean="0"/>
              <a:t>) до </a:t>
            </a:r>
            <a:r>
              <a:rPr lang="ru-RU" sz="1200" dirty="0" err="1" smtClean="0"/>
              <a:t>вимочування</a:t>
            </a:r>
            <a:r>
              <a:rPr lang="ru-RU" sz="1200" dirty="0" smtClean="0"/>
              <a:t> </a:t>
            </a:r>
            <a:r>
              <a:rPr lang="ru-RU" sz="1200" dirty="0" err="1" smtClean="0"/>
              <a:t>льоносоломи</a:t>
            </a:r>
            <a:r>
              <a:rPr lang="ru-RU" sz="1200" dirty="0" smtClean="0"/>
              <a:t> у </a:t>
            </a:r>
            <a:r>
              <a:rPr lang="ru-RU" sz="1200" dirty="0" err="1" smtClean="0"/>
              <a:t>холодній</a:t>
            </a:r>
            <a:r>
              <a:rPr lang="ru-RU" sz="1200" dirty="0" smtClean="0"/>
              <a:t>, </a:t>
            </a:r>
            <a:r>
              <a:rPr lang="ru-RU" sz="1200" dirty="0" err="1" smtClean="0"/>
              <a:t>теплій</a:t>
            </a:r>
            <a:r>
              <a:rPr lang="ru-RU" sz="1200" dirty="0" smtClean="0"/>
              <a:t> </a:t>
            </a:r>
            <a:r>
              <a:rPr lang="ru-RU" sz="1200" dirty="0" err="1" smtClean="0"/>
              <a:t>воді</a:t>
            </a:r>
            <a:r>
              <a:rPr lang="ru-RU" sz="1200" dirty="0" smtClean="0"/>
              <a:t> в натуральному, </a:t>
            </a:r>
            <a:r>
              <a:rPr lang="ru-RU" sz="1200" dirty="0" err="1" smtClean="0"/>
              <a:t>колективному</a:t>
            </a:r>
            <a:r>
              <a:rPr lang="ru-RU" sz="1200" dirty="0" smtClean="0"/>
              <a:t> </a:t>
            </a:r>
            <a:r>
              <a:rPr lang="ru-RU" sz="1200" dirty="0" err="1" smtClean="0"/>
              <a:t>господарствах</a:t>
            </a:r>
            <a:r>
              <a:rPr lang="ru-RU" sz="1200" dirty="0" smtClean="0"/>
              <a:t> та в </a:t>
            </a:r>
            <a:r>
              <a:rPr lang="ru-RU" sz="1200" dirty="0" err="1" smtClean="0"/>
              <a:t>умовах</a:t>
            </a:r>
            <a:r>
              <a:rPr lang="ru-RU" sz="1200" dirty="0" smtClean="0"/>
              <a:t> </a:t>
            </a:r>
            <a:r>
              <a:rPr lang="ru-RU" sz="1200" dirty="0" err="1" smtClean="0"/>
              <a:t>льонозаводів</a:t>
            </a:r>
            <a:r>
              <a:rPr lang="ru-RU" sz="1200" dirty="0" smtClean="0"/>
              <a:t>.</a:t>
            </a:r>
          </a:p>
          <a:p>
            <a:pPr indent="288000" algn="just"/>
            <a:r>
              <a:rPr lang="ru-RU" sz="1200" dirty="0" smtClean="0"/>
              <a:t>Описано шляхи </a:t>
            </a:r>
            <a:r>
              <a:rPr lang="ru-RU" sz="1200" dirty="0" err="1" smtClean="0"/>
              <a:t>удосконалення</a:t>
            </a:r>
            <a:r>
              <a:rPr lang="ru-RU" sz="1200" dirty="0" smtClean="0"/>
              <a:t> </a:t>
            </a:r>
            <a:r>
              <a:rPr lang="ru-RU" sz="1200" dirty="0" err="1" smtClean="0"/>
              <a:t>технологій</a:t>
            </a:r>
            <a:r>
              <a:rPr lang="ru-RU" sz="1200" dirty="0" smtClean="0"/>
              <a:t> </a:t>
            </a:r>
            <a:r>
              <a:rPr lang="ru-RU" sz="1200" dirty="0" err="1" smtClean="0"/>
              <a:t>виготовлення</a:t>
            </a:r>
            <a:r>
              <a:rPr lang="ru-RU" sz="1200" dirty="0" smtClean="0"/>
              <a:t> </a:t>
            </a:r>
            <a:r>
              <a:rPr lang="ru-RU" sz="1200" dirty="0" err="1" smtClean="0"/>
              <a:t>трести</a:t>
            </a:r>
            <a:r>
              <a:rPr lang="ru-RU" sz="1200" dirty="0" smtClean="0"/>
              <a:t> та </a:t>
            </a:r>
            <a:r>
              <a:rPr lang="ru-RU" sz="1200" dirty="0" err="1" smtClean="0"/>
              <a:t>її</a:t>
            </a:r>
            <a:r>
              <a:rPr lang="ru-RU" sz="1200" dirty="0" smtClean="0"/>
              <a:t> </a:t>
            </a:r>
            <a:r>
              <a:rPr lang="ru-RU" sz="1200" dirty="0" err="1" smtClean="0"/>
              <a:t>переробки</a:t>
            </a:r>
            <a:r>
              <a:rPr lang="ru-RU" sz="1200" dirty="0" smtClean="0"/>
              <a:t> до волокна та </a:t>
            </a:r>
            <a:r>
              <a:rPr lang="ru-RU" sz="1200" dirty="0" err="1" smtClean="0"/>
              <a:t>перспективні</a:t>
            </a:r>
            <a:r>
              <a:rPr lang="ru-RU" sz="1200" dirty="0" smtClean="0"/>
              <a:t> </a:t>
            </a:r>
            <a:r>
              <a:rPr lang="ru-RU" sz="1200" dirty="0" err="1" smtClean="0"/>
              <a:t>технології</a:t>
            </a:r>
            <a:r>
              <a:rPr lang="ru-RU" sz="1200" dirty="0" smtClean="0"/>
              <a:t> </a:t>
            </a:r>
            <a:r>
              <a:rPr lang="ru-RU" sz="1200" dirty="0" err="1" smtClean="0"/>
              <a:t>первинної</a:t>
            </a:r>
            <a:r>
              <a:rPr lang="ru-RU" sz="1200" dirty="0" smtClean="0"/>
              <a:t> </a:t>
            </a:r>
            <a:r>
              <a:rPr lang="ru-RU" sz="1200" dirty="0" err="1" smtClean="0"/>
              <a:t>переробки</a:t>
            </a:r>
            <a:r>
              <a:rPr lang="ru-RU" sz="1200" dirty="0" smtClean="0"/>
              <a:t> </a:t>
            </a:r>
            <a:r>
              <a:rPr lang="ru-RU" sz="1200" dirty="0" err="1" smtClean="0"/>
              <a:t>льоносоломи</a:t>
            </a:r>
            <a:r>
              <a:rPr lang="ru-RU" sz="1200" dirty="0" smtClean="0"/>
              <a:t> і </a:t>
            </a:r>
            <a:r>
              <a:rPr lang="ru-RU" sz="1200" dirty="0" err="1" smtClean="0"/>
              <a:t>трести</a:t>
            </a:r>
            <a:r>
              <a:rPr lang="ru-RU" sz="1200" dirty="0" smtClean="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C:\Users\irbis\Desktop\Віртуальна виставка 2018\фото книг\23. книга лісів.jpg"/>
          <p:cNvPicPr>
            <a:picLocks noChangeAspect="1" noChangeArrowheads="1"/>
          </p:cNvPicPr>
          <p:nvPr/>
        </p:nvPicPr>
        <p:blipFill>
          <a:blip r:embed="rId2" cstate="print"/>
          <a:srcRect/>
          <a:stretch>
            <a:fillRect/>
          </a:stretch>
        </p:blipFill>
        <p:spPr bwMode="auto">
          <a:xfrm>
            <a:off x="683568" y="1269240"/>
            <a:ext cx="3129272" cy="4320000"/>
          </a:xfrm>
          <a:prstGeom prst="rect">
            <a:avLst/>
          </a:prstGeom>
          <a:noFill/>
        </p:spPr>
      </p:pic>
      <p:sp>
        <p:nvSpPr>
          <p:cNvPr id="3" name="TextBox 2"/>
          <p:cNvSpPr txBox="1"/>
          <p:nvPr/>
        </p:nvSpPr>
        <p:spPr>
          <a:xfrm>
            <a:off x="3995936" y="1127060"/>
            <a:ext cx="4608512" cy="4678204"/>
          </a:xfrm>
          <a:prstGeom prst="rect">
            <a:avLst/>
          </a:prstGeom>
          <a:noFill/>
        </p:spPr>
        <p:txBody>
          <a:bodyPr wrap="square" rtlCol="0">
            <a:spAutoFit/>
          </a:bodyPr>
          <a:lstStyle/>
          <a:p>
            <a:r>
              <a:rPr lang="uk-UA" sz="1400" dirty="0" err="1" smtClean="0"/>
              <a:t>Бузун</a:t>
            </a:r>
            <a:r>
              <a:rPr lang="uk-UA" sz="1400" dirty="0" smtClean="0"/>
              <a:t> В. О. Книга лісів Житомирщини: (</a:t>
            </a:r>
            <a:r>
              <a:rPr lang="uk-UA" sz="1400" dirty="0" err="1" smtClean="0"/>
              <a:t>історико-економічний</a:t>
            </a:r>
            <a:r>
              <a:rPr lang="uk-UA" sz="1400" dirty="0" smtClean="0"/>
              <a:t> нарис) : монографія / В. О. </a:t>
            </a:r>
            <a:r>
              <a:rPr lang="uk-UA" sz="1400" dirty="0" err="1" smtClean="0"/>
              <a:t>Бузун</a:t>
            </a:r>
            <a:r>
              <a:rPr lang="uk-UA" sz="1400" dirty="0" smtClean="0"/>
              <a:t>, </a:t>
            </a:r>
          </a:p>
          <a:p>
            <a:r>
              <a:rPr lang="uk-UA" sz="1400" dirty="0" smtClean="0"/>
              <a:t>В. М. </a:t>
            </a:r>
            <a:r>
              <a:rPr lang="uk-UA" sz="1400" dirty="0" err="1" smtClean="0"/>
              <a:t>Турко</a:t>
            </a:r>
            <a:r>
              <a:rPr lang="uk-UA" sz="1400" dirty="0" smtClean="0"/>
              <a:t>, Ю. В. </a:t>
            </a:r>
            <a:r>
              <a:rPr lang="uk-UA" sz="1400" dirty="0" err="1" smtClean="0"/>
              <a:t>Сірук</a:t>
            </a:r>
            <a:r>
              <a:rPr lang="uk-UA" sz="1400" dirty="0" smtClean="0"/>
              <a:t>. – Житомир :  О. О. </a:t>
            </a:r>
            <a:r>
              <a:rPr lang="uk-UA" sz="1400" dirty="0" err="1" smtClean="0"/>
              <a:t>Євенок</a:t>
            </a:r>
            <a:r>
              <a:rPr lang="uk-UA" sz="1400" dirty="0" smtClean="0"/>
              <a:t>, 2018. – 440 с.</a:t>
            </a:r>
          </a:p>
          <a:p>
            <a:pPr algn="just"/>
            <a:r>
              <a:rPr lang="uk-UA" sz="1400" b="1" dirty="0" smtClean="0"/>
              <a:t> </a:t>
            </a:r>
            <a:endParaRPr lang="ru-RU" sz="1400" dirty="0" smtClean="0"/>
          </a:p>
          <a:p>
            <a:pPr indent="288000" algn="just"/>
            <a:r>
              <a:rPr lang="uk-UA" sz="1200" dirty="0" smtClean="0"/>
              <a:t>Книга є другим, значно розширеним, оновленим і доповненим випуском </a:t>
            </a:r>
            <a:r>
              <a:rPr lang="uk-UA" sz="1200" dirty="0" err="1" smtClean="0"/>
              <a:t>історико-економічного</a:t>
            </a:r>
            <a:r>
              <a:rPr lang="uk-UA" sz="1200" dirty="0" smtClean="0"/>
              <a:t> нарису «Ліси Житомирщини» (Житомир: </a:t>
            </a:r>
            <a:r>
              <a:rPr lang="uk-UA" sz="1200" dirty="0" err="1" smtClean="0"/>
              <a:t>КП</a:t>
            </a:r>
            <a:r>
              <a:rPr lang="uk-UA" sz="1200" dirty="0" smtClean="0"/>
              <a:t> «</a:t>
            </a:r>
            <a:r>
              <a:rPr lang="uk-UA" sz="1200" dirty="0" err="1" smtClean="0"/>
              <a:t>Журфонд</a:t>
            </a:r>
            <a:r>
              <a:rPr lang="uk-UA" sz="1200" dirty="0" smtClean="0"/>
              <a:t>», 1997). Присвячена різним аспектам довгочасного і багатостороннього використання одного з найцінніших природних багатств нашого краю - лісів в динаміці на різних етапах розвитку суспільних і економічних відносин, формування й інтенсифікації системи ведення лісового господарства. Наводяться ґрунтовний аналіз відомчих матеріалів, літературних джерел, результати окремих наукових досліджень, які проводились у лісових масивах Житомирщини науковцями Поліського філіалу Українського науково-дослідного інституту лісового господарства і агролісомеліорації ім. Г. М. Висоцького, науково-педагогічних працівників факультету лісового господарства Житомирського національного агроекологічного університету. Висвітлений стан лісів регіону. Розглянуто перспективи та шляхи підвищення їх стійкості й продуктивності.</a:t>
            </a:r>
            <a:endParaRPr lang="ru-RU" sz="1200" dirty="0" smtClean="0"/>
          </a:p>
          <a:p>
            <a:pPr indent="288000" algn="just"/>
            <a:r>
              <a:rPr lang="uk-UA" sz="1200" dirty="0" smtClean="0"/>
              <a:t>Розрахована на широке коло природолюбів, фахівців лісового та інших галузей господарства України, студентів лісогосподарських, природничих та біологічних спеціальностей.</a:t>
            </a:r>
            <a:endParaRPr lang="ru-RU"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Users\irbis\Desktop\Віртуальна виставка 2018\фото книг\24. Цивільний захист.jpg"/>
          <p:cNvPicPr>
            <a:picLocks noChangeAspect="1" noChangeArrowheads="1"/>
          </p:cNvPicPr>
          <p:nvPr/>
        </p:nvPicPr>
        <p:blipFill>
          <a:blip r:embed="rId2" cstate="print"/>
          <a:srcRect/>
          <a:stretch>
            <a:fillRect/>
          </a:stretch>
        </p:blipFill>
        <p:spPr bwMode="auto">
          <a:xfrm>
            <a:off x="628397" y="1269240"/>
            <a:ext cx="3223523" cy="4320000"/>
          </a:xfrm>
          <a:prstGeom prst="rect">
            <a:avLst/>
          </a:prstGeom>
          <a:noFill/>
        </p:spPr>
      </p:pic>
      <p:sp>
        <p:nvSpPr>
          <p:cNvPr id="3" name="TextBox 2"/>
          <p:cNvSpPr txBox="1"/>
          <p:nvPr/>
        </p:nvSpPr>
        <p:spPr>
          <a:xfrm>
            <a:off x="3995936" y="758309"/>
            <a:ext cx="4608512" cy="5262979"/>
          </a:xfrm>
          <a:prstGeom prst="rect">
            <a:avLst/>
          </a:prstGeom>
          <a:noFill/>
        </p:spPr>
        <p:txBody>
          <a:bodyPr wrap="square" rtlCol="0">
            <a:spAutoFit/>
          </a:bodyPr>
          <a:lstStyle/>
          <a:p>
            <a:pPr algn="just"/>
            <a:r>
              <a:rPr lang="uk-UA" sz="1400" dirty="0" smtClean="0"/>
              <a:t>Цивільний захист : посібник / уклад.: О. П. Житова, </a:t>
            </a:r>
          </a:p>
          <a:p>
            <a:r>
              <a:rPr lang="uk-UA" sz="1400" dirty="0" smtClean="0"/>
              <a:t>В. М. Назич, І. В. </a:t>
            </a:r>
            <a:r>
              <a:rPr lang="uk-UA" sz="1400" dirty="0" err="1" smtClean="0"/>
              <a:t>Шудренко</a:t>
            </a:r>
            <a:r>
              <a:rPr lang="uk-UA" sz="1400" dirty="0" smtClean="0"/>
              <a:t>, Л. В. </a:t>
            </a:r>
            <a:r>
              <a:rPr lang="uk-UA" sz="1400" dirty="0" err="1" smtClean="0"/>
              <a:t>Бездітко</a:t>
            </a:r>
            <a:r>
              <a:rPr lang="uk-UA" sz="1400" cap="small" dirty="0" smtClean="0"/>
              <a:t>. </a:t>
            </a:r>
            <a:r>
              <a:rPr lang="uk-UA" sz="1400" dirty="0" smtClean="0"/>
              <a:t>– Житомир : Полісся, 2018. – 176 с.</a:t>
            </a:r>
            <a:endParaRPr lang="ru-RU" sz="1400" dirty="0" smtClean="0"/>
          </a:p>
          <a:p>
            <a:pPr algn="just"/>
            <a:r>
              <a:rPr lang="uk-UA" sz="1400" dirty="0" smtClean="0"/>
              <a:t> </a:t>
            </a:r>
            <a:endParaRPr lang="ru-RU" sz="1400" dirty="0" smtClean="0"/>
          </a:p>
          <a:p>
            <a:pPr indent="288000" algn="just"/>
            <a:r>
              <a:rPr lang="uk-UA" sz="1400" dirty="0" smtClean="0"/>
              <a:t>Посібник «Цивільний захист» розроблений згідно з навчальною програмою нормативної дисципліни «Цивільна захист» для студентів вищих навчальних закладів освітнього ступеня «бакалавр» та «магістр» усіх спеціальностей.</a:t>
            </a:r>
            <a:endParaRPr lang="ru-RU" sz="1400" dirty="0" smtClean="0"/>
          </a:p>
          <a:p>
            <a:pPr indent="288000" algn="just"/>
            <a:r>
              <a:rPr lang="uk-UA" sz="1400" dirty="0" smtClean="0"/>
              <a:t>Основним завданням посібника є підготовка студентів вищих навчальних закладів до практичного виконання завдань цивільного захисту в межах посадових обов'язків провідних фахівців виробництва, керівників виробничих підрозділів.</a:t>
            </a:r>
            <a:endParaRPr lang="ru-RU" sz="1400" dirty="0" smtClean="0"/>
          </a:p>
          <a:p>
            <a:pPr indent="288000" algn="just"/>
            <a:r>
              <a:rPr lang="uk-UA" sz="1400" dirty="0" smtClean="0"/>
              <a:t>Посібник містить теоретичний і практичний матеріал і може бути корисним слухачам курсів підвищення кваліфікації із цивільного захисту, керівникам підприємств і органів влади для вдосконалення </a:t>
            </a:r>
            <a:r>
              <a:rPr lang="uk-UA" sz="1400" dirty="0" err="1" smtClean="0"/>
              <a:t>компетентностей</a:t>
            </a:r>
            <a:r>
              <a:rPr lang="uk-UA" sz="1400" dirty="0" smtClean="0"/>
              <a:t> щодо запобігання надзвичайним ситуаціям, захисту населення і територій від них і ліквідації їх наслідків.</a:t>
            </a:r>
            <a:endParaRPr lang="ru-RU" sz="1400" dirty="0" smtClean="0"/>
          </a:p>
          <a:p>
            <a:pPr indent="288000" algn="just"/>
            <a:r>
              <a:rPr lang="uk-UA" sz="1400" dirty="0" smtClean="0"/>
              <a:t>У посібнику представлено навчальний матеріал, який запозичено та систематизовано з інших видань, котрі представлені в списку використаної літератури</a:t>
            </a:r>
            <a:r>
              <a:rPr lang="uk-UA" sz="1400" dirty="0" smtClean="0"/>
              <a:t>.</a:t>
            </a:r>
            <a:r>
              <a:rPr lang="uk-UA" sz="1400" dirty="0" smtClean="0"/>
              <a:t> </a:t>
            </a:r>
            <a:endParaRPr lang="ru-RU"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C:\Users\irbis\Desktop\Віртуальна виставка 2018\фото книг\25. Гідравліка.jpg"/>
          <p:cNvPicPr>
            <a:picLocks noChangeAspect="1" noChangeArrowheads="1"/>
          </p:cNvPicPr>
          <p:nvPr/>
        </p:nvPicPr>
        <p:blipFill>
          <a:blip r:embed="rId2" cstate="print"/>
          <a:srcRect/>
          <a:stretch>
            <a:fillRect/>
          </a:stretch>
        </p:blipFill>
        <p:spPr bwMode="auto">
          <a:xfrm>
            <a:off x="683568" y="1268760"/>
            <a:ext cx="3085421" cy="4320000"/>
          </a:xfrm>
          <a:prstGeom prst="rect">
            <a:avLst/>
          </a:prstGeom>
          <a:noFill/>
        </p:spPr>
      </p:pic>
      <p:sp>
        <p:nvSpPr>
          <p:cNvPr id="3" name="TextBox 2"/>
          <p:cNvSpPr txBox="1"/>
          <p:nvPr/>
        </p:nvSpPr>
        <p:spPr>
          <a:xfrm>
            <a:off x="3923928" y="692696"/>
            <a:ext cx="4752528" cy="5663089"/>
          </a:xfrm>
          <a:prstGeom prst="rect">
            <a:avLst/>
          </a:prstGeom>
          <a:noFill/>
        </p:spPr>
        <p:txBody>
          <a:bodyPr wrap="square" rtlCol="0">
            <a:spAutoFit/>
          </a:bodyPr>
          <a:lstStyle/>
          <a:p>
            <a:r>
              <a:rPr lang="uk-UA" sz="1200" dirty="0" smtClean="0"/>
              <a:t>Гідравліка і теплотехніка (короткий конспект лекцій) : навч. посіб. / Б. А. </a:t>
            </a:r>
            <a:r>
              <a:rPr lang="uk-UA" sz="1200" dirty="0" err="1" smtClean="0"/>
              <a:t>Шелудченко</a:t>
            </a:r>
            <a:r>
              <a:rPr lang="uk-UA" sz="1200" dirty="0" smtClean="0"/>
              <a:t>, С. М. </a:t>
            </a:r>
            <a:r>
              <a:rPr lang="uk-UA" sz="1200" dirty="0" err="1" smtClean="0"/>
              <a:t>Кухарець</a:t>
            </a:r>
            <a:r>
              <a:rPr lang="uk-UA" sz="1200" dirty="0" smtClean="0"/>
              <a:t>, В. Р. Білецький, О. Б. </a:t>
            </a:r>
            <a:r>
              <a:rPr lang="uk-UA" sz="1200" dirty="0" err="1" smtClean="0"/>
              <a:t>Плужніков</a:t>
            </a:r>
            <a:r>
              <a:rPr lang="uk-UA" sz="1200" cap="small" dirty="0" smtClean="0"/>
              <a:t>. </a:t>
            </a:r>
            <a:r>
              <a:rPr lang="uk-UA" sz="1200" dirty="0" smtClean="0"/>
              <a:t>– Житомир : ЖНАЕУ, 2018. – 118 с.</a:t>
            </a:r>
            <a:endParaRPr lang="ru-RU" sz="1200" dirty="0" smtClean="0"/>
          </a:p>
          <a:p>
            <a:pPr algn="just"/>
            <a:r>
              <a:rPr lang="uk-UA" sz="1400" dirty="0" smtClean="0"/>
              <a:t> </a:t>
            </a:r>
            <a:endParaRPr lang="ru-RU" sz="1400" dirty="0" smtClean="0"/>
          </a:p>
          <a:p>
            <a:pPr algn="just"/>
            <a:r>
              <a:rPr lang="ru-RU" sz="1200" dirty="0" smtClean="0"/>
              <a:t>      </a:t>
            </a:r>
            <a:r>
              <a:rPr lang="ru-RU" sz="1200" dirty="0" err="1" smtClean="0"/>
              <a:t>Даний</a:t>
            </a:r>
            <a:r>
              <a:rPr lang="ru-RU" sz="1200" dirty="0" smtClean="0"/>
              <a:t> </a:t>
            </a:r>
            <a:r>
              <a:rPr lang="ru-RU" sz="1200" dirty="0" err="1" smtClean="0"/>
              <a:t>навчальний</a:t>
            </a:r>
            <a:r>
              <a:rPr lang="ru-RU" sz="1200" dirty="0" smtClean="0"/>
              <a:t> </a:t>
            </a:r>
            <a:r>
              <a:rPr lang="ru-RU" sz="1200" dirty="0" err="1" smtClean="0"/>
              <a:t>посібник</a:t>
            </a:r>
            <a:r>
              <a:rPr lang="ru-RU" sz="1200" dirty="0" smtClean="0"/>
              <a:t>, </a:t>
            </a:r>
            <a:r>
              <a:rPr lang="ru-RU" sz="1200" dirty="0" err="1" smtClean="0"/>
              <a:t>який</a:t>
            </a:r>
            <a:r>
              <a:rPr lang="ru-RU" sz="1200" dirty="0" smtClean="0"/>
              <a:t> </a:t>
            </a:r>
            <a:r>
              <a:rPr lang="ru-RU" sz="1200" dirty="0" err="1" smtClean="0"/>
              <a:t>викладено</a:t>
            </a:r>
            <a:r>
              <a:rPr lang="ru-RU" sz="1200" dirty="0" smtClean="0"/>
              <a:t> у </a:t>
            </a:r>
            <a:r>
              <a:rPr lang="ru-RU" sz="1200" dirty="0" err="1" smtClean="0"/>
              <a:t>формі</a:t>
            </a:r>
            <a:r>
              <a:rPr lang="ru-RU" sz="1200" dirty="0" smtClean="0"/>
              <a:t> короткого конспекту </a:t>
            </a:r>
            <a:r>
              <a:rPr lang="ru-RU" sz="1200" dirty="0" err="1" smtClean="0"/>
              <a:t>лекцій</a:t>
            </a:r>
            <a:r>
              <a:rPr lang="ru-RU" sz="1200" dirty="0" smtClean="0"/>
              <a:t>, </a:t>
            </a:r>
            <a:r>
              <a:rPr lang="ru-RU" sz="1200" dirty="0" err="1" smtClean="0"/>
              <a:t>складається</a:t>
            </a:r>
            <a:r>
              <a:rPr lang="ru-RU" sz="1200" dirty="0" smtClean="0"/>
              <a:t> з </a:t>
            </a:r>
            <a:r>
              <a:rPr lang="ru-RU" sz="1200" dirty="0" err="1" smtClean="0"/>
              <a:t>двох</a:t>
            </a:r>
            <a:r>
              <a:rPr lang="ru-RU" sz="1200" dirty="0" smtClean="0"/>
              <a:t> </a:t>
            </a:r>
            <a:r>
              <a:rPr lang="ru-RU" sz="1200" dirty="0" err="1" smtClean="0"/>
              <a:t>частин</a:t>
            </a:r>
            <a:r>
              <a:rPr lang="ru-RU" sz="1200" dirty="0" smtClean="0"/>
              <a:t> : </a:t>
            </a:r>
            <a:r>
              <a:rPr lang="uk-UA" sz="1200" dirty="0" smtClean="0"/>
              <a:t>«</a:t>
            </a:r>
            <a:r>
              <a:rPr lang="ru-RU" sz="1200" dirty="0" err="1" smtClean="0"/>
              <a:t>Частина</a:t>
            </a:r>
            <a:r>
              <a:rPr lang="ru-RU" sz="1200" dirty="0" smtClean="0"/>
              <a:t> І. </a:t>
            </a:r>
            <a:r>
              <a:rPr lang="ru-RU" sz="1200" dirty="0" err="1" smtClean="0"/>
              <a:t>Гідравліка</a:t>
            </a:r>
            <a:r>
              <a:rPr lang="uk-UA" sz="1200" dirty="0" smtClean="0"/>
              <a:t>»</a:t>
            </a:r>
            <a:r>
              <a:rPr lang="ru-RU" sz="1200" dirty="0" smtClean="0"/>
              <a:t> та </a:t>
            </a:r>
            <a:r>
              <a:rPr lang="uk-UA" sz="1200" dirty="0" smtClean="0"/>
              <a:t>«</a:t>
            </a:r>
            <a:r>
              <a:rPr lang="ru-RU" sz="1200" dirty="0" err="1" smtClean="0"/>
              <a:t>Частина</a:t>
            </a:r>
            <a:r>
              <a:rPr lang="ru-RU" sz="1200" dirty="0" smtClean="0"/>
              <a:t> II. </a:t>
            </a:r>
            <a:r>
              <a:rPr lang="ru-RU" sz="1200" dirty="0" err="1" smtClean="0"/>
              <a:t>Теплотехніка</a:t>
            </a:r>
            <a:r>
              <a:rPr lang="uk-UA" sz="1200" dirty="0" smtClean="0"/>
              <a:t>»</a:t>
            </a:r>
            <a:r>
              <a:rPr lang="ru-RU" sz="1200" dirty="0" smtClean="0"/>
              <a:t>.</a:t>
            </a:r>
          </a:p>
          <a:p>
            <a:pPr algn="just"/>
            <a:r>
              <a:rPr lang="ru-RU" sz="1200" dirty="0" smtClean="0"/>
              <a:t>      </a:t>
            </a:r>
            <a:r>
              <a:rPr lang="ru-RU" sz="1200" dirty="0" err="1" smtClean="0"/>
              <a:t>Частина</a:t>
            </a:r>
            <a:r>
              <a:rPr lang="ru-RU" sz="1200" dirty="0" smtClean="0"/>
              <a:t> І – </a:t>
            </a:r>
            <a:r>
              <a:rPr lang="uk-UA" sz="1200" dirty="0" smtClean="0"/>
              <a:t>«</a:t>
            </a:r>
            <a:r>
              <a:rPr lang="ru-RU" sz="1200" dirty="0" err="1" smtClean="0"/>
              <a:t>Гідравліка</a:t>
            </a:r>
            <a:r>
              <a:rPr lang="uk-UA" sz="1200" dirty="0" smtClean="0"/>
              <a:t>»</a:t>
            </a:r>
            <a:r>
              <a:rPr lang="ru-RU" sz="1200" dirty="0" smtClean="0"/>
              <a:t> </a:t>
            </a:r>
            <a:r>
              <a:rPr lang="ru-RU" sz="1200" dirty="0" err="1" smtClean="0"/>
              <a:t>містить</a:t>
            </a:r>
            <a:r>
              <a:rPr lang="ru-RU" sz="1200" dirty="0" smtClean="0"/>
              <a:t> </a:t>
            </a:r>
            <a:r>
              <a:rPr lang="ru-RU" sz="1200" dirty="0" err="1" smtClean="0"/>
              <a:t>основні</a:t>
            </a:r>
            <a:r>
              <a:rPr lang="ru-RU" sz="1200" dirty="0" smtClean="0"/>
              <a:t> </a:t>
            </a:r>
            <a:r>
              <a:rPr lang="ru-RU" sz="1200" dirty="0" err="1" smtClean="0"/>
              <a:t>принципи</a:t>
            </a:r>
            <a:r>
              <a:rPr lang="ru-RU" sz="1200" dirty="0" smtClean="0"/>
              <a:t> та </a:t>
            </a:r>
            <a:r>
              <a:rPr lang="ru-RU" sz="1200" dirty="0" err="1" smtClean="0"/>
              <a:t>загальні</a:t>
            </a:r>
            <a:r>
              <a:rPr lang="ru-RU" sz="1200" dirty="0" smtClean="0"/>
              <a:t> </a:t>
            </a:r>
            <a:r>
              <a:rPr lang="ru-RU" sz="1200" dirty="0" err="1" smtClean="0"/>
              <a:t>положення</a:t>
            </a:r>
            <a:r>
              <a:rPr lang="ru-RU" sz="1200" dirty="0" smtClean="0"/>
              <a:t> </a:t>
            </a:r>
            <a:r>
              <a:rPr lang="ru-RU" sz="1200" dirty="0" err="1" smtClean="0"/>
              <a:t>гідравліки</a:t>
            </a:r>
            <a:r>
              <a:rPr lang="ru-RU" sz="1200" dirty="0" smtClean="0"/>
              <a:t> (</a:t>
            </a:r>
            <a:r>
              <a:rPr lang="ru-RU" sz="1200" dirty="0" err="1" smtClean="0"/>
              <a:t>гідростатики</a:t>
            </a:r>
            <a:r>
              <a:rPr lang="ru-RU" sz="1200" dirty="0" smtClean="0"/>
              <a:t> </a:t>
            </a:r>
            <a:r>
              <a:rPr lang="ru-RU" sz="1200" dirty="0" err="1" smtClean="0"/>
              <a:t>та</a:t>
            </a:r>
            <a:r>
              <a:rPr lang="ru-RU" sz="1200" dirty="0" smtClean="0"/>
              <a:t> </a:t>
            </a:r>
            <a:r>
              <a:rPr lang="ru-RU" sz="1200" dirty="0" err="1" smtClean="0"/>
              <a:t>гідродинаміки</a:t>
            </a:r>
            <a:r>
              <a:rPr lang="ru-RU" sz="1200" dirty="0" smtClean="0"/>
              <a:t>), </a:t>
            </a:r>
            <a:r>
              <a:rPr lang="ru-RU" sz="1200" dirty="0" err="1" smtClean="0"/>
              <a:t>які</a:t>
            </a:r>
            <a:r>
              <a:rPr lang="ru-RU" sz="1200" dirty="0" smtClean="0"/>
              <a:t> </a:t>
            </a:r>
            <a:r>
              <a:rPr lang="ru-RU" sz="1200" dirty="0" err="1" smtClean="0"/>
              <a:t>необхідні</a:t>
            </a:r>
            <a:r>
              <a:rPr lang="ru-RU" sz="1200" dirty="0" smtClean="0"/>
              <a:t> для </a:t>
            </a:r>
            <a:r>
              <a:rPr lang="ru-RU" sz="1200" dirty="0" err="1" smtClean="0"/>
              <a:t>засвоєння</a:t>
            </a:r>
            <a:r>
              <a:rPr lang="ru-RU" sz="1200" dirty="0" smtClean="0"/>
              <a:t> </a:t>
            </a:r>
            <a:r>
              <a:rPr lang="ru-RU" sz="1200" dirty="0" err="1" smtClean="0"/>
              <a:t>принципів</a:t>
            </a:r>
            <a:r>
              <a:rPr lang="ru-RU" sz="1200" dirty="0" smtClean="0"/>
              <a:t> </a:t>
            </a:r>
            <a:r>
              <a:rPr lang="ru-RU" sz="1200" dirty="0" err="1" smtClean="0"/>
              <a:t>дії</a:t>
            </a:r>
            <a:r>
              <a:rPr lang="ru-RU" sz="1200" dirty="0" smtClean="0"/>
              <a:t> та </a:t>
            </a:r>
            <a:r>
              <a:rPr lang="ru-RU" sz="1200" dirty="0" err="1" smtClean="0"/>
              <a:t>процесів</a:t>
            </a:r>
            <a:r>
              <a:rPr lang="ru-RU" sz="1200" dirty="0" smtClean="0"/>
              <a:t>, </a:t>
            </a:r>
            <a:r>
              <a:rPr lang="ru-RU" sz="1200" dirty="0" err="1" smtClean="0"/>
              <a:t>що</a:t>
            </a:r>
            <a:r>
              <a:rPr lang="ru-RU" sz="1200" dirty="0" smtClean="0"/>
              <a:t> </a:t>
            </a:r>
            <a:r>
              <a:rPr lang="ru-RU" sz="1200" dirty="0" err="1" smtClean="0"/>
              <a:t>відбуваються</a:t>
            </a:r>
            <a:r>
              <a:rPr lang="ru-RU" sz="1200" dirty="0" smtClean="0"/>
              <a:t> як в </a:t>
            </a:r>
            <a:r>
              <a:rPr lang="ru-RU" sz="1200" dirty="0" err="1" smtClean="0"/>
              <a:t>окремих</a:t>
            </a:r>
            <a:r>
              <a:rPr lang="ru-RU" sz="1200" dirty="0" smtClean="0"/>
              <a:t> </a:t>
            </a:r>
            <a:r>
              <a:rPr lang="ru-RU" sz="1200" dirty="0" err="1" smtClean="0"/>
              <a:t>гідромашинах</a:t>
            </a:r>
            <a:r>
              <a:rPr lang="ru-RU" sz="1200" dirty="0" smtClean="0"/>
              <a:t>, так і в </a:t>
            </a:r>
            <a:r>
              <a:rPr lang="ru-RU" sz="1200" dirty="0" err="1" smtClean="0"/>
              <a:t>гідроприводах</a:t>
            </a:r>
            <a:r>
              <a:rPr lang="ru-RU" sz="1200" dirty="0" smtClean="0"/>
              <a:t> </a:t>
            </a:r>
            <a:r>
              <a:rPr lang="ru-RU" sz="1200" dirty="0" err="1" smtClean="0"/>
              <a:t>мобільних</a:t>
            </a:r>
            <a:r>
              <a:rPr lang="ru-RU" sz="1200" dirty="0" smtClean="0"/>
              <a:t> і </a:t>
            </a:r>
            <a:r>
              <a:rPr lang="ru-RU" sz="1200" dirty="0" err="1" smtClean="0"/>
              <a:t>стаціонарних</a:t>
            </a:r>
            <a:r>
              <a:rPr lang="ru-RU" sz="1200" dirty="0" smtClean="0"/>
              <a:t> </a:t>
            </a:r>
            <a:r>
              <a:rPr lang="ru-RU" sz="1200" dirty="0" err="1" smtClean="0"/>
              <a:t>засобів</a:t>
            </a:r>
            <a:r>
              <a:rPr lang="ru-RU" sz="1200" dirty="0" smtClean="0"/>
              <a:t> </a:t>
            </a:r>
            <a:r>
              <a:rPr lang="ru-RU" sz="1200" dirty="0" err="1" smtClean="0"/>
              <a:t>агропромислового</a:t>
            </a:r>
            <a:r>
              <a:rPr lang="ru-RU" sz="1200" dirty="0" smtClean="0"/>
              <a:t> </a:t>
            </a:r>
            <a:r>
              <a:rPr lang="ru-RU" sz="1200" dirty="0" err="1" smtClean="0"/>
              <a:t>виробництва</a:t>
            </a:r>
            <a:r>
              <a:rPr lang="ru-RU" sz="1200" dirty="0" smtClean="0"/>
              <a:t>, а </a:t>
            </a:r>
            <a:r>
              <a:rPr lang="ru-RU" sz="1200" dirty="0" err="1" smtClean="0"/>
              <a:t>також</a:t>
            </a:r>
            <a:r>
              <a:rPr lang="ru-RU" sz="1200" dirty="0" smtClean="0"/>
              <a:t> для </a:t>
            </a:r>
            <a:r>
              <a:rPr lang="ru-RU" sz="1200" dirty="0" err="1" smtClean="0"/>
              <a:t>розуміння</a:t>
            </a:r>
            <a:r>
              <a:rPr lang="ru-RU" sz="1200" dirty="0" smtClean="0"/>
              <a:t> </a:t>
            </a:r>
            <a:r>
              <a:rPr lang="ru-RU" sz="1200" dirty="0" err="1" smtClean="0"/>
              <a:t>основних</a:t>
            </a:r>
            <a:r>
              <a:rPr lang="ru-RU" sz="1200" dirty="0" smtClean="0"/>
              <a:t> </a:t>
            </a:r>
            <a:r>
              <a:rPr lang="ru-RU" sz="1200" dirty="0" err="1" smtClean="0"/>
              <a:t>тенденцій</a:t>
            </a:r>
            <a:r>
              <a:rPr lang="ru-RU" sz="1200" dirty="0" smtClean="0"/>
              <a:t> </a:t>
            </a:r>
            <a:r>
              <a:rPr lang="ru-RU" sz="1200" dirty="0" err="1" smtClean="0"/>
              <a:t>удосконалення</a:t>
            </a:r>
            <a:r>
              <a:rPr lang="ru-RU" sz="1200" dirty="0" smtClean="0"/>
              <a:t>  </a:t>
            </a:r>
            <a:r>
              <a:rPr lang="ru-RU" sz="1200" dirty="0" err="1" smtClean="0"/>
              <a:t>гідроприводів</a:t>
            </a:r>
            <a:r>
              <a:rPr lang="ru-RU" sz="1200" dirty="0" smtClean="0"/>
              <a:t>.</a:t>
            </a:r>
          </a:p>
          <a:p>
            <a:pPr algn="just"/>
            <a:r>
              <a:rPr lang="ru-RU" sz="1200" dirty="0" smtClean="0"/>
              <a:t>      </a:t>
            </a:r>
            <a:r>
              <a:rPr lang="ru-RU" sz="1200" dirty="0" err="1" smtClean="0"/>
              <a:t>Частина</a:t>
            </a:r>
            <a:r>
              <a:rPr lang="ru-RU" sz="1200" dirty="0" smtClean="0"/>
              <a:t> II – </a:t>
            </a:r>
            <a:r>
              <a:rPr lang="uk-UA" sz="1200" dirty="0" smtClean="0"/>
              <a:t>«</a:t>
            </a:r>
            <a:r>
              <a:rPr lang="ru-RU" sz="1200" dirty="0" err="1" smtClean="0"/>
              <a:t>Теплотехніка</a:t>
            </a:r>
            <a:r>
              <a:rPr lang="uk-UA" sz="1200" dirty="0" smtClean="0"/>
              <a:t>»</a:t>
            </a:r>
            <a:r>
              <a:rPr lang="ru-RU" sz="1200" dirty="0" smtClean="0"/>
              <a:t> </a:t>
            </a:r>
            <a:r>
              <a:rPr lang="ru-RU" sz="1200" dirty="0" err="1" smtClean="0"/>
              <a:t>присвячена</a:t>
            </a:r>
            <a:r>
              <a:rPr lang="ru-RU" sz="1200" dirty="0" smtClean="0"/>
              <a:t> </a:t>
            </a:r>
            <a:r>
              <a:rPr lang="ru-RU" sz="1200" dirty="0" err="1" smtClean="0"/>
              <a:t>питанням</a:t>
            </a:r>
            <a:r>
              <a:rPr lang="ru-RU" sz="1200" dirty="0" smtClean="0"/>
              <a:t>, </a:t>
            </a:r>
            <a:r>
              <a:rPr lang="ru-RU" sz="1200" dirty="0" err="1" smtClean="0"/>
              <a:t>які</a:t>
            </a:r>
            <a:r>
              <a:rPr lang="ru-RU" sz="1200" dirty="0" smtClean="0"/>
              <a:t> </a:t>
            </a:r>
            <a:r>
              <a:rPr lang="ru-RU" sz="1200" dirty="0" err="1" smtClean="0"/>
              <a:t>окреслюють</a:t>
            </a:r>
            <a:r>
              <a:rPr lang="ru-RU" sz="1200" dirty="0" smtClean="0"/>
              <a:t> </a:t>
            </a:r>
            <a:r>
              <a:rPr lang="ru-RU" sz="1200" dirty="0" err="1" smtClean="0"/>
              <a:t>теоретичні</a:t>
            </a:r>
            <a:r>
              <a:rPr lang="ru-RU" sz="1200" dirty="0" smtClean="0"/>
              <a:t> </a:t>
            </a:r>
            <a:r>
              <a:rPr lang="ru-RU" sz="1200" dirty="0" err="1" smtClean="0"/>
              <a:t>основи</a:t>
            </a:r>
            <a:r>
              <a:rPr lang="ru-RU" sz="1200" dirty="0" smtClean="0"/>
              <a:t> </a:t>
            </a:r>
            <a:r>
              <a:rPr lang="ru-RU" sz="1200" dirty="0" err="1" smtClean="0"/>
              <a:t>теплотехніки</a:t>
            </a:r>
            <a:r>
              <a:rPr lang="ru-RU" sz="1200" dirty="0" smtClean="0"/>
              <a:t>, </a:t>
            </a:r>
            <a:r>
              <a:rPr lang="ru-RU" sz="1200" dirty="0" err="1" smtClean="0"/>
              <a:t>процеси</a:t>
            </a:r>
            <a:r>
              <a:rPr lang="ru-RU" sz="1200" dirty="0" smtClean="0"/>
              <a:t> </a:t>
            </a:r>
            <a:r>
              <a:rPr lang="ru-RU" sz="1200" dirty="0" err="1" smtClean="0"/>
              <a:t>енергомасопереносу</a:t>
            </a:r>
            <a:r>
              <a:rPr lang="ru-RU" sz="1200" dirty="0" smtClean="0"/>
              <a:t> і </a:t>
            </a:r>
            <a:r>
              <a:rPr lang="ru-RU" sz="1200" dirty="0" err="1" smtClean="0"/>
              <a:t>горіння</a:t>
            </a:r>
            <a:r>
              <a:rPr lang="ru-RU" sz="1200" dirty="0" smtClean="0"/>
              <a:t> </a:t>
            </a:r>
            <a:r>
              <a:rPr lang="ru-RU" sz="1200" dirty="0" err="1" smtClean="0"/>
              <a:t>основних</a:t>
            </a:r>
            <a:r>
              <a:rPr lang="ru-RU" sz="1200" dirty="0" smtClean="0"/>
              <a:t> </a:t>
            </a:r>
            <a:r>
              <a:rPr lang="ru-RU" sz="1200" dirty="0" err="1" smtClean="0"/>
              <a:t>видів</a:t>
            </a:r>
            <a:r>
              <a:rPr lang="ru-RU" sz="1200" dirty="0" smtClean="0"/>
              <a:t> </a:t>
            </a:r>
            <a:r>
              <a:rPr lang="ru-RU" sz="1200" dirty="0" err="1" smtClean="0"/>
              <a:t>енергоносіїв</a:t>
            </a:r>
            <a:r>
              <a:rPr lang="ru-RU" sz="1200" dirty="0" smtClean="0"/>
              <a:t>, </a:t>
            </a:r>
            <a:r>
              <a:rPr lang="ru-RU" sz="1200" dirty="0" err="1" smtClean="0"/>
              <a:t>термічні</a:t>
            </a:r>
            <a:r>
              <a:rPr lang="ru-RU" sz="1200" dirty="0" smtClean="0"/>
              <a:t> та </a:t>
            </a:r>
            <a:r>
              <a:rPr lang="ru-RU" sz="1200" dirty="0" err="1" smtClean="0"/>
              <a:t>теплові</a:t>
            </a:r>
            <a:r>
              <a:rPr lang="ru-RU" sz="1200" dirty="0" smtClean="0"/>
              <a:t> </a:t>
            </a:r>
            <a:r>
              <a:rPr lang="ru-RU" sz="1200" dirty="0" err="1" smtClean="0"/>
              <a:t>процеси</a:t>
            </a:r>
            <a:r>
              <a:rPr lang="ru-RU" sz="1200" dirty="0" smtClean="0"/>
              <a:t> в </a:t>
            </a:r>
            <a:r>
              <a:rPr lang="ru-RU" sz="1200" dirty="0" err="1" smtClean="0"/>
              <a:t>двигунах</a:t>
            </a:r>
            <a:r>
              <a:rPr lang="ru-RU" sz="1200" dirty="0" smtClean="0"/>
              <a:t> </a:t>
            </a:r>
            <a:r>
              <a:rPr lang="ru-RU" sz="1200" dirty="0" err="1" smtClean="0"/>
              <a:t>внутрішнього</a:t>
            </a:r>
            <a:r>
              <a:rPr lang="ru-RU" sz="1200" dirty="0" smtClean="0"/>
              <a:t> </a:t>
            </a:r>
            <a:r>
              <a:rPr lang="ru-RU" sz="1200" dirty="0" err="1" smtClean="0"/>
              <a:t>згоряння</a:t>
            </a:r>
            <a:r>
              <a:rPr lang="ru-RU" sz="1200" dirty="0" smtClean="0"/>
              <a:t> </a:t>
            </a:r>
            <a:r>
              <a:rPr lang="ru-RU" sz="1200" dirty="0" err="1" smtClean="0"/>
              <a:t>мобільних</a:t>
            </a:r>
            <a:r>
              <a:rPr lang="ru-RU" sz="1200" dirty="0" smtClean="0"/>
              <a:t> </a:t>
            </a:r>
            <a:r>
              <a:rPr lang="ru-RU" sz="1200" dirty="0" err="1" smtClean="0"/>
              <a:t>засобів</a:t>
            </a:r>
            <a:r>
              <a:rPr lang="ru-RU" sz="1200" dirty="0" smtClean="0"/>
              <a:t> </a:t>
            </a:r>
            <a:r>
              <a:rPr lang="ru-RU" sz="1200" dirty="0" err="1" smtClean="0"/>
              <a:t>сільськогосподарської</a:t>
            </a:r>
            <a:r>
              <a:rPr lang="ru-RU" sz="1200" dirty="0" smtClean="0"/>
              <a:t> </a:t>
            </a:r>
            <a:r>
              <a:rPr lang="ru-RU" sz="1200" dirty="0" err="1" smtClean="0"/>
              <a:t>техніки</a:t>
            </a:r>
            <a:r>
              <a:rPr lang="ru-RU" sz="1200" dirty="0" smtClean="0"/>
              <a:t>, </a:t>
            </a:r>
            <a:r>
              <a:rPr lang="ru-RU" sz="1200" dirty="0" err="1" smtClean="0"/>
              <a:t>інших</a:t>
            </a:r>
            <a:r>
              <a:rPr lang="ru-RU" sz="1200" dirty="0" smtClean="0"/>
              <a:t> типах </a:t>
            </a:r>
            <a:r>
              <a:rPr lang="ru-RU" sz="1200" dirty="0" err="1" smtClean="0"/>
              <a:t>теплотехнічного</a:t>
            </a:r>
            <a:r>
              <a:rPr lang="ru-RU" sz="1200" dirty="0" smtClean="0"/>
              <a:t> </a:t>
            </a:r>
            <a:r>
              <a:rPr lang="ru-RU" sz="1200" dirty="0" err="1" smtClean="0"/>
              <a:t>обладнання</a:t>
            </a:r>
            <a:r>
              <a:rPr lang="ru-RU" sz="1200" dirty="0" smtClean="0"/>
              <a:t>, </a:t>
            </a:r>
            <a:r>
              <a:rPr lang="ru-RU" sz="1200" dirty="0" err="1" smtClean="0"/>
              <a:t>що</a:t>
            </a:r>
            <a:r>
              <a:rPr lang="ru-RU" sz="1200" dirty="0" smtClean="0"/>
              <a:t> в </a:t>
            </a:r>
            <a:r>
              <a:rPr lang="ru-RU" sz="1200" dirty="0" err="1" smtClean="0"/>
              <a:t>сучасних</a:t>
            </a:r>
            <a:r>
              <a:rPr lang="ru-RU" sz="1200" dirty="0" smtClean="0"/>
              <a:t> </a:t>
            </a:r>
            <a:r>
              <a:rPr lang="ru-RU" sz="1200" dirty="0" err="1" smtClean="0"/>
              <a:t>умовах</a:t>
            </a:r>
            <a:r>
              <a:rPr lang="ru-RU" sz="1200" dirty="0" smtClean="0"/>
              <a:t> дозволить </a:t>
            </a:r>
            <a:r>
              <a:rPr lang="ru-RU" sz="1200" dirty="0" err="1" smtClean="0"/>
              <a:t>майбутнім</a:t>
            </a:r>
            <a:r>
              <a:rPr lang="ru-RU" sz="1200" dirty="0" smtClean="0"/>
              <a:t> </a:t>
            </a:r>
            <a:r>
              <a:rPr lang="ru-RU" sz="1200" dirty="0" err="1" smtClean="0"/>
              <a:t>інженерам</a:t>
            </a:r>
            <a:r>
              <a:rPr lang="ru-RU" sz="1200" dirty="0" smtClean="0"/>
              <a:t> </a:t>
            </a:r>
            <a:r>
              <a:rPr lang="ru-RU" sz="1200" dirty="0" err="1" smtClean="0"/>
              <a:t>агропромислового</a:t>
            </a:r>
            <a:r>
              <a:rPr lang="ru-RU" sz="1200" dirty="0" smtClean="0"/>
              <a:t> </a:t>
            </a:r>
            <a:r>
              <a:rPr lang="ru-RU" sz="1200" dirty="0" err="1" smtClean="0"/>
              <a:t>виробництва</a:t>
            </a:r>
            <a:r>
              <a:rPr lang="ru-RU" sz="1200" dirty="0" smtClean="0"/>
              <a:t> </a:t>
            </a:r>
            <a:r>
              <a:rPr lang="ru-RU" sz="1200" dirty="0" err="1" smtClean="0"/>
              <a:t>раціоналізувати</a:t>
            </a:r>
            <a:r>
              <a:rPr lang="ru-RU" sz="1200" dirty="0" smtClean="0"/>
              <a:t> структуру і </a:t>
            </a:r>
            <a:r>
              <a:rPr lang="ru-RU" sz="1200" dirty="0" err="1" smtClean="0"/>
              <a:t>експлуатацію</a:t>
            </a:r>
            <a:r>
              <a:rPr lang="ru-RU" sz="1200" dirty="0" smtClean="0"/>
              <a:t> </a:t>
            </a:r>
            <a:r>
              <a:rPr lang="ru-RU" sz="1200" dirty="0" err="1" smtClean="0"/>
              <a:t>паливо-енергетичної</a:t>
            </a:r>
            <a:r>
              <a:rPr lang="ru-RU" sz="1200" dirty="0" smtClean="0"/>
              <a:t> </a:t>
            </a:r>
            <a:r>
              <a:rPr lang="ru-RU" sz="1200" dirty="0" err="1" smtClean="0"/>
              <a:t>бази</a:t>
            </a:r>
            <a:r>
              <a:rPr lang="ru-RU" sz="1200" dirty="0" smtClean="0"/>
              <a:t>, як </a:t>
            </a:r>
            <a:r>
              <a:rPr lang="ru-RU" sz="1200" dirty="0" err="1" smtClean="0"/>
              <a:t>окремого</a:t>
            </a:r>
            <a:r>
              <a:rPr lang="ru-RU" sz="1200" dirty="0" smtClean="0"/>
              <a:t> </a:t>
            </a:r>
            <a:r>
              <a:rPr lang="ru-RU" sz="1200" dirty="0" err="1" smtClean="0"/>
              <a:t>сільськогосподарського</a:t>
            </a:r>
            <a:r>
              <a:rPr lang="ru-RU" sz="1200" dirty="0" smtClean="0"/>
              <a:t> </a:t>
            </a:r>
            <a:r>
              <a:rPr lang="ru-RU" sz="1200" dirty="0" err="1" smtClean="0"/>
              <a:t>підприємства</a:t>
            </a:r>
            <a:r>
              <a:rPr lang="ru-RU" sz="1200" dirty="0" smtClean="0"/>
              <a:t>, так і народного </a:t>
            </a:r>
            <a:r>
              <a:rPr lang="ru-RU" sz="1200" dirty="0" err="1" smtClean="0"/>
              <a:t>господарства</a:t>
            </a:r>
            <a:r>
              <a:rPr lang="ru-RU" sz="1200" dirty="0" smtClean="0"/>
              <a:t> </a:t>
            </a:r>
            <a:r>
              <a:rPr lang="ru-RU" sz="1200" dirty="0" err="1" smtClean="0"/>
              <a:t>країни</a:t>
            </a:r>
            <a:r>
              <a:rPr lang="ru-RU" sz="1200" dirty="0" smtClean="0"/>
              <a:t> </a:t>
            </a:r>
            <a:r>
              <a:rPr lang="ru-RU" sz="1200" dirty="0" err="1" smtClean="0"/>
              <a:t>вцілому</a:t>
            </a:r>
            <a:r>
              <a:rPr lang="ru-RU" sz="1200" dirty="0" smtClean="0"/>
              <a:t>.</a:t>
            </a:r>
          </a:p>
          <a:p>
            <a:pPr algn="just"/>
            <a:r>
              <a:rPr lang="ru-RU" sz="1200" dirty="0" smtClean="0"/>
              <a:t>      </a:t>
            </a:r>
            <a:r>
              <a:rPr lang="ru-RU" sz="1200" dirty="0" err="1" smtClean="0"/>
              <a:t>Наприкінці</a:t>
            </a:r>
            <a:r>
              <a:rPr lang="ru-RU" sz="1200" dirty="0" smtClean="0"/>
              <a:t> </a:t>
            </a:r>
            <a:r>
              <a:rPr lang="ru-RU" sz="1200" dirty="0" err="1" smtClean="0"/>
              <a:t>кожної</a:t>
            </a:r>
            <a:r>
              <a:rPr lang="ru-RU" sz="1200" dirty="0" smtClean="0"/>
              <a:t> з </a:t>
            </a:r>
            <a:r>
              <a:rPr lang="ru-RU" sz="1200" dirty="0" err="1" smtClean="0"/>
              <a:t>двох</a:t>
            </a:r>
            <a:r>
              <a:rPr lang="ru-RU" sz="1200" dirty="0" smtClean="0"/>
              <a:t> </a:t>
            </a:r>
            <a:r>
              <a:rPr lang="ru-RU" sz="1200" dirty="0" err="1" smtClean="0"/>
              <a:t>частин</a:t>
            </a:r>
            <a:r>
              <a:rPr lang="ru-RU" sz="1200" dirty="0" smtClean="0"/>
              <a:t> </a:t>
            </a:r>
            <a:r>
              <a:rPr lang="ru-RU" sz="1200" dirty="0" err="1" smtClean="0"/>
              <a:t>навчального</a:t>
            </a:r>
            <a:r>
              <a:rPr lang="ru-RU" sz="1200" dirty="0" smtClean="0"/>
              <a:t> </a:t>
            </a:r>
            <a:r>
              <a:rPr lang="ru-RU" sz="1200" dirty="0" err="1" smtClean="0"/>
              <a:t>посібника</a:t>
            </a:r>
            <a:r>
              <a:rPr lang="ru-RU" sz="1200" dirty="0" smtClean="0"/>
              <a:t> наведено </a:t>
            </a:r>
            <a:r>
              <a:rPr lang="ru-RU" sz="1200" dirty="0" err="1" smtClean="0"/>
              <a:t>питання</a:t>
            </a:r>
            <a:r>
              <a:rPr lang="ru-RU" sz="1200" dirty="0" smtClean="0"/>
              <a:t> для контролю </a:t>
            </a:r>
            <a:r>
              <a:rPr lang="ru-RU" sz="1200" dirty="0" err="1" smtClean="0"/>
              <a:t>знань</a:t>
            </a:r>
            <a:r>
              <a:rPr lang="ru-RU" sz="1200" dirty="0" smtClean="0"/>
              <a:t> (самоконтролю), </a:t>
            </a:r>
            <a:r>
              <a:rPr lang="ru-RU" sz="1200" dirty="0" err="1" smtClean="0"/>
              <a:t>які</a:t>
            </a:r>
            <a:r>
              <a:rPr lang="ru-RU" sz="1200" dirty="0" smtClean="0"/>
              <a:t> </a:t>
            </a:r>
            <a:r>
              <a:rPr lang="ru-RU" sz="1200" dirty="0" err="1" smtClean="0"/>
              <a:t>мають</a:t>
            </a:r>
            <a:r>
              <a:rPr lang="ru-RU" sz="1200" dirty="0" smtClean="0"/>
              <a:t> </a:t>
            </a:r>
            <a:r>
              <a:rPr lang="ru-RU" sz="1200" dirty="0" err="1" smtClean="0"/>
              <a:t>допомогти</a:t>
            </a:r>
            <a:r>
              <a:rPr lang="ru-RU" sz="1200" dirty="0" smtClean="0"/>
              <a:t> студенту при </a:t>
            </a:r>
            <a:r>
              <a:rPr lang="ru-RU" sz="1200" dirty="0" err="1" smtClean="0"/>
              <a:t>підготовці</a:t>
            </a:r>
            <a:r>
              <a:rPr lang="ru-RU" sz="1200" dirty="0" smtClean="0"/>
              <a:t> до </a:t>
            </a:r>
            <a:r>
              <a:rPr lang="ru-RU" sz="1200" dirty="0" err="1" smtClean="0"/>
              <a:t>передбачених</a:t>
            </a:r>
            <a:r>
              <a:rPr lang="ru-RU" sz="1200" dirty="0" smtClean="0"/>
              <a:t> </a:t>
            </a:r>
            <a:r>
              <a:rPr lang="ru-RU" sz="1200" dirty="0" err="1" smtClean="0"/>
              <a:t>навчальним</a:t>
            </a:r>
            <a:r>
              <a:rPr lang="ru-RU" sz="1200" dirty="0" smtClean="0"/>
              <a:t> планом </a:t>
            </a:r>
            <a:r>
              <a:rPr lang="ru-RU" sz="1200" dirty="0" err="1" smtClean="0"/>
              <a:t>лабораторних</a:t>
            </a:r>
            <a:r>
              <a:rPr lang="ru-RU" sz="1200" dirty="0" smtClean="0"/>
              <a:t> і </a:t>
            </a:r>
            <a:r>
              <a:rPr lang="ru-RU" sz="1200" dirty="0" err="1" smtClean="0"/>
              <a:t>практичних</a:t>
            </a:r>
            <a:r>
              <a:rPr lang="ru-RU" sz="1200" dirty="0" smtClean="0"/>
              <a:t> занять та </a:t>
            </a:r>
            <a:r>
              <a:rPr lang="ru-RU" sz="1200" dirty="0" err="1" smtClean="0"/>
              <a:t>самостійно</a:t>
            </a:r>
            <a:r>
              <a:rPr lang="ru-RU" sz="1200" dirty="0" smtClean="0"/>
              <a:t> </a:t>
            </a:r>
            <a:r>
              <a:rPr lang="ru-RU" sz="1200" dirty="0" err="1" smtClean="0"/>
              <a:t>оцінити</a:t>
            </a:r>
            <a:r>
              <a:rPr lang="ru-RU" sz="1200" dirty="0" smtClean="0"/>
              <a:t> </a:t>
            </a:r>
            <a:r>
              <a:rPr lang="ru-RU" sz="1200" dirty="0" err="1" smtClean="0"/>
              <a:t>якість</a:t>
            </a:r>
            <a:r>
              <a:rPr lang="ru-RU" sz="1200" dirty="0" smtClean="0"/>
              <a:t> </a:t>
            </a:r>
            <a:r>
              <a:rPr lang="ru-RU" sz="1200" dirty="0" err="1" smtClean="0"/>
              <a:t>підготовки</a:t>
            </a:r>
            <a:r>
              <a:rPr lang="ru-RU" sz="1200" dirty="0" smtClean="0"/>
              <a:t> до </a:t>
            </a:r>
            <a:r>
              <a:rPr lang="ru-RU" sz="1200" dirty="0" err="1" smtClean="0"/>
              <a:t>підсумкового</a:t>
            </a:r>
            <a:r>
              <a:rPr lang="ru-RU" sz="1200" dirty="0" smtClean="0"/>
              <a:t> контролю </a:t>
            </a:r>
            <a:r>
              <a:rPr lang="ru-RU" sz="1200" dirty="0" err="1" smtClean="0"/>
              <a:t>знань</a:t>
            </a:r>
            <a:r>
              <a:rPr lang="ru-RU" sz="1200" dirty="0" smtClean="0"/>
              <a:t> з дисципліни </a:t>
            </a:r>
            <a:r>
              <a:rPr lang="uk-UA" sz="1200" dirty="0" smtClean="0"/>
              <a:t>«</a:t>
            </a:r>
            <a:r>
              <a:rPr lang="ru-RU" sz="1200" dirty="0" err="1" smtClean="0"/>
              <a:t>Гідравліка</a:t>
            </a:r>
            <a:r>
              <a:rPr lang="ru-RU" sz="1200" dirty="0" smtClean="0"/>
              <a:t> і </a:t>
            </a:r>
            <a:r>
              <a:rPr lang="ru-RU" sz="1200" dirty="0" err="1" smtClean="0"/>
              <a:t>теплотехніка</a:t>
            </a:r>
            <a:r>
              <a:rPr lang="uk-UA" sz="1200" dirty="0" smtClean="0"/>
              <a:t>»</a:t>
            </a:r>
            <a:r>
              <a:rPr lang="ru-RU" sz="1200" dirty="0" smtClean="0"/>
              <a:t>.</a:t>
            </a:r>
            <a:endParaRPr lang="ru-RU"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irbis\Desktop\Віртуальна виставка 2018\фото книг\26. Гендерні іперативи.jpg"/>
          <p:cNvPicPr>
            <a:picLocks noChangeAspect="1" noChangeArrowheads="1"/>
          </p:cNvPicPr>
          <p:nvPr/>
        </p:nvPicPr>
        <p:blipFill>
          <a:blip r:embed="rId2" cstate="print"/>
          <a:srcRect/>
          <a:stretch>
            <a:fillRect/>
          </a:stretch>
        </p:blipFill>
        <p:spPr bwMode="auto">
          <a:xfrm>
            <a:off x="683568" y="1268760"/>
            <a:ext cx="3151430" cy="4320000"/>
          </a:xfrm>
          <a:prstGeom prst="rect">
            <a:avLst/>
          </a:prstGeom>
          <a:noFill/>
        </p:spPr>
      </p:pic>
      <p:sp>
        <p:nvSpPr>
          <p:cNvPr id="3" name="TextBox 2"/>
          <p:cNvSpPr txBox="1"/>
          <p:nvPr/>
        </p:nvSpPr>
        <p:spPr>
          <a:xfrm>
            <a:off x="4067944" y="902325"/>
            <a:ext cx="4536504" cy="5047536"/>
          </a:xfrm>
          <a:prstGeom prst="rect">
            <a:avLst/>
          </a:prstGeom>
          <a:noFill/>
        </p:spPr>
        <p:txBody>
          <a:bodyPr wrap="square" rtlCol="0">
            <a:spAutoFit/>
          </a:bodyPr>
          <a:lstStyle/>
          <a:p>
            <a:r>
              <a:rPr lang="uk-UA" sz="1400" dirty="0" err="1" smtClean="0"/>
              <a:t>Куцмус</a:t>
            </a:r>
            <a:r>
              <a:rPr lang="uk-UA" sz="1400" dirty="0" smtClean="0"/>
              <a:t> Н. М. Гендерні імперативи розвитку сільської економіки в умовах глобалізації : монографія / </a:t>
            </a:r>
          </a:p>
          <a:p>
            <a:pPr algn="just"/>
            <a:r>
              <a:rPr lang="uk-UA" sz="1400" dirty="0" smtClean="0"/>
              <a:t>Н. М. </a:t>
            </a:r>
            <a:r>
              <a:rPr lang="uk-UA" sz="1400" dirty="0" err="1" smtClean="0"/>
              <a:t>Куцмус</a:t>
            </a:r>
            <a:r>
              <a:rPr lang="uk-UA" sz="1400" dirty="0" smtClean="0"/>
              <a:t>. – Київ : ЦУЛ, 2018. – 291 с.</a:t>
            </a:r>
            <a:endParaRPr lang="ru-RU" sz="1400" dirty="0" smtClean="0"/>
          </a:p>
          <a:p>
            <a:pPr algn="just"/>
            <a:endParaRPr lang="uk-UA" sz="1400" dirty="0" smtClean="0"/>
          </a:p>
          <a:p>
            <a:pPr indent="288000" algn="just"/>
            <a:r>
              <a:rPr lang="uk-UA" sz="1400" dirty="0" smtClean="0"/>
              <a:t>Досліджено теоретико-методологічні та прикладні аспекти розвитку сільської економіки в умовах глобалізації з урахуванням особливостей тендерних відносин; аргументовано багатофункціональність сільської економіки як умову сталого розвитку. Проаналізовано </a:t>
            </a:r>
            <a:r>
              <a:rPr lang="uk-UA" sz="1400" dirty="0" err="1" smtClean="0"/>
              <a:t>глобалізаційний</a:t>
            </a:r>
            <a:r>
              <a:rPr lang="uk-UA" sz="1400" dirty="0" smtClean="0"/>
              <a:t> профіль тендерних проблем сільської економіки. Розроблено методику оцінки та проаналізовано тендерні індикатори розвитку сільської економіки, доведена її асиметричність та виявлено витоки регіональних диспропорцій в тендерних індикаторах сільського розвитку. Обґрунтовані перспективи розвитку сільської економіки на засадах гендерного </a:t>
            </a:r>
            <a:r>
              <a:rPr lang="uk-UA" sz="1400" dirty="0" err="1" smtClean="0"/>
              <a:t>мейнстрімінгу</a:t>
            </a:r>
            <a:r>
              <a:rPr lang="uk-UA" sz="1400" dirty="0" smtClean="0"/>
              <a:t>, інклюзії сільського населення до соціально-економічних процесів, диверсифікації бізнесу та трансферу інновацій.</a:t>
            </a:r>
            <a:endParaRPr lang="ru-RU" sz="1400" dirty="0" smtClean="0"/>
          </a:p>
          <a:p>
            <a:pPr indent="288000" algn="just"/>
            <a:r>
              <a:rPr lang="ru-RU" sz="1400" dirty="0" err="1" smtClean="0"/>
              <a:t>Монографія</a:t>
            </a:r>
            <a:r>
              <a:rPr lang="ru-RU" sz="1400" dirty="0" smtClean="0"/>
              <a:t> буде </a:t>
            </a:r>
            <a:r>
              <a:rPr lang="ru-RU" sz="1400" dirty="0" err="1" smtClean="0"/>
              <a:t>корисною</a:t>
            </a:r>
            <a:r>
              <a:rPr lang="ru-RU" sz="1400" dirty="0" smtClean="0"/>
              <a:t> для </a:t>
            </a:r>
            <a:r>
              <a:rPr lang="ru-RU" sz="1400" dirty="0" err="1" smtClean="0"/>
              <a:t>фахівців-економістів</a:t>
            </a:r>
            <a:r>
              <a:rPr lang="ru-RU" sz="1400" dirty="0" smtClean="0"/>
              <a:t>, </a:t>
            </a:r>
            <a:r>
              <a:rPr lang="ru-RU" sz="1400" dirty="0" err="1" smtClean="0"/>
              <a:t>службовців</a:t>
            </a:r>
            <a:r>
              <a:rPr lang="ru-RU" sz="1400" dirty="0" smtClean="0"/>
              <a:t> </a:t>
            </a:r>
            <a:r>
              <a:rPr lang="ru-RU" sz="1400" dirty="0" err="1" smtClean="0"/>
              <a:t>органів</a:t>
            </a:r>
            <a:r>
              <a:rPr lang="ru-RU" sz="1400" dirty="0" smtClean="0"/>
              <a:t> </a:t>
            </a:r>
            <a:r>
              <a:rPr lang="ru-RU" sz="1400" dirty="0" err="1" smtClean="0"/>
              <a:t>державної</a:t>
            </a:r>
            <a:r>
              <a:rPr lang="ru-RU" sz="1400" dirty="0" smtClean="0"/>
              <a:t> </a:t>
            </a:r>
            <a:r>
              <a:rPr lang="ru-RU" sz="1400" dirty="0" err="1" smtClean="0"/>
              <a:t>влади</a:t>
            </a:r>
            <a:r>
              <a:rPr lang="ru-RU" sz="1400" dirty="0" smtClean="0"/>
              <a:t>, </a:t>
            </a:r>
            <a:r>
              <a:rPr lang="ru-RU" sz="1400" dirty="0" err="1" smtClean="0"/>
              <a:t>науковців</a:t>
            </a:r>
            <a:r>
              <a:rPr lang="ru-RU" sz="1400" dirty="0" smtClean="0"/>
              <a:t>, </a:t>
            </a:r>
            <a:r>
              <a:rPr lang="ru-RU" sz="1400" dirty="0" err="1" smtClean="0"/>
              <a:t>аспірантів</a:t>
            </a:r>
            <a:r>
              <a:rPr lang="ru-RU" sz="1400" dirty="0" smtClean="0"/>
              <a:t> та </a:t>
            </a:r>
            <a:r>
              <a:rPr lang="ru-RU" sz="1400" dirty="0" err="1" smtClean="0"/>
              <a:t>студентів</a:t>
            </a:r>
            <a:r>
              <a:rPr lang="ru-RU" sz="1400" dirty="0" smtClean="0"/>
              <a:t>, а </a:t>
            </a:r>
            <a:r>
              <a:rPr lang="ru-RU" sz="1400" dirty="0" err="1" smtClean="0"/>
              <a:t>також</a:t>
            </a:r>
            <a:r>
              <a:rPr lang="ru-RU" sz="1400" dirty="0" smtClean="0"/>
              <a:t> тих, </a:t>
            </a:r>
            <a:r>
              <a:rPr lang="ru-RU" sz="1400" dirty="0" err="1" smtClean="0"/>
              <a:t>хто</a:t>
            </a:r>
            <a:r>
              <a:rPr lang="ru-RU" sz="1400" dirty="0" smtClean="0"/>
              <a:t> </a:t>
            </a:r>
            <a:r>
              <a:rPr lang="ru-RU" sz="1400" dirty="0" err="1" smtClean="0"/>
              <a:t>цікавиться</a:t>
            </a:r>
            <a:r>
              <a:rPr lang="ru-RU" sz="1400" dirty="0" smtClean="0"/>
              <a:t> </a:t>
            </a:r>
            <a:r>
              <a:rPr lang="ru-RU" sz="1400" dirty="0" err="1" smtClean="0"/>
              <a:t>тендерними</a:t>
            </a:r>
            <a:r>
              <a:rPr lang="ru-RU" sz="1400" dirty="0" smtClean="0"/>
              <a:t> </a:t>
            </a:r>
            <a:r>
              <a:rPr lang="ru-RU" sz="1400" dirty="0" err="1" smtClean="0"/>
              <a:t>особливостями</a:t>
            </a:r>
            <a:r>
              <a:rPr lang="ru-RU" sz="1400" dirty="0" smtClean="0"/>
              <a:t> </a:t>
            </a:r>
            <a:r>
              <a:rPr lang="ru-RU" sz="1400" dirty="0" err="1" smtClean="0"/>
              <a:t>процесу</a:t>
            </a:r>
            <a:r>
              <a:rPr lang="ru-RU" sz="1400" dirty="0" smtClean="0"/>
              <a:t> </a:t>
            </a:r>
            <a:r>
              <a:rPr lang="ru-RU" sz="1400" dirty="0" err="1" smtClean="0"/>
              <a:t>сільського</a:t>
            </a:r>
            <a:r>
              <a:rPr lang="ru-RU" sz="1400" dirty="0" smtClean="0"/>
              <a:t> </a:t>
            </a:r>
            <a:r>
              <a:rPr lang="ru-RU" sz="1400" dirty="0" err="1" smtClean="0"/>
              <a:t>розвитку</a:t>
            </a:r>
            <a:r>
              <a:rPr lang="ru-RU" sz="1400" dirty="0" smtClean="0"/>
              <a:t>.</a:t>
            </a:r>
            <a:endParaRPr lang="ru-RU"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irbis\Desktop\Віртуальна виставка 2018\фото книг\27. Практичний посібник.jpg"/>
          <p:cNvPicPr>
            <a:picLocks noChangeAspect="1" noChangeArrowheads="1"/>
          </p:cNvPicPr>
          <p:nvPr/>
        </p:nvPicPr>
        <p:blipFill>
          <a:blip r:embed="rId2" cstate="print"/>
          <a:srcRect/>
          <a:stretch>
            <a:fillRect/>
          </a:stretch>
        </p:blipFill>
        <p:spPr bwMode="auto">
          <a:xfrm>
            <a:off x="683568" y="1269240"/>
            <a:ext cx="3151430" cy="4320000"/>
          </a:xfrm>
          <a:prstGeom prst="rect">
            <a:avLst/>
          </a:prstGeom>
          <a:noFill/>
        </p:spPr>
      </p:pic>
      <p:sp>
        <p:nvSpPr>
          <p:cNvPr id="3" name="TextBox 2"/>
          <p:cNvSpPr txBox="1"/>
          <p:nvPr/>
        </p:nvSpPr>
        <p:spPr>
          <a:xfrm>
            <a:off x="4067944" y="1249590"/>
            <a:ext cx="4536504" cy="4339650"/>
          </a:xfrm>
          <a:prstGeom prst="rect">
            <a:avLst/>
          </a:prstGeom>
          <a:noFill/>
        </p:spPr>
        <p:txBody>
          <a:bodyPr wrap="square" rtlCol="0">
            <a:spAutoFit/>
          </a:bodyPr>
          <a:lstStyle/>
          <a:p>
            <a:r>
              <a:rPr lang="ru-RU" sz="1200" dirty="0" err="1" smtClean="0"/>
              <a:t>Практичний</a:t>
            </a:r>
            <a:r>
              <a:rPr lang="ru-RU" sz="1200" dirty="0" smtClean="0"/>
              <a:t> </a:t>
            </a:r>
            <a:r>
              <a:rPr lang="ru-RU" sz="1200" dirty="0" err="1" smtClean="0"/>
              <a:t>посібник</a:t>
            </a:r>
            <a:r>
              <a:rPr lang="ru-RU" sz="1200" dirty="0" smtClean="0"/>
              <a:t> з </a:t>
            </a:r>
            <a:r>
              <a:rPr lang="ru-RU" sz="1200" dirty="0" err="1" smtClean="0"/>
              <a:t>організації</a:t>
            </a:r>
            <a:r>
              <a:rPr lang="ru-RU" sz="1200" dirty="0" smtClean="0"/>
              <a:t> та </a:t>
            </a:r>
            <a:r>
              <a:rPr lang="ru-RU" sz="1200" dirty="0" err="1" smtClean="0"/>
              <a:t>ведення</a:t>
            </a:r>
            <a:r>
              <a:rPr lang="ru-RU" sz="1200" dirty="0" smtClean="0"/>
              <a:t> </a:t>
            </a:r>
            <a:r>
              <a:rPr lang="ru-RU" sz="1200" dirty="0" err="1" smtClean="0"/>
              <a:t>бізнесу</a:t>
            </a:r>
            <a:r>
              <a:rPr lang="ru-RU" sz="1200" dirty="0" smtClean="0"/>
              <a:t> на </a:t>
            </a:r>
            <a:r>
              <a:rPr lang="ru-RU" sz="1200" dirty="0" err="1" smtClean="0"/>
              <a:t>сільських</a:t>
            </a:r>
            <a:r>
              <a:rPr lang="ru-RU" sz="1200" dirty="0" smtClean="0"/>
              <a:t> </a:t>
            </a:r>
            <a:r>
              <a:rPr lang="ru-RU" sz="1200" dirty="0" err="1" smtClean="0"/>
              <a:t>територіях</a:t>
            </a:r>
            <a:r>
              <a:rPr lang="ru-RU" sz="1200" dirty="0" smtClean="0"/>
              <a:t> / [Т. О. </a:t>
            </a:r>
            <a:r>
              <a:rPr lang="ru-RU" sz="1200" dirty="0" err="1" smtClean="0"/>
              <a:t>Зінчук</a:t>
            </a:r>
            <a:r>
              <a:rPr lang="ru-RU" sz="1200" dirty="0" smtClean="0"/>
              <a:t>, Т. В. </a:t>
            </a:r>
            <a:r>
              <a:rPr lang="ru-RU" sz="1200" dirty="0" err="1" smtClean="0"/>
              <a:t>Усюк</a:t>
            </a:r>
            <a:r>
              <a:rPr lang="ru-RU" sz="1200" dirty="0" smtClean="0"/>
              <a:t>, Л. М. </a:t>
            </a:r>
            <a:r>
              <a:rPr lang="ru-RU" sz="1200" dirty="0" err="1" smtClean="0"/>
              <a:t>Левківська</a:t>
            </a:r>
            <a:r>
              <a:rPr lang="ru-RU" sz="1200" dirty="0" smtClean="0"/>
              <a:t> та </a:t>
            </a:r>
            <a:r>
              <a:rPr lang="ru-RU" sz="1200" dirty="0" err="1" smtClean="0"/>
              <a:t>ін</a:t>
            </a:r>
            <a:r>
              <a:rPr lang="ru-RU" sz="1200" dirty="0" smtClean="0"/>
              <a:t>.]; за ред. : Т. О. </a:t>
            </a:r>
            <a:r>
              <a:rPr lang="ru-RU" sz="1200" dirty="0" err="1" smtClean="0"/>
              <a:t>Зінчук</a:t>
            </a:r>
            <a:r>
              <a:rPr lang="ru-RU" sz="1200" dirty="0" smtClean="0"/>
              <a:t>, Т. В. </a:t>
            </a:r>
            <a:r>
              <a:rPr lang="ru-RU" sz="1200" dirty="0" err="1" smtClean="0"/>
              <a:t>Усюк</a:t>
            </a:r>
            <a:r>
              <a:rPr lang="ru-RU" sz="1200" dirty="0" smtClean="0"/>
              <a:t>. – К. : </a:t>
            </a:r>
            <a:r>
              <a:rPr lang="uk-UA" sz="1200" dirty="0" smtClean="0"/>
              <a:t>ЦУЛ, </a:t>
            </a:r>
            <a:r>
              <a:rPr lang="ru-RU" sz="1200" dirty="0" smtClean="0"/>
              <a:t> 2018. – 357 с.</a:t>
            </a:r>
          </a:p>
          <a:p>
            <a:pPr algn="just"/>
            <a:endParaRPr lang="ru-RU" sz="1200" dirty="0" smtClean="0"/>
          </a:p>
          <a:p>
            <a:pPr indent="288000" algn="just"/>
            <a:r>
              <a:rPr lang="ru-RU" sz="1200" dirty="0" smtClean="0"/>
              <a:t>У практичному посібнику </a:t>
            </a:r>
            <a:r>
              <a:rPr lang="ru-RU" sz="1200" dirty="0" err="1" smtClean="0"/>
              <a:t>знайшли</a:t>
            </a:r>
            <a:r>
              <a:rPr lang="ru-RU" sz="1200" dirty="0" smtClean="0"/>
              <a:t> </a:t>
            </a:r>
            <a:r>
              <a:rPr lang="ru-RU" sz="1200" dirty="0" err="1" smtClean="0"/>
              <a:t>своє</a:t>
            </a:r>
            <a:r>
              <a:rPr lang="ru-RU" sz="1200" dirty="0" smtClean="0"/>
              <a:t> </a:t>
            </a:r>
            <a:r>
              <a:rPr lang="ru-RU" sz="1200" dirty="0" err="1" smtClean="0"/>
              <a:t>відображення</a:t>
            </a:r>
            <a:r>
              <a:rPr lang="ru-RU" sz="1200" dirty="0" smtClean="0"/>
              <a:t> </a:t>
            </a:r>
            <a:r>
              <a:rPr lang="ru-RU" sz="1200" dirty="0" err="1" smtClean="0"/>
              <a:t>актуальні</a:t>
            </a:r>
            <a:r>
              <a:rPr lang="ru-RU" sz="1200" dirty="0" smtClean="0"/>
              <a:t> </a:t>
            </a:r>
            <a:r>
              <a:rPr lang="ru-RU" sz="1200" dirty="0" err="1" smtClean="0"/>
              <a:t>питання</a:t>
            </a:r>
            <a:r>
              <a:rPr lang="ru-RU" sz="1200" dirty="0" smtClean="0"/>
              <a:t> з </a:t>
            </a:r>
            <a:r>
              <a:rPr lang="ru-RU" sz="1200" dirty="0" err="1" smtClean="0"/>
              <a:t>особливостей</a:t>
            </a:r>
            <a:r>
              <a:rPr lang="ru-RU" sz="1200" dirty="0" smtClean="0"/>
              <a:t> </a:t>
            </a:r>
            <a:r>
              <a:rPr lang="ru-RU" sz="1200" dirty="0" err="1" smtClean="0"/>
              <a:t>організації</a:t>
            </a:r>
            <a:r>
              <a:rPr lang="ru-RU" sz="1200" dirty="0" smtClean="0"/>
              <a:t>, </a:t>
            </a:r>
            <a:r>
              <a:rPr lang="ru-RU" sz="1200" dirty="0" err="1" smtClean="0"/>
              <a:t>планування</a:t>
            </a:r>
            <a:r>
              <a:rPr lang="ru-RU" sz="1200" dirty="0" smtClean="0"/>
              <a:t>, </a:t>
            </a:r>
            <a:r>
              <a:rPr lang="ru-RU" sz="1200" dirty="0" err="1" smtClean="0"/>
              <a:t>ведення</a:t>
            </a:r>
            <a:r>
              <a:rPr lang="ru-RU" sz="1200" dirty="0" smtClean="0"/>
              <a:t> </a:t>
            </a:r>
            <a:r>
              <a:rPr lang="ru-RU" sz="1200" dirty="0" err="1" smtClean="0"/>
              <a:t>підприємницької</a:t>
            </a:r>
            <a:r>
              <a:rPr lang="ru-RU" sz="1200" dirty="0" smtClean="0"/>
              <a:t> </a:t>
            </a:r>
            <a:r>
              <a:rPr lang="ru-RU" sz="1200" dirty="0" err="1" smtClean="0"/>
              <a:t>діяльності</a:t>
            </a:r>
            <a:r>
              <a:rPr lang="ru-RU" sz="1200" dirty="0" smtClean="0"/>
              <a:t> на </a:t>
            </a:r>
            <a:r>
              <a:rPr lang="ru-RU" sz="1200" dirty="0" err="1" smtClean="0"/>
              <a:t>сільських</a:t>
            </a:r>
            <a:r>
              <a:rPr lang="ru-RU" sz="1200" dirty="0" smtClean="0"/>
              <a:t> </a:t>
            </a:r>
            <a:r>
              <a:rPr lang="ru-RU" sz="1200" dirty="0" err="1" smtClean="0"/>
              <a:t>територіях</a:t>
            </a:r>
            <a:r>
              <a:rPr lang="ru-RU" sz="1200" dirty="0" smtClean="0"/>
              <a:t> з </a:t>
            </a:r>
            <a:r>
              <a:rPr lang="ru-RU" sz="1200" dirty="0" err="1" smtClean="0"/>
              <a:t>урахуванням</a:t>
            </a:r>
            <a:r>
              <a:rPr lang="ru-RU" sz="1200" dirty="0" smtClean="0"/>
              <a:t> </a:t>
            </a:r>
            <a:r>
              <a:rPr lang="ru-RU" sz="1200" dirty="0" err="1" smtClean="0"/>
              <a:t>сучасних</a:t>
            </a:r>
            <a:r>
              <a:rPr lang="ru-RU" sz="1200" dirty="0" smtClean="0"/>
              <a:t> </a:t>
            </a:r>
            <a:r>
              <a:rPr lang="ru-RU" sz="1200" dirty="0" err="1" smtClean="0"/>
              <a:t>інституціональних</a:t>
            </a:r>
            <a:r>
              <a:rPr lang="ru-RU" sz="1200" dirty="0" smtClean="0"/>
              <a:t> </a:t>
            </a:r>
            <a:r>
              <a:rPr lang="ru-RU" sz="1200" dirty="0" err="1" smtClean="0"/>
              <a:t>змін</a:t>
            </a:r>
            <a:r>
              <a:rPr lang="ru-RU" sz="1200" dirty="0" smtClean="0"/>
              <a:t>. </a:t>
            </a:r>
            <a:r>
              <a:rPr lang="ru-RU" sz="1200" dirty="0" err="1" smtClean="0"/>
              <a:t>Викладений</a:t>
            </a:r>
            <a:r>
              <a:rPr lang="ru-RU" sz="1200" dirty="0" smtClean="0"/>
              <a:t> </a:t>
            </a:r>
            <a:r>
              <a:rPr lang="ru-RU" sz="1200" dirty="0" err="1" smtClean="0"/>
              <a:t>матеріал</a:t>
            </a:r>
            <a:r>
              <a:rPr lang="ru-RU" sz="1200" dirty="0" smtClean="0"/>
              <a:t> </a:t>
            </a:r>
            <a:r>
              <a:rPr lang="ru-RU" sz="1200" dirty="0" err="1" smtClean="0"/>
              <a:t>посібника</a:t>
            </a:r>
            <a:r>
              <a:rPr lang="ru-RU" sz="1200" dirty="0" smtClean="0"/>
              <a:t> </a:t>
            </a:r>
            <a:r>
              <a:rPr lang="ru-RU" sz="1200" dirty="0" err="1" smtClean="0"/>
              <a:t>дозволяє</a:t>
            </a:r>
            <a:r>
              <a:rPr lang="ru-RU" sz="1200" dirty="0" smtClean="0"/>
              <a:t> </a:t>
            </a:r>
            <a:r>
              <a:rPr lang="ru-RU" sz="1200" dirty="0" err="1" smtClean="0"/>
              <a:t>отримати</a:t>
            </a:r>
            <a:r>
              <a:rPr lang="ru-RU" sz="1200" dirty="0" smtClean="0"/>
              <a:t> комплекс </a:t>
            </a:r>
            <a:r>
              <a:rPr lang="ru-RU" sz="1200" dirty="0" err="1" smtClean="0"/>
              <a:t>теоретико-методичних</a:t>
            </a:r>
            <a:r>
              <a:rPr lang="ru-RU" sz="1200" dirty="0" smtClean="0"/>
              <a:t> та </a:t>
            </a:r>
            <a:r>
              <a:rPr lang="ru-RU" sz="1200" dirty="0" err="1" smtClean="0"/>
              <a:t>прикладних</a:t>
            </a:r>
            <a:r>
              <a:rPr lang="ru-RU" sz="1200" dirty="0" smtClean="0"/>
              <a:t> </a:t>
            </a:r>
            <a:r>
              <a:rPr lang="ru-RU" sz="1200" dirty="0" err="1" smtClean="0"/>
              <a:t>рекомендацій</a:t>
            </a:r>
            <a:r>
              <a:rPr lang="ru-RU" sz="1200" dirty="0" smtClean="0"/>
              <a:t> </a:t>
            </a:r>
            <a:r>
              <a:rPr lang="ru-RU" sz="1200" dirty="0" err="1" smtClean="0"/>
              <a:t>щодо</a:t>
            </a:r>
            <a:r>
              <a:rPr lang="ru-RU" sz="1200" dirty="0" smtClean="0"/>
              <a:t> </a:t>
            </a:r>
            <a:r>
              <a:rPr lang="ru-RU" sz="1200" dirty="0" err="1" smtClean="0"/>
              <a:t>оцінки</a:t>
            </a:r>
            <a:r>
              <a:rPr lang="ru-RU" sz="1200" dirty="0" smtClean="0"/>
              <a:t> </a:t>
            </a:r>
            <a:r>
              <a:rPr lang="ru-RU" sz="1200" dirty="0" err="1" smtClean="0"/>
              <a:t>привабливості</a:t>
            </a:r>
            <a:r>
              <a:rPr lang="ru-RU" sz="1200" dirty="0" smtClean="0"/>
              <a:t>, </a:t>
            </a:r>
            <a:r>
              <a:rPr lang="ru-RU" sz="1200" dirty="0" err="1" smtClean="0"/>
              <a:t>планування</a:t>
            </a:r>
            <a:r>
              <a:rPr lang="ru-RU" sz="1200" dirty="0" smtClean="0"/>
              <a:t> </a:t>
            </a:r>
            <a:r>
              <a:rPr lang="ru-RU" sz="1200" dirty="0" err="1" smtClean="0"/>
              <a:t>та</a:t>
            </a:r>
            <a:r>
              <a:rPr lang="ru-RU" sz="1200" dirty="0" smtClean="0"/>
              <a:t> маркетингового </a:t>
            </a:r>
            <a:r>
              <a:rPr lang="ru-RU" sz="1200" dirty="0" err="1" smtClean="0"/>
              <a:t>забезпечення</a:t>
            </a:r>
            <a:r>
              <a:rPr lang="ru-RU" sz="1200" dirty="0" smtClean="0"/>
              <a:t> </a:t>
            </a:r>
            <a:r>
              <a:rPr lang="ru-RU" sz="1200" dirty="0" err="1" smtClean="0"/>
              <a:t>розвитку</a:t>
            </a:r>
            <a:r>
              <a:rPr lang="ru-RU" sz="1200" dirty="0" smtClean="0"/>
              <a:t> </a:t>
            </a:r>
            <a:r>
              <a:rPr lang="ru-RU" sz="1200" dirty="0" err="1" smtClean="0"/>
              <a:t>сільських</a:t>
            </a:r>
            <a:r>
              <a:rPr lang="ru-RU" sz="1200" dirty="0" smtClean="0"/>
              <a:t> </a:t>
            </a:r>
            <a:r>
              <a:rPr lang="ru-RU" sz="1200" dirty="0" err="1" smtClean="0"/>
              <a:t>територій</a:t>
            </a:r>
            <a:r>
              <a:rPr lang="ru-RU" sz="1200" dirty="0" smtClean="0"/>
              <a:t>, </a:t>
            </a:r>
            <a:r>
              <a:rPr lang="ru-RU" sz="1200" dirty="0" err="1" smtClean="0"/>
              <a:t>ознайомитися</a:t>
            </a:r>
            <a:r>
              <a:rPr lang="ru-RU" sz="1200" dirty="0" smtClean="0"/>
              <a:t> з </a:t>
            </a:r>
            <a:r>
              <a:rPr lang="ru-RU" sz="1200" dirty="0" err="1" smtClean="0"/>
              <a:t>позитивним</a:t>
            </a:r>
            <a:r>
              <a:rPr lang="ru-RU" sz="1200" dirty="0" smtClean="0"/>
              <a:t> </a:t>
            </a:r>
            <a:r>
              <a:rPr lang="ru-RU" sz="1200" dirty="0" err="1" smtClean="0"/>
              <a:t>зарубіжним</a:t>
            </a:r>
            <a:r>
              <a:rPr lang="ru-RU" sz="1200" dirty="0" smtClean="0"/>
              <a:t> </a:t>
            </a:r>
            <a:r>
              <a:rPr lang="ru-RU" sz="1200" dirty="0" err="1" smtClean="0"/>
              <a:t>досвідом</a:t>
            </a:r>
            <a:r>
              <a:rPr lang="ru-RU" sz="1200" dirty="0" smtClean="0"/>
              <a:t> </a:t>
            </a:r>
            <a:r>
              <a:rPr lang="ru-RU" sz="1200" dirty="0" err="1" smtClean="0"/>
              <a:t>несільськогосподарського</a:t>
            </a:r>
            <a:r>
              <a:rPr lang="ru-RU" sz="1200" dirty="0" smtClean="0"/>
              <a:t> </a:t>
            </a:r>
            <a:r>
              <a:rPr lang="ru-RU" sz="1200" dirty="0" err="1" smtClean="0"/>
              <a:t>підприємництва</a:t>
            </a:r>
            <a:r>
              <a:rPr lang="ru-RU" sz="1200" dirty="0" smtClean="0"/>
              <a:t>, </a:t>
            </a:r>
            <a:r>
              <a:rPr lang="ru-RU" sz="1200" dirty="0" err="1" smtClean="0"/>
              <a:t>інноваційними</a:t>
            </a:r>
            <a:r>
              <a:rPr lang="ru-RU" sz="1200" dirty="0" smtClean="0"/>
              <a:t> </a:t>
            </a:r>
            <a:r>
              <a:rPr lang="ru-RU" sz="1200" dirty="0" err="1" smtClean="0"/>
              <a:t>технологіями</a:t>
            </a:r>
            <a:r>
              <a:rPr lang="ru-RU" sz="1200" dirty="0" smtClean="0"/>
              <a:t> та перспективами </a:t>
            </a:r>
            <a:r>
              <a:rPr lang="ru-RU" sz="1200" dirty="0" err="1" smtClean="0"/>
              <a:t>їх</a:t>
            </a:r>
            <a:r>
              <a:rPr lang="ru-RU" sz="1200" dirty="0" smtClean="0"/>
              <a:t> </a:t>
            </a:r>
            <a:r>
              <a:rPr lang="ru-RU" sz="1200" dirty="0" err="1" smtClean="0"/>
              <a:t>впровадження</a:t>
            </a:r>
            <a:r>
              <a:rPr lang="ru-RU" sz="1200" dirty="0" smtClean="0"/>
              <a:t> у </a:t>
            </a:r>
            <a:r>
              <a:rPr lang="ru-RU" sz="1200" dirty="0" err="1" smtClean="0"/>
              <a:t>сфері</a:t>
            </a:r>
            <a:r>
              <a:rPr lang="ru-RU" sz="1200" dirty="0" smtClean="0"/>
              <a:t> аграрного </a:t>
            </a:r>
            <a:r>
              <a:rPr lang="ru-RU" sz="1200" dirty="0" err="1" smtClean="0"/>
              <a:t>бізнесу</a:t>
            </a:r>
            <a:r>
              <a:rPr lang="ru-RU" sz="1200" dirty="0" smtClean="0"/>
              <a:t>, практикою </a:t>
            </a:r>
            <a:r>
              <a:rPr lang="ru-RU" sz="1200" dirty="0" err="1" smtClean="0"/>
              <a:t>сільськогосподарської</a:t>
            </a:r>
            <a:r>
              <a:rPr lang="ru-RU" sz="1200" dirty="0" smtClean="0"/>
              <a:t> </a:t>
            </a:r>
            <a:r>
              <a:rPr lang="ru-RU" sz="1200" dirty="0" err="1" smtClean="0"/>
              <a:t>кооперації</a:t>
            </a:r>
            <a:r>
              <a:rPr lang="ru-RU" sz="1200" dirty="0" smtClean="0"/>
              <a:t>, </a:t>
            </a:r>
            <a:r>
              <a:rPr lang="ru-RU" sz="1200" dirty="0" err="1" smtClean="0"/>
              <a:t>технологіями</a:t>
            </a:r>
            <a:r>
              <a:rPr lang="ru-RU" sz="1200" dirty="0" smtClean="0"/>
              <a:t> </a:t>
            </a:r>
            <a:r>
              <a:rPr lang="ru-RU" sz="1200" dirty="0" err="1" smtClean="0"/>
              <a:t>бухгалтерського</a:t>
            </a:r>
            <a:r>
              <a:rPr lang="ru-RU" sz="1200" dirty="0" smtClean="0"/>
              <a:t> </a:t>
            </a:r>
            <a:r>
              <a:rPr lang="ru-RU" sz="1200" dirty="0" err="1" smtClean="0"/>
              <a:t>обліку</a:t>
            </a:r>
            <a:r>
              <a:rPr lang="ru-RU" sz="1200" dirty="0" smtClean="0"/>
              <a:t> </a:t>
            </a:r>
            <a:r>
              <a:rPr lang="ru-RU" sz="1200" dirty="0" err="1" smtClean="0"/>
              <a:t>тощо</a:t>
            </a:r>
            <a:r>
              <a:rPr lang="ru-RU" sz="1200" dirty="0" smtClean="0"/>
              <a:t>. </a:t>
            </a:r>
            <a:r>
              <a:rPr lang="ru-RU" sz="1200" dirty="0" err="1" smtClean="0"/>
              <a:t>Зміст</a:t>
            </a:r>
            <a:r>
              <a:rPr lang="ru-RU" sz="1200" dirty="0" smtClean="0"/>
              <a:t> </a:t>
            </a:r>
            <a:r>
              <a:rPr lang="ru-RU" sz="1200" dirty="0" err="1" smtClean="0"/>
              <a:t>посібника</a:t>
            </a:r>
            <a:r>
              <a:rPr lang="ru-RU" sz="1200" dirty="0" smtClean="0"/>
              <a:t> </a:t>
            </a:r>
            <a:r>
              <a:rPr lang="ru-RU" sz="1200" dirty="0" err="1" smtClean="0"/>
              <a:t>сприяє</a:t>
            </a:r>
            <a:r>
              <a:rPr lang="ru-RU" sz="1200" dirty="0" smtClean="0"/>
              <a:t> </a:t>
            </a:r>
            <a:r>
              <a:rPr lang="ru-RU" sz="1200" dirty="0" err="1" smtClean="0"/>
              <a:t>розвитку</a:t>
            </a:r>
            <a:r>
              <a:rPr lang="ru-RU" sz="1200" dirty="0" smtClean="0"/>
              <a:t> практичного </a:t>
            </a:r>
            <a:r>
              <a:rPr lang="ru-RU" sz="1200" dirty="0" err="1" smtClean="0"/>
              <a:t>економічного</a:t>
            </a:r>
            <a:r>
              <a:rPr lang="ru-RU" sz="1200" dirty="0" smtClean="0"/>
              <a:t> </a:t>
            </a:r>
            <a:r>
              <a:rPr lang="ru-RU" sz="1200" dirty="0" err="1" smtClean="0"/>
              <a:t>мислення</a:t>
            </a:r>
            <a:r>
              <a:rPr lang="ru-RU" sz="1200" dirty="0" smtClean="0"/>
              <a:t> та </a:t>
            </a:r>
            <a:r>
              <a:rPr lang="ru-RU" sz="1200" dirty="0" err="1" smtClean="0"/>
              <a:t>пошуку</a:t>
            </a:r>
            <a:r>
              <a:rPr lang="ru-RU" sz="1200" dirty="0" smtClean="0"/>
              <a:t> </a:t>
            </a:r>
            <a:r>
              <a:rPr lang="ru-RU" sz="1200" dirty="0" err="1" smtClean="0"/>
              <a:t>можливостей</a:t>
            </a:r>
            <a:r>
              <a:rPr lang="ru-RU" sz="1200" dirty="0" smtClean="0"/>
              <a:t> для </a:t>
            </a:r>
            <a:r>
              <a:rPr lang="ru-RU" sz="1200" dirty="0" err="1" smtClean="0"/>
              <a:t>реалізації</a:t>
            </a:r>
            <a:r>
              <a:rPr lang="ru-RU" sz="1200" dirty="0" smtClean="0"/>
              <a:t> ресурсного та </a:t>
            </a:r>
            <a:r>
              <a:rPr lang="ru-RU" sz="1200" dirty="0" err="1" smtClean="0"/>
              <a:t>інтелектуального</a:t>
            </a:r>
            <a:r>
              <a:rPr lang="ru-RU" sz="1200" dirty="0" smtClean="0"/>
              <a:t> </a:t>
            </a:r>
            <a:r>
              <a:rPr lang="ru-RU" sz="1200" dirty="0" err="1" smtClean="0"/>
              <a:t>потенціалу</a:t>
            </a:r>
            <a:r>
              <a:rPr lang="ru-RU" sz="1200" dirty="0" smtClean="0"/>
              <a:t> </a:t>
            </a:r>
            <a:r>
              <a:rPr lang="ru-RU" sz="1200" dirty="0" err="1" smtClean="0"/>
              <a:t>сільських</a:t>
            </a:r>
            <a:r>
              <a:rPr lang="ru-RU" sz="1200" dirty="0" smtClean="0"/>
              <a:t> </a:t>
            </a:r>
            <a:r>
              <a:rPr lang="ru-RU" sz="1200" dirty="0" err="1" smtClean="0"/>
              <a:t>територій</a:t>
            </a:r>
            <a:r>
              <a:rPr lang="ru-RU" sz="1200" dirty="0" smtClean="0"/>
              <a:t>.</a:t>
            </a:r>
          </a:p>
          <a:p>
            <a:pPr indent="288000" algn="just"/>
            <a:r>
              <a:rPr lang="ru-RU" sz="1200" dirty="0" err="1" smtClean="0"/>
              <a:t>Даний</a:t>
            </a:r>
            <a:r>
              <a:rPr lang="ru-RU" sz="1200" dirty="0" smtClean="0"/>
              <a:t> </a:t>
            </a:r>
            <a:r>
              <a:rPr lang="ru-RU" sz="1200" dirty="0" err="1" smtClean="0"/>
              <a:t>посібник</a:t>
            </a:r>
            <a:r>
              <a:rPr lang="ru-RU" sz="1200" dirty="0" smtClean="0"/>
              <a:t> </a:t>
            </a:r>
            <a:r>
              <a:rPr lang="ru-RU" sz="1200" dirty="0" err="1" smtClean="0"/>
              <a:t>розрахований</a:t>
            </a:r>
            <a:r>
              <a:rPr lang="ru-RU" sz="1200" dirty="0" smtClean="0"/>
              <a:t> на </a:t>
            </a:r>
            <a:r>
              <a:rPr lang="ru-RU" sz="1200" dirty="0" err="1" smtClean="0"/>
              <a:t>фахівців</a:t>
            </a:r>
            <a:r>
              <a:rPr lang="ru-RU" sz="1200" dirty="0" smtClean="0"/>
              <a:t> </a:t>
            </a:r>
            <a:r>
              <a:rPr lang="ru-RU" sz="1200" dirty="0" err="1" smtClean="0"/>
              <a:t>агропродовольчого</a:t>
            </a:r>
            <a:r>
              <a:rPr lang="ru-RU" sz="1200" dirty="0" smtClean="0"/>
              <a:t> комплексу та </a:t>
            </a:r>
            <a:r>
              <a:rPr lang="ru-RU" sz="1200" dirty="0" err="1" smtClean="0"/>
              <a:t>регіонального</a:t>
            </a:r>
            <a:r>
              <a:rPr lang="ru-RU" sz="1200" dirty="0" smtClean="0"/>
              <a:t> </a:t>
            </a:r>
            <a:r>
              <a:rPr lang="ru-RU" sz="1200" dirty="0" err="1" smtClean="0"/>
              <a:t>розвитку</a:t>
            </a:r>
            <a:r>
              <a:rPr lang="ru-RU" sz="1200" dirty="0" smtClean="0"/>
              <a:t>, </a:t>
            </a:r>
            <a:r>
              <a:rPr lang="ru-RU" sz="1200" dirty="0" err="1" smtClean="0"/>
              <a:t>сільських</a:t>
            </a:r>
            <a:r>
              <a:rPr lang="ru-RU" sz="1200" dirty="0" smtClean="0"/>
              <a:t> </a:t>
            </a:r>
            <a:r>
              <a:rPr lang="ru-RU" sz="1200" dirty="0" err="1" smtClean="0"/>
              <a:t>підприємців</a:t>
            </a:r>
            <a:r>
              <a:rPr lang="ru-RU" sz="1200" dirty="0" smtClean="0"/>
              <a:t>, </a:t>
            </a:r>
            <a:r>
              <a:rPr lang="ru-RU" sz="1200" dirty="0" err="1" smtClean="0"/>
              <a:t>лідерів</a:t>
            </a:r>
            <a:r>
              <a:rPr lang="ru-RU" sz="1200" dirty="0" smtClean="0"/>
              <a:t> </a:t>
            </a:r>
            <a:r>
              <a:rPr lang="ru-RU" sz="1200" dirty="0" err="1" smtClean="0"/>
              <a:t>об'єднаних</a:t>
            </a:r>
            <a:r>
              <a:rPr lang="ru-RU" sz="1200" dirty="0" smtClean="0"/>
              <a:t> </a:t>
            </a:r>
            <a:r>
              <a:rPr lang="ru-RU" sz="1200" dirty="0" err="1" smtClean="0"/>
              <a:t>територіальних</a:t>
            </a:r>
            <a:r>
              <a:rPr lang="ru-RU" sz="1200" dirty="0" smtClean="0"/>
              <a:t> громад, </a:t>
            </a:r>
            <a:r>
              <a:rPr lang="ru-RU" sz="1200" dirty="0" err="1" smtClean="0"/>
              <a:t>фермерів</a:t>
            </a:r>
            <a:r>
              <a:rPr lang="ru-RU" sz="1200" dirty="0" smtClean="0"/>
              <a:t>, </a:t>
            </a:r>
            <a:r>
              <a:rPr lang="ru-RU" sz="1200" dirty="0" err="1" smtClean="0"/>
              <a:t>науковців</a:t>
            </a:r>
            <a:r>
              <a:rPr lang="ru-RU" sz="1200" dirty="0" smtClean="0"/>
              <a:t>, </a:t>
            </a:r>
            <a:r>
              <a:rPr lang="ru-RU" sz="1200" dirty="0" err="1" smtClean="0"/>
              <a:t>аспірантів</a:t>
            </a:r>
            <a:r>
              <a:rPr lang="ru-RU" sz="1200" dirty="0" smtClean="0"/>
              <a:t>, </a:t>
            </a:r>
            <a:r>
              <a:rPr lang="ru-RU" sz="1200" dirty="0" err="1" smtClean="0"/>
              <a:t>докторантів</a:t>
            </a:r>
            <a:r>
              <a:rPr lang="ru-RU" sz="1200" dirty="0" smtClean="0"/>
              <a:t>, студент</a:t>
            </a:r>
            <a:r>
              <a:rPr lang="uk-UA" sz="1200" dirty="0" smtClean="0"/>
              <a:t>і</a:t>
            </a:r>
            <a:r>
              <a:rPr lang="ru-RU" sz="1200" dirty="0" smtClean="0"/>
              <a:t>в та </a:t>
            </a:r>
            <a:r>
              <a:rPr lang="ru-RU" sz="1200" dirty="0" err="1" smtClean="0"/>
              <a:t>інших</a:t>
            </a:r>
            <a:r>
              <a:rPr lang="ru-RU" sz="1200" dirty="0" smtClean="0"/>
              <a:t> </a:t>
            </a:r>
            <a:r>
              <a:rPr lang="ru-RU" sz="1200" dirty="0" err="1" smtClean="0"/>
              <a:t>зацікавлених</a:t>
            </a:r>
            <a:r>
              <a:rPr lang="ru-RU" sz="1200" dirty="0" smtClean="0"/>
              <a:t> </a:t>
            </a:r>
            <a:r>
              <a:rPr lang="ru-RU" sz="1200" dirty="0" err="1" smtClean="0"/>
              <a:t>осіб</a:t>
            </a:r>
            <a:r>
              <a:rPr lang="ru-RU" sz="1200" dirty="0" smtClean="0"/>
              <a:t>.</a:t>
            </a:r>
            <a:endParaRPr lang="ru-RU"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irbis\Desktop\Віртуальна виставка 2018\фото книг\28. Проектування ландшафтних.jpg"/>
          <p:cNvPicPr>
            <a:picLocks noChangeAspect="1" noChangeArrowheads="1"/>
          </p:cNvPicPr>
          <p:nvPr/>
        </p:nvPicPr>
        <p:blipFill>
          <a:blip r:embed="rId2" cstate="print"/>
          <a:srcRect/>
          <a:stretch>
            <a:fillRect/>
          </a:stretch>
        </p:blipFill>
        <p:spPr bwMode="auto">
          <a:xfrm>
            <a:off x="704658" y="1269240"/>
            <a:ext cx="3075254" cy="4320000"/>
          </a:xfrm>
          <a:prstGeom prst="rect">
            <a:avLst/>
          </a:prstGeom>
          <a:noFill/>
        </p:spPr>
      </p:pic>
      <p:sp>
        <p:nvSpPr>
          <p:cNvPr id="3" name="TextBox 2"/>
          <p:cNvSpPr txBox="1"/>
          <p:nvPr/>
        </p:nvSpPr>
        <p:spPr>
          <a:xfrm>
            <a:off x="3995936" y="1771650"/>
            <a:ext cx="4608512" cy="3385542"/>
          </a:xfrm>
          <a:prstGeom prst="rect">
            <a:avLst/>
          </a:prstGeom>
          <a:noFill/>
        </p:spPr>
        <p:txBody>
          <a:bodyPr wrap="square" rtlCol="0">
            <a:spAutoFit/>
          </a:bodyPr>
          <a:lstStyle/>
          <a:p>
            <a:r>
              <a:rPr lang="uk-UA" sz="1400" dirty="0" smtClean="0"/>
              <a:t>Проектування ландшафтних об’єктів : навч. посіб. / [</a:t>
            </a:r>
            <a:r>
              <a:rPr lang="uk-UA" sz="1400" dirty="0" smtClean="0"/>
              <a:t>С.</a:t>
            </a:r>
            <a:r>
              <a:rPr lang="uk-UA" sz="1400" dirty="0"/>
              <a:t> </a:t>
            </a:r>
            <a:r>
              <a:rPr lang="uk-UA" sz="1400" dirty="0" smtClean="0"/>
              <a:t>Б.</a:t>
            </a:r>
            <a:r>
              <a:rPr lang="uk-UA" sz="1400" dirty="0"/>
              <a:t> </a:t>
            </a:r>
            <a:r>
              <a:rPr lang="uk-UA" sz="1400" dirty="0" smtClean="0"/>
              <a:t>Ковалевський</a:t>
            </a:r>
            <a:r>
              <a:rPr lang="uk-UA" sz="1400" dirty="0" smtClean="0"/>
              <a:t>, О. О. Демченко, Л. М. Берегівський, </a:t>
            </a:r>
            <a:r>
              <a:rPr lang="uk-UA" sz="1400" dirty="0" smtClean="0"/>
              <a:t> А</a:t>
            </a:r>
            <a:r>
              <a:rPr lang="uk-UA" sz="1400" dirty="0" smtClean="0"/>
              <a:t>. Л. </a:t>
            </a:r>
            <a:r>
              <a:rPr lang="uk-UA" sz="1400" dirty="0" err="1" smtClean="0"/>
              <a:t>Соботович</a:t>
            </a:r>
            <a:r>
              <a:rPr lang="uk-UA" sz="1400" dirty="0" smtClean="0"/>
              <a:t>]. – К. : </a:t>
            </a:r>
            <a:r>
              <a:rPr lang="uk-UA" sz="1400" dirty="0" err="1" smtClean="0"/>
              <a:t>Компринт</a:t>
            </a:r>
            <a:r>
              <a:rPr lang="uk-UA" sz="1400" dirty="0" smtClean="0"/>
              <a:t>, 2018. – Ч. 2 : </a:t>
            </a:r>
            <a:r>
              <a:rPr lang="uk-UA" sz="1400" dirty="0" err="1" smtClean="0"/>
              <a:t>Дендропроектування</a:t>
            </a:r>
            <a:r>
              <a:rPr lang="uk-UA" sz="1400" dirty="0" smtClean="0"/>
              <a:t>. – 206 с.</a:t>
            </a:r>
            <a:endParaRPr lang="ru-RU" sz="1400" dirty="0" smtClean="0"/>
          </a:p>
          <a:p>
            <a:pPr algn="just"/>
            <a:endParaRPr lang="ru-RU" sz="1400" dirty="0" smtClean="0"/>
          </a:p>
          <a:p>
            <a:pPr algn="just"/>
            <a:r>
              <a:rPr lang="ru-RU" sz="1400" dirty="0" smtClean="0"/>
              <a:t>     </a:t>
            </a:r>
            <a:r>
              <a:rPr lang="ru-RU" sz="1400" dirty="0" err="1" smtClean="0"/>
              <a:t>Розглянуті</a:t>
            </a:r>
            <a:r>
              <a:rPr lang="ru-RU" sz="1400" dirty="0" smtClean="0"/>
              <a:t> </a:t>
            </a:r>
            <a:r>
              <a:rPr lang="ru-RU" sz="1400" dirty="0" err="1" smtClean="0"/>
              <a:t>особливості</a:t>
            </a:r>
            <a:r>
              <a:rPr lang="ru-RU" sz="1400" dirty="0" smtClean="0"/>
              <a:t> </a:t>
            </a:r>
            <a:r>
              <a:rPr lang="ru-RU" sz="1400" dirty="0" err="1" smtClean="0"/>
              <a:t>створення</a:t>
            </a:r>
            <a:r>
              <a:rPr lang="ru-RU" sz="1400" dirty="0" smtClean="0"/>
              <a:t> </a:t>
            </a:r>
            <a:r>
              <a:rPr lang="ru-RU" sz="1400" dirty="0" err="1" smtClean="0"/>
              <a:t>дендропроектів</a:t>
            </a:r>
            <a:r>
              <a:rPr lang="ru-RU" sz="1400" dirty="0" smtClean="0"/>
              <a:t> та </a:t>
            </a:r>
            <a:r>
              <a:rPr lang="ru-RU" sz="1400" dirty="0" err="1" smtClean="0"/>
              <a:t>підбору</a:t>
            </a:r>
            <a:r>
              <a:rPr lang="ru-RU" sz="1400" dirty="0" smtClean="0"/>
              <a:t> </a:t>
            </a:r>
            <a:r>
              <a:rPr lang="ru-RU" sz="1400" dirty="0" err="1" smtClean="0"/>
              <a:t>деревних</a:t>
            </a:r>
            <a:r>
              <a:rPr lang="ru-RU" sz="1400" dirty="0" smtClean="0"/>
              <a:t> </a:t>
            </a:r>
            <a:r>
              <a:rPr lang="ru-RU" sz="1400" dirty="0" err="1" smtClean="0"/>
              <a:t>рослин</a:t>
            </a:r>
            <a:r>
              <a:rPr lang="ru-RU" sz="1400" dirty="0" smtClean="0"/>
              <a:t> для </a:t>
            </a:r>
            <a:r>
              <a:rPr lang="ru-RU" sz="1400" dirty="0" err="1" smtClean="0"/>
              <a:t>озеленення</a:t>
            </a:r>
            <a:r>
              <a:rPr lang="ru-RU" sz="1400" dirty="0" smtClean="0"/>
              <a:t> </a:t>
            </a:r>
            <a:r>
              <a:rPr lang="ru-RU" sz="1400" dirty="0" err="1" smtClean="0"/>
              <a:t>населених</a:t>
            </a:r>
            <a:r>
              <a:rPr lang="ru-RU" sz="1400" dirty="0" smtClean="0"/>
              <a:t> </a:t>
            </a:r>
            <a:r>
              <a:rPr lang="ru-RU" sz="1400" dirty="0" err="1" smtClean="0"/>
              <a:t>місць</a:t>
            </a:r>
            <a:r>
              <a:rPr lang="ru-RU" sz="1400" dirty="0" smtClean="0"/>
              <a:t>. Наведена характеристика </a:t>
            </a:r>
            <a:r>
              <a:rPr lang="ru-RU" sz="1400" dirty="0" err="1" smtClean="0"/>
              <a:t>основних</a:t>
            </a:r>
            <a:r>
              <a:rPr lang="ru-RU" sz="1400" dirty="0" smtClean="0"/>
              <a:t> </a:t>
            </a:r>
            <a:r>
              <a:rPr lang="ru-RU" sz="1400" dirty="0" err="1" smtClean="0"/>
              <a:t>типів</a:t>
            </a:r>
            <a:r>
              <a:rPr lang="ru-RU" sz="1400" dirty="0" smtClean="0"/>
              <a:t> </a:t>
            </a:r>
            <a:r>
              <a:rPr lang="ru-RU" sz="1400" dirty="0" err="1" smtClean="0"/>
              <a:t>ландшафтів</a:t>
            </a:r>
            <a:r>
              <a:rPr lang="ru-RU" sz="1400" dirty="0" smtClean="0"/>
              <a:t>, а </a:t>
            </a:r>
            <a:r>
              <a:rPr lang="ru-RU" sz="1400" dirty="0" err="1" smtClean="0"/>
              <a:t>також</a:t>
            </a:r>
            <a:r>
              <a:rPr lang="ru-RU" sz="1400" dirty="0" smtClean="0"/>
              <a:t> </a:t>
            </a:r>
            <a:r>
              <a:rPr lang="ru-RU" sz="1400" dirty="0" err="1" smtClean="0"/>
              <a:t>особливості</a:t>
            </a:r>
            <a:r>
              <a:rPr lang="ru-RU" sz="1400" dirty="0" smtClean="0"/>
              <a:t> </a:t>
            </a:r>
            <a:r>
              <a:rPr lang="ru-RU" sz="1400" dirty="0" err="1" smtClean="0"/>
              <a:t>їхнього</a:t>
            </a:r>
            <a:r>
              <a:rPr lang="ru-RU" sz="1400" dirty="0" smtClean="0"/>
              <a:t> </a:t>
            </a:r>
            <a:r>
              <a:rPr lang="ru-RU" sz="1400" dirty="0" err="1" smtClean="0"/>
              <a:t>створення</a:t>
            </a:r>
            <a:r>
              <a:rPr lang="ru-RU" sz="1400" dirty="0" smtClean="0"/>
              <a:t> та </a:t>
            </a:r>
            <a:r>
              <a:rPr lang="ru-RU" sz="1400" dirty="0" err="1" smtClean="0"/>
              <a:t>формування</a:t>
            </a:r>
            <a:r>
              <a:rPr lang="ru-RU" sz="1400" dirty="0" smtClean="0"/>
              <a:t>. Представлена характеристика </a:t>
            </a:r>
            <a:r>
              <a:rPr lang="ru-RU" sz="1400" dirty="0" err="1" smtClean="0"/>
              <a:t>фізіономічних</a:t>
            </a:r>
            <a:r>
              <a:rPr lang="ru-RU" sz="1400" dirty="0" smtClean="0"/>
              <a:t> </a:t>
            </a:r>
            <a:r>
              <a:rPr lang="ru-RU" sz="1400" dirty="0" err="1" smtClean="0"/>
              <a:t>типів</a:t>
            </a:r>
            <a:r>
              <a:rPr lang="ru-RU" sz="1400" dirty="0" smtClean="0"/>
              <a:t> </a:t>
            </a:r>
            <a:r>
              <a:rPr lang="ru-RU" sz="1400" dirty="0" err="1" smtClean="0"/>
              <a:t>деревних</a:t>
            </a:r>
            <a:r>
              <a:rPr lang="ru-RU" sz="1400" dirty="0" smtClean="0"/>
              <a:t> </a:t>
            </a:r>
            <a:r>
              <a:rPr lang="ru-RU" sz="1400" dirty="0" err="1" smtClean="0"/>
              <a:t>рослин</a:t>
            </a:r>
            <a:r>
              <a:rPr lang="ru-RU" sz="1400" dirty="0" smtClean="0"/>
              <a:t>.</a:t>
            </a:r>
          </a:p>
          <a:p>
            <a:pPr algn="just"/>
            <a:r>
              <a:rPr lang="ru-RU" sz="1400" dirty="0" smtClean="0"/>
              <a:t>     </a:t>
            </a:r>
            <a:r>
              <a:rPr lang="ru-RU" sz="1400" dirty="0" err="1" smtClean="0"/>
              <a:t>Видання</a:t>
            </a:r>
            <a:r>
              <a:rPr lang="ru-RU" sz="1400" dirty="0" smtClean="0"/>
              <a:t> </a:t>
            </a:r>
            <a:r>
              <a:rPr lang="ru-RU" sz="1400" dirty="0" err="1" smtClean="0"/>
              <a:t>розраховане</a:t>
            </a:r>
            <a:r>
              <a:rPr lang="ru-RU" sz="1400" dirty="0" smtClean="0"/>
              <a:t> для </a:t>
            </a:r>
            <a:r>
              <a:rPr lang="ru-RU" sz="1400" dirty="0" err="1" smtClean="0"/>
              <a:t>підготовки</a:t>
            </a:r>
            <a:r>
              <a:rPr lang="ru-RU" sz="1400" dirty="0" smtClean="0"/>
              <a:t> </a:t>
            </a:r>
            <a:r>
              <a:rPr lang="ru-RU" sz="1400" dirty="0" err="1" smtClean="0"/>
              <a:t>фахівців</a:t>
            </a:r>
            <a:r>
              <a:rPr lang="ru-RU" sz="1400" dirty="0" smtClean="0"/>
              <a:t> </a:t>
            </a:r>
            <a:r>
              <a:rPr lang="ru-RU" sz="1400" dirty="0" err="1" smtClean="0"/>
              <a:t>освітнього</a:t>
            </a:r>
            <a:r>
              <a:rPr lang="ru-RU" sz="1400" dirty="0" smtClean="0"/>
              <a:t> </a:t>
            </a:r>
            <a:r>
              <a:rPr lang="ru-RU" sz="1400" dirty="0" err="1" smtClean="0"/>
              <a:t>ступеня</a:t>
            </a:r>
            <a:r>
              <a:rPr lang="ru-RU" sz="1400" dirty="0" smtClean="0"/>
              <a:t> «</a:t>
            </a:r>
            <a:r>
              <a:rPr lang="ru-RU" sz="1400" dirty="0" err="1" smtClean="0"/>
              <a:t>Магістр</a:t>
            </a:r>
            <a:r>
              <a:rPr lang="ru-RU" sz="1400" dirty="0" smtClean="0"/>
              <a:t>» за </a:t>
            </a:r>
            <a:r>
              <a:rPr lang="ru-RU" sz="1400" dirty="0" err="1" smtClean="0"/>
              <a:t>спеціальністю</a:t>
            </a:r>
            <a:r>
              <a:rPr lang="ru-RU" sz="1400" dirty="0" smtClean="0"/>
              <a:t> 206 «</a:t>
            </a:r>
            <a:r>
              <a:rPr lang="ru-RU" sz="1400" dirty="0" err="1" smtClean="0"/>
              <a:t>Садово-паркове</a:t>
            </a:r>
            <a:r>
              <a:rPr lang="ru-RU" sz="1400" dirty="0" smtClean="0"/>
              <a:t> </a:t>
            </a:r>
            <a:r>
              <a:rPr lang="ru-RU" sz="1400" dirty="0" err="1" smtClean="0"/>
              <a:t>господарство</a:t>
            </a:r>
            <a:r>
              <a:rPr lang="ru-RU" sz="1400" dirty="0" smtClean="0"/>
              <a:t>», а </a:t>
            </a:r>
            <a:r>
              <a:rPr lang="ru-RU" sz="1400" dirty="0" err="1" smtClean="0"/>
              <a:t>також</a:t>
            </a:r>
            <a:r>
              <a:rPr lang="ru-RU" sz="1400" dirty="0" smtClean="0"/>
              <a:t> для </a:t>
            </a:r>
            <a:r>
              <a:rPr lang="ru-RU" sz="1400" dirty="0" err="1" smtClean="0"/>
              <a:t>науково-педагогічних</a:t>
            </a:r>
            <a:r>
              <a:rPr lang="ru-RU" sz="1400" dirty="0" smtClean="0"/>
              <a:t> </a:t>
            </a:r>
            <a:r>
              <a:rPr lang="ru-RU" sz="1400" dirty="0" err="1" smtClean="0"/>
              <a:t>працівників</a:t>
            </a:r>
            <a:r>
              <a:rPr lang="ru-RU" sz="1400" dirty="0" smtClean="0"/>
              <a:t> та </a:t>
            </a:r>
            <a:r>
              <a:rPr lang="ru-RU" sz="1400" dirty="0" err="1" smtClean="0"/>
              <a:t>інших</a:t>
            </a:r>
            <a:r>
              <a:rPr lang="ru-RU" sz="1400" dirty="0" smtClean="0"/>
              <a:t> </a:t>
            </a:r>
            <a:r>
              <a:rPr lang="ru-RU" sz="1400" dirty="0" err="1" smtClean="0"/>
              <a:t>зацікавлених</a:t>
            </a:r>
            <a:r>
              <a:rPr lang="ru-RU" sz="1400" dirty="0" smtClean="0"/>
              <a:t> </a:t>
            </a:r>
            <a:r>
              <a:rPr lang="ru-RU" sz="1400" dirty="0" err="1" smtClean="0"/>
              <a:t>читачів</a:t>
            </a:r>
            <a:r>
              <a:rPr lang="ru-RU" sz="1400" dirty="0" smtClean="0"/>
              <a:t>.</a:t>
            </a:r>
            <a:endParaRPr lang="ru-RU"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irbis\Desktop\Віртуальна виставка 2018\фото книг\29. превентивний захист.jpg"/>
          <p:cNvPicPr>
            <a:picLocks noChangeAspect="1" noChangeArrowheads="1"/>
          </p:cNvPicPr>
          <p:nvPr/>
        </p:nvPicPr>
        <p:blipFill>
          <a:blip r:embed="rId2" cstate="print"/>
          <a:srcRect/>
          <a:stretch>
            <a:fillRect/>
          </a:stretch>
        </p:blipFill>
        <p:spPr bwMode="auto">
          <a:xfrm>
            <a:off x="658792" y="1269240"/>
            <a:ext cx="3193128" cy="4320000"/>
          </a:xfrm>
          <a:prstGeom prst="rect">
            <a:avLst/>
          </a:prstGeom>
          <a:noFill/>
        </p:spPr>
      </p:pic>
      <p:sp>
        <p:nvSpPr>
          <p:cNvPr id="3" name="TextBox 2"/>
          <p:cNvSpPr txBox="1"/>
          <p:nvPr/>
        </p:nvSpPr>
        <p:spPr>
          <a:xfrm>
            <a:off x="4139952" y="1628800"/>
            <a:ext cx="4464496" cy="3539430"/>
          </a:xfrm>
          <a:prstGeom prst="rect">
            <a:avLst/>
          </a:prstGeom>
          <a:noFill/>
        </p:spPr>
        <p:txBody>
          <a:bodyPr wrap="square" rtlCol="0">
            <a:spAutoFit/>
          </a:bodyPr>
          <a:lstStyle/>
          <a:p>
            <a:r>
              <a:rPr lang="uk-UA" sz="1400" dirty="0" smtClean="0"/>
              <a:t>Превентивний захист </a:t>
            </a:r>
            <a:r>
              <a:rPr lang="uk-UA" sz="1400" dirty="0" err="1" smtClean="0"/>
              <a:t>урбофітоценозів</a:t>
            </a:r>
            <a:r>
              <a:rPr lang="uk-UA" sz="1400" dirty="0" smtClean="0"/>
              <a:t> від попелиць : монографія / П. Я. Чумак, С. М. </a:t>
            </a:r>
            <a:r>
              <a:rPr lang="uk-UA" sz="1400" dirty="0" err="1" smtClean="0"/>
              <a:t>Вигера</a:t>
            </a:r>
            <a:r>
              <a:rPr lang="uk-UA" sz="1400" dirty="0" smtClean="0"/>
              <a:t>, О. О. </a:t>
            </a:r>
            <a:r>
              <a:rPr lang="uk-UA" sz="1400" dirty="0" err="1" smtClean="0"/>
              <a:t>Сикало</a:t>
            </a:r>
            <a:r>
              <a:rPr lang="uk-UA" sz="1400" dirty="0" smtClean="0"/>
              <a:t>, М. М. </a:t>
            </a:r>
            <a:r>
              <a:rPr lang="uk-UA" sz="1400" dirty="0" err="1" smtClean="0"/>
              <a:t>Ключевич</a:t>
            </a:r>
            <a:r>
              <a:rPr lang="uk-UA" sz="1400" dirty="0" smtClean="0"/>
              <a:t> [та ін.]. – К. : </a:t>
            </a:r>
            <a:r>
              <a:rPr lang="uk-UA" sz="1400" dirty="0" err="1" smtClean="0"/>
              <a:t>Компринт</a:t>
            </a:r>
            <a:r>
              <a:rPr lang="uk-UA" sz="1400" dirty="0" smtClean="0"/>
              <a:t>, 2018. – 321 с.</a:t>
            </a:r>
            <a:endParaRPr lang="ru-RU" sz="1400" dirty="0" smtClean="0"/>
          </a:p>
          <a:p>
            <a:pPr algn="just"/>
            <a:endParaRPr lang="ru-RU" sz="1400" dirty="0" smtClean="0"/>
          </a:p>
          <a:p>
            <a:pPr algn="just"/>
            <a:r>
              <a:rPr lang="ru-RU" sz="1400" dirty="0" smtClean="0"/>
              <a:t>     </a:t>
            </a:r>
            <a:r>
              <a:rPr lang="ru-RU" sz="1400" dirty="0" err="1" smtClean="0"/>
              <a:t>Викладено</a:t>
            </a:r>
            <a:r>
              <a:rPr lang="ru-RU" sz="1400" dirty="0" smtClean="0"/>
              <a:t> </a:t>
            </a:r>
            <a:r>
              <a:rPr lang="ru-RU" sz="1400" dirty="0" err="1" smtClean="0"/>
              <a:t>матеріали</a:t>
            </a:r>
            <a:r>
              <a:rPr lang="ru-RU" sz="1400" dirty="0" smtClean="0"/>
              <a:t> </a:t>
            </a:r>
            <a:r>
              <a:rPr lang="ru-RU" sz="1400" dirty="0" err="1" smtClean="0"/>
              <a:t>досліджень</a:t>
            </a:r>
            <a:r>
              <a:rPr lang="ru-RU" sz="1400" dirty="0" smtClean="0"/>
              <a:t> </a:t>
            </a:r>
            <a:r>
              <a:rPr lang="ru-RU" sz="1400" dirty="0" err="1" smtClean="0"/>
              <a:t>щодо</a:t>
            </a:r>
            <a:r>
              <a:rPr lang="ru-RU" sz="1400" dirty="0" smtClean="0"/>
              <a:t> </a:t>
            </a:r>
            <a:r>
              <a:rPr lang="ru-RU" sz="1400" dirty="0" err="1" smtClean="0"/>
              <a:t>особливостей</a:t>
            </a:r>
            <a:r>
              <a:rPr lang="ru-RU" sz="1400" dirty="0" smtClean="0"/>
              <a:t> превентивного </a:t>
            </a:r>
            <a:r>
              <a:rPr lang="ru-RU" sz="1400" dirty="0" err="1" smtClean="0"/>
              <a:t>захисту</a:t>
            </a:r>
            <a:r>
              <a:rPr lang="ru-RU" sz="1400" dirty="0" smtClean="0"/>
              <a:t> </a:t>
            </a:r>
            <a:r>
              <a:rPr lang="ru-RU" sz="1400" dirty="0" err="1" smtClean="0"/>
              <a:t>урбофітоценозів</a:t>
            </a:r>
            <a:r>
              <a:rPr lang="ru-RU" sz="1400" dirty="0" smtClean="0"/>
              <a:t> </a:t>
            </a:r>
            <a:r>
              <a:rPr lang="ru-RU" sz="1400" dirty="0" err="1" smtClean="0"/>
              <a:t>від</a:t>
            </a:r>
            <a:r>
              <a:rPr lang="ru-RU" sz="1400" dirty="0" smtClean="0"/>
              <a:t> </a:t>
            </a:r>
            <a:r>
              <a:rPr lang="ru-RU" sz="1400" dirty="0" err="1" smtClean="0"/>
              <a:t>попелиць</a:t>
            </a:r>
            <a:r>
              <a:rPr lang="ru-RU" sz="1400" dirty="0" smtClean="0"/>
              <a:t> та кокцид.</a:t>
            </a:r>
          </a:p>
          <a:p>
            <a:pPr indent="288000" algn="just"/>
            <a:r>
              <a:rPr lang="ru-RU" sz="1400" dirty="0" smtClean="0"/>
              <a:t>Для </a:t>
            </a:r>
            <a:r>
              <a:rPr lang="ru-RU" sz="1400" dirty="0" err="1" smtClean="0"/>
              <a:t>фахівців</a:t>
            </a:r>
            <a:r>
              <a:rPr lang="ru-RU" sz="1400" dirty="0" smtClean="0"/>
              <a:t> </a:t>
            </a:r>
            <a:r>
              <a:rPr lang="ru-RU" sz="1400" dirty="0" err="1" smtClean="0"/>
              <a:t>освіти</a:t>
            </a:r>
            <a:r>
              <a:rPr lang="ru-RU" sz="1400" dirty="0" smtClean="0"/>
              <a:t>, науки, практики, </a:t>
            </a:r>
            <a:r>
              <a:rPr lang="ru-RU" sz="1400" dirty="0" err="1" smtClean="0"/>
              <a:t>студентів</a:t>
            </a:r>
            <a:r>
              <a:rPr lang="ru-RU" sz="1400" dirty="0" smtClean="0"/>
              <a:t> та </a:t>
            </a:r>
            <a:r>
              <a:rPr lang="ru-RU" sz="1400" dirty="0" err="1" smtClean="0"/>
              <a:t>аспірантів</a:t>
            </a:r>
            <a:r>
              <a:rPr lang="ru-RU" sz="1400" dirty="0" smtClean="0"/>
              <a:t> </a:t>
            </a:r>
            <a:r>
              <a:rPr lang="ru-RU" sz="1400" dirty="0" err="1" smtClean="0"/>
              <a:t>біологічного</a:t>
            </a:r>
            <a:r>
              <a:rPr lang="ru-RU" sz="1400" dirty="0" smtClean="0"/>
              <a:t>, </a:t>
            </a:r>
            <a:r>
              <a:rPr lang="ru-RU" sz="1400" dirty="0" err="1" smtClean="0"/>
              <a:t>екологічного</a:t>
            </a:r>
            <a:r>
              <a:rPr lang="ru-RU" sz="1400" dirty="0" smtClean="0"/>
              <a:t> </a:t>
            </a:r>
            <a:r>
              <a:rPr lang="ru-RU" sz="1400" dirty="0" err="1" smtClean="0"/>
              <a:t>та</a:t>
            </a:r>
            <a:r>
              <a:rPr lang="ru-RU" sz="1400" dirty="0" smtClean="0"/>
              <a:t> </a:t>
            </a:r>
            <a:r>
              <a:rPr lang="ru-RU" sz="1400" dirty="0" err="1" smtClean="0"/>
              <a:t>агрономічного</a:t>
            </a:r>
            <a:r>
              <a:rPr lang="ru-RU" sz="1400" dirty="0" smtClean="0"/>
              <a:t> </a:t>
            </a:r>
            <a:r>
              <a:rPr lang="ru-RU" sz="1400" dirty="0" err="1" smtClean="0"/>
              <a:t>спрямування</a:t>
            </a:r>
            <a:r>
              <a:rPr lang="ru-RU" sz="1400" dirty="0" smtClean="0"/>
              <a:t> </a:t>
            </a:r>
            <a:r>
              <a:rPr lang="ru-RU" sz="1400" dirty="0" err="1" smtClean="0"/>
              <a:t>вищих</a:t>
            </a:r>
            <a:r>
              <a:rPr lang="ru-RU" sz="1400" dirty="0" smtClean="0"/>
              <a:t> </a:t>
            </a:r>
            <a:r>
              <a:rPr lang="ru-RU" sz="1400" dirty="0" err="1" smtClean="0"/>
              <a:t>навчальних</a:t>
            </a:r>
            <a:r>
              <a:rPr lang="ru-RU" sz="1400" dirty="0" smtClean="0"/>
              <a:t> </a:t>
            </a:r>
            <a:r>
              <a:rPr lang="ru-RU" sz="1400" dirty="0" err="1" smtClean="0"/>
              <a:t>закладів</a:t>
            </a:r>
            <a:r>
              <a:rPr lang="ru-RU" sz="1400" dirty="0" smtClean="0"/>
              <a:t> </a:t>
            </a:r>
            <a:r>
              <a:rPr lang="ru-RU" sz="1400" dirty="0" err="1" smtClean="0"/>
              <a:t>тощо</a:t>
            </a:r>
            <a:r>
              <a:rPr lang="ru-RU" sz="1400" dirty="0" smtClean="0"/>
              <a:t>.</a:t>
            </a:r>
          </a:p>
          <a:p>
            <a:pPr indent="288000" algn="just"/>
            <a:r>
              <a:rPr lang="en-US" sz="1400" dirty="0" smtClean="0"/>
              <a:t>Presented research regarding the features </a:t>
            </a:r>
            <a:r>
              <a:rPr lang="en-US" sz="1400" dirty="0" err="1" smtClean="0"/>
              <a:t>prirodookhrannoe</a:t>
            </a:r>
            <a:r>
              <a:rPr lang="en-US" sz="1400" dirty="0" smtClean="0"/>
              <a:t> monitoring of biodiversity </a:t>
            </a:r>
            <a:r>
              <a:rPr lang="en-US" sz="1400" dirty="0" err="1" smtClean="0"/>
              <a:t>arbitariness</a:t>
            </a:r>
            <a:r>
              <a:rPr lang="en-US" sz="1400" dirty="0" smtClean="0"/>
              <a:t> with decorative and floral plants.</a:t>
            </a:r>
            <a:endParaRPr lang="ru-RU" sz="1400" dirty="0" smtClean="0"/>
          </a:p>
          <a:p>
            <a:pPr indent="72000" algn="just"/>
            <a:r>
              <a:rPr lang="uk-UA" sz="1400" dirty="0" smtClean="0"/>
              <a:t>     </a:t>
            </a:r>
            <a:r>
              <a:rPr lang="en-US" sz="1400" dirty="0" smtClean="0"/>
              <a:t>For experts of education, science, practice, students and postgraduates of biological, ecological and agronomic direction of higher educational institutions</a:t>
            </a:r>
            <a:r>
              <a:rPr lang="en-US" sz="1400" dirty="0" smtClean="0"/>
              <a:t>.</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irbis\Desktop\Віртуальна виставка 2018\фото книг\30. рекомендації щодо.jpg"/>
          <p:cNvPicPr>
            <a:picLocks noChangeAspect="1" noChangeArrowheads="1"/>
          </p:cNvPicPr>
          <p:nvPr/>
        </p:nvPicPr>
        <p:blipFill>
          <a:blip r:embed="rId2" cstate="print"/>
          <a:srcRect/>
          <a:stretch>
            <a:fillRect/>
          </a:stretch>
        </p:blipFill>
        <p:spPr bwMode="auto">
          <a:xfrm>
            <a:off x="683568" y="1269240"/>
            <a:ext cx="3186574" cy="4320000"/>
          </a:xfrm>
          <a:prstGeom prst="rect">
            <a:avLst/>
          </a:prstGeom>
          <a:noFill/>
        </p:spPr>
      </p:pic>
      <p:sp>
        <p:nvSpPr>
          <p:cNvPr id="3" name="TextBox 2"/>
          <p:cNvSpPr txBox="1"/>
          <p:nvPr/>
        </p:nvSpPr>
        <p:spPr>
          <a:xfrm>
            <a:off x="4067944" y="1095248"/>
            <a:ext cx="4536504" cy="4678204"/>
          </a:xfrm>
          <a:prstGeom prst="rect">
            <a:avLst/>
          </a:prstGeom>
          <a:noFill/>
        </p:spPr>
        <p:txBody>
          <a:bodyPr wrap="square" rtlCol="0">
            <a:spAutoFit/>
          </a:bodyPr>
          <a:lstStyle/>
          <a:p>
            <a:r>
              <a:rPr lang="uk-UA" sz="1400" dirty="0" smtClean="0"/>
              <a:t>Рекомендації щодо створення сталих </a:t>
            </a:r>
            <a:r>
              <a:rPr lang="uk-UA" sz="1400" dirty="0" err="1" smtClean="0"/>
              <a:t>урбофітоценозів</a:t>
            </a:r>
            <a:r>
              <a:rPr lang="uk-UA" sz="1400" dirty="0" smtClean="0"/>
              <a:t> з підвищеною стійкістю до біотичних та абіотичних чинників на Житомирщині / П. Я. Чумак, С. М. </a:t>
            </a:r>
            <a:r>
              <a:rPr lang="uk-UA" sz="1400" dirty="0" err="1" smtClean="0"/>
              <a:t>Вигера</a:t>
            </a:r>
            <a:r>
              <a:rPr lang="uk-UA" sz="1400" dirty="0" smtClean="0"/>
              <a:t>, Л. Д. </a:t>
            </a:r>
            <a:r>
              <a:rPr lang="uk-UA" sz="1400" dirty="0" err="1" smtClean="0"/>
              <a:t>Романчук</a:t>
            </a:r>
            <a:r>
              <a:rPr lang="uk-UA" sz="1400" dirty="0" smtClean="0"/>
              <a:t>, М. М. </a:t>
            </a:r>
            <a:r>
              <a:rPr lang="uk-UA" sz="1400" dirty="0" err="1" smtClean="0"/>
              <a:t>Ключевич</a:t>
            </a:r>
            <a:r>
              <a:rPr lang="uk-UA" sz="1400" dirty="0" smtClean="0"/>
              <a:t>. – К. : </a:t>
            </a:r>
            <a:r>
              <a:rPr lang="uk-UA" sz="1400" dirty="0" err="1" smtClean="0"/>
              <a:t>Компринт</a:t>
            </a:r>
            <a:r>
              <a:rPr lang="uk-UA" sz="1400" dirty="0" smtClean="0"/>
              <a:t>, 2018</a:t>
            </a:r>
            <a:r>
              <a:rPr lang="uk-UA" sz="1400" dirty="0" smtClean="0"/>
              <a:t>.</a:t>
            </a:r>
            <a:r>
              <a:rPr lang="uk-UA" dirty="0"/>
              <a:t> </a:t>
            </a:r>
            <a:r>
              <a:rPr lang="uk-UA" sz="1400" dirty="0" smtClean="0"/>
              <a:t>– </a:t>
            </a:r>
            <a:r>
              <a:rPr lang="uk-UA" sz="1400" dirty="0" smtClean="0"/>
              <a:t>41 с.</a:t>
            </a:r>
            <a:endParaRPr lang="ru-RU" sz="1400" dirty="0" smtClean="0"/>
          </a:p>
          <a:p>
            <a:pPr algn="just"/>
            <a:r>
              <a:rPr lang="uk-UA" sz="1400" dirty="0" smtClean="0"/>
              <a:t> </a:t>
            </a:r>
            <a:endParaRPr lang="ru-RU" sz="1400" dirty="0" smtClean="0"/>
          </a:p>
          <a:p>
            <a:pPr indent="288000" algn="just"/>
            <a:r>
              <a:rPr lang="uk-UA" sz="1400" dirty="0" smtClean="0"/>
              <a:t>Рекомендації підготовлено на основі багаторічних спостережень, проведених в умовах мегаполіса м. Києва. Дослідження щодо стійкості рослин проводили в ценозах ботанічного саду Житомирського національного агроекологічного університету, ботанічного саду ім. акад. О. В. Фоміна</a:t>
            </a:r>
            <a:r>
              <a:rPr lang="uk-UA" sz="1400" dirty="0" smtClean="0">
                <a:solidFill>
                  <a:srgbClr val="FF0000"/>
                </a:solidFill>
              </a:rPr>
              <a:t> </a:t>
            </a:r>
            <a:r>
              <a:rPr lang="uk-UA" sz="1400" dirty="0" smtClean="0"/>
              <a:t>Київського національного університету імені Тараса Шевченка і вуличних, паркових насаджень та в скверах м. Києва та Житомира. До списку включено більше 100 видів рослин, що характеризуються підвищеною стійкістю до біотичних (шкідливих організмів), абіотичних (кліматичних та погодних умов) чинників та мають різні строки цвітіння протягом вегетаційного сезону.</a:t>
            </a:r>
            <a:endParaRPr lang="ru-RU" sz="1400" dirty="0" smtClean="0"/>
          </a:p>
          <a:p>
            <a:pPr indent="288000" algn="just"/>
            <a:r>
              <a:rPr lang="uk-UA" sz="1400" dirty="0" smtClean="0"/>
              <a:t>Призначені для науковців, аспірантів, студентів, аматорів тощо</a:t>
            </a:r>
            <a:r>
              <a:rPr lang="uk-UA" sz="1400" dirty="0" smtClean="0"/>
              <a:t>.</a:t>
            </a:r>
            <a:endParaRPr lang="ru-RU"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irbis\Desktop\Віртуальна виставка 2018\фото книг\31 лісовпорядкування.jpg"/>
          <p:cNvPicPr>
            <a:picLocks noChangeAspect="1" noChangeArrowheads="1"/>
          </p:cNvPicPr>
          <p:nvPr/>
        </p:nvPicPr>
        <p:blipFill>
          <a:blip r:embed="rId2" cstate="print"/>
          <a:srcRect/>
          <a:stretch>
            <a:fillRect/>
          </a:stretch>
        </p:blipFill>
        <p:spPr bwMode="auto">
          <a:xfrm>
            <a:off x="683568" y="1269240"/>
            <a:ext cx="3116938" cy="4320000"/>
          </a:xfrm>
          <a:prstGeom prst="rect">
            <a:avLst/>
          </a:prstGeom>
          <a:noFill/>
        </p:spPr>
      </p:pic>
      <p:sp>
        <p:nvSpPr>
          <p:cNvPr id="3" name="TextBox 2"/>
          <p:cNvSpPr txBox="1"/>
          <p:nvPr/>
        </p:nvSpPr>
        <p:spPr>
          <a:xfrm>
            <a:off x="4067944" y="1832625"/>
            <a:ext cx="4464496" cy="3108543"/>
          </a:xfrm>
          <a:prstGeom prst="rect">
            <a:avLst/>
          </a:prstGeom>
          <a:noFill/>
        </p:spPr>
        <p:txBody>
          <a:bodyPr wrap="square" rtlCol="0">
            <a:spAutoFit/>
          </a:bodyPr>
          <a:lstStyle/>
          <a:p>
            <a:pPr algn="just"/>
            <a:r>
              <a:rPr lang="ru-RU" sz="1400" dirty="0" err="1" smtClean="0"/>
              <a:t>Лісовпорядкування</a:t>
            </a:r>
            <a:r>
              <a:rPr lang="ru-RU" sz="1400" dirty="0" smtClean="0"/>
              <a:t> : </a:t>
            </a:r>
            <a:r>
              <a:rPr lang="ru-RU" sz="1400" dirty="0" err="1" smtClean="0"/>
              <a:t>навч</a:t>
            </a:r>
            <a:r>
              <a:rPr lang="ru-RU" sz="1400" dirty="0" smtClean="0"/>
              <a:t>. </a:t>
            </a:r>
            <a:r>
              <a:rPr lang="ru-RU" sz="1400" dirty="0" err="1" smtClean="0"/>
              <a:t>посіб</a:t>
            </a:r>
            <a:r>
              <a:rPr lang="ru-RU" sz="1400" dirty="0" smtClean="0"/>
              <a:t>. : у 2-х ч. /</a:t>
            </a:r>
          </a:p>
          <a:p>
            <a:pPr algn="just"/>
            <a:r>
              <a:rPr lang="ru-RU" sz="1400" dirty="0" smtClean="0"/>
              <a:t>В</a:t>
            </a:r>
            <a:r>
              <a:rPr lang="ru-RU" sz="1400" dirty="0" smtClean="0"/>
              <a:t>. А. </a:t>
            </a:r>
            <a:r>
              <a:rPr lang="ru-RU" sz="1400" dirty="0" err="1" smtClean="0"/>
              <a:t>Мостепанюк</a:t>
            </a:r>
            <a:r>
              <a:rPr lang="uk-UA" sz="1400" dirty="0" smtClean="0"/>
              <a:t>,</a:t>
            </a:r>
            <a:r>
              <a:rPr lang="ru-RU" sz="1400" dirty="0" smtClean="0"/>
              <a:t> Ю. В. </a:t>
            </a:r>
            <a:r>
              <a:rPr lang="ru-RU" sz="1400" dirty="0" err="1" smtClean="0"/>
              <a:t>Сірук</a:t>
            </a:r>
            <a:r>
              <a:rPr lang="uk-UA" sz="1400" dirty="0" smtClean="0"/>
              <a:t>,</a:t>
            </a:r>
            <a:r>
              <a:rPr lang="ru-RU" sz="1400" dirty="0" smtClean="0"/>
              <a:t> В. С. </a:t>
            </a:r>
            <a:r>
              <a:rPr lang="ru-RU" sz="1400" dirty="0" err="1" smtClean="0"/>
              <a:t>Ейсмонт</a:t>
            </a:r>
            <a:r>
              <a:rPr lang="ru-RU" sz="1400" dirty="0" smtClean="0"/>
              <a:t>, </a:t>
            </a:r>
          </a:p>
          <a:p>
            <a:r>
              <a:rPr lang="ru-RU" sz="1400" dirty="0" smtClean="0"/>
              <a:t>Т. С. </a:t>
            </a:r>
            <a:r>
              <a:rPr lang="ru-RU" sz="1400" dirty="0" err="1" smtClean="0"/>
              <a:t>Гайдучок</a:t>
            </a:r>
            <a:r>
              <a:rPr lang="ru-RU" sz="1400" dirty="0" smtClean="0"/>
              <a:t>. </a:t>
            </a:r>
            <a:r>
              <a:rPr lang="uk-UA" sz="1400" dirty="0" smtClean="0"/>
              <a:t>– </a:t>
            </a:r>
            <a:r>
              <a:rPr lang="ru-RU" sz="1400" dirty="0" smtClean="0"/>
              <a:t>Житомир : О. О. </a:t>
            </a:r>
            <a:r>
              <a:rPr lang="ru-RU" sz="1400" dirty="0" err="1" smtClean="0"/>
              <a:t>Євенок</a:t>
            </a:r>
            <a:r>
              <a:rPr lang="uk-UA" sz="1400" dirty="0" smtClean="0"/>
              <a:t>,</a:t>
            </a:r>
            <a:r>
              <a:rPr lang="ru-RU" sz="1400" dirty="0" smtClean="0"/>
              <a:t> 2018. </a:t>
            </a:r>
            <a:r>
              <a:rPr lang="uk-UA" sz="1400" dirty="0" smtClean="0"/>
              <a:t>– </a:t>
            </a:r>
            <a:r>
              <a:rPr lang="ru-RU" sz="1400" dirty="0" smtClean="0"/>
              <a:t>Ч. 2</a:t>
            </a:r>
            <a:r>
              <a:rPr lang="uk-UA" sz="1400" dirty="0" smtClean="0"/>
              <a:t> : </a:t>
            </a:r>
            <a:r>
              <a:rPr lang="ru-RU" sz="1400" dirty="0" err="1" smtClean="0"/>
              <a:t>Проектування</a:t>
            </a:r>
            <a:r>
              <a:rPr lang="ru-RU" sz="1400" dirty="0" smtClean="0"/>
              <a:t> </a:t>
            </a:r>
            <a:r>
              <a:rPr lang="ru-RU" sz="1400" dirty="0" err="1" smtClean="0"/>
              <a:t>лісового</a:t>
            </a:r>
            <a:r>
              <a:rPr lang="ru-RU" sz="1400" dirty="0" smtClean="0"/>
              <a:t> </a:t>
            </a:r>
            <a:r>
              <a:rPr lang="ru-RU" sz="1400" dirty="0" err="1" smtClean="0"/>
              <a:t>господарства</a:t>
            </a:r>
            <a:r>
              <a:rPr lang="ru-RU" sz="1400" dirty="0" smtClean="0"/>
              <a:t> в </a:t>
            </a:r>
            <a:r>
              <a:rPr lang="ru-RU" sz="1400" dirty="0" err="1" smtClean="0"/>
              <a:t>експлуатаційних</a:t>
            </a:r>
            <a:r>
              <a:rPr lang="ru-RU" sz="1400" dirty="0" smtClean="0"/>
              <a:t> </a:t>
            </a:r>
            <a:r>
              <a:rPr lang="ru-RU" sz="1400" dirty="0" err="1" smtClean="0"/>
              <a:t>лісах</a:t>
            </a:r>
            <a:r>
              <a:rPr lang="uk-UA" sz="1400" dirty="0" smtClean="0"/>
              <a:t>. – </a:t>
            </a:r>
            <a:r>
              <a:rPr lang="ru-RU" sz="1400" dirty="0" smtClean="0"/>
              <a:t> 372 с.</a:t>
            </a:r>
          </a:p>
          <a:p>
            <a:pPr algn="just"/>
            <a:endParaRPr lang="ru-RU" sz="1400" dirty="0" smtClean="0"/>
          </a:p>
          <a:p>
            <a:pPr indent="288000" algn="just"/>
            <a:r>
              <a:rPr lang="ru-RU" sz="1400" dirty="0" err="1" smtClean="0"/>
              <a:t>Навчальний</a:t>
            </a:r>
            <a:r>
              <a:rPr lang="ru-RU" sz="1400" dirty="0" smtClean="0"/>
              <a:t> </a:t>
            </a:r>
            <a:r>
              <a:rPr lang="ru-RU" sz="1400" dirty="0" err="1" smtClean="0"/>
              <a:t>посібник</a:t>
            </a:r>
            <a:r>
              <a:rPr lang="ru-RU" sz="1400" dirty="0" smtClean="0"/>
              <a:t> </a:t>
            </a:r>
            <a:r>
              <a:rPr lang="ru-RU" sz="1400" dirty="0" err="1" smtClean="0"/>
              <a:t>складений</a:t>
            </a:r>
            <a:r>
              <a:rPr lang="ru-RU" sz="1400" dirty="0" smtClean="0"/>
              <a:t> на </a:t>
            </a:r>
            <a:r>
              <a:rPr lang="ru-RU" sz="1400" dirty="0" err="1" smtClean="0"/>
              <a:t>основі</a:t>
            </a:r>
            <a:r>
              <a:rPr lang="ru-RU" sz="1400" dirty="0" smtClean="0"/>
              <a:t> </a:t>
            </a:r>
            <a:r>
              <a:rPr lang="ru-RU" sz="1400" dirty="0" err="1" smtClean="0"/>
              <a:t>узагальнення</a:t>
            </a:r>
            <a:r>
              <a:rPr lang="ru-RU" sz="1400" dirty="0" smtClean="0"/>
              <a:t> </a:t>
            </a:r>
            <a:r>
              <a:rPr lang="ru-RU" sz="1400" dirty="0" err="1" smtClean="0"/>
              <a:t>існуючої</a:t>
            </a:r>
            <a:r>
              <a:rPr lang="ru-RU" sz="1400" dirty="0" smtClean="0"/>
              <a:t> </a:t>
            </a:r>
            <a:r>
              <a:rPr lang="ru-RU" sz="1400" dirty="0" err="1" smtClean="0"/>
              <a:t>лісівничої</a:t>
            </a:r>
            <a:r>
              <a:rPr lang="ru-RU" sz="1400" dirty="0" smtClean="0"/>
              <a:t>, </a:t>
            </a:r>
            <a:r>
              <a:rPr lang="ru-RU" sz="1400" dirty="0" err="1" smtClean="0"/>
              <a:t>правової</a:t>
            </a:r>
            <a:r>
              <a:rPr lang="ru-RU" sz="1400" dirty="0" smtClean="0"/>
              <a:t> та </a:t>
            </a:r>
            <a:r>
              <a:rPr lang="ru-RU" sz="1400" dirty="0" err="1" smtClean="0"/>
              <a:t>нормативної</a:t>
            </a:r>
            <a:r>
              <a:rPr lang="ru-RU" sz="1400" dirty="0" smtClean="0"/>
              <a:t> </a:t>
            </a:r>
            <a:r>
              <a:rPr lang="ru-RU" sz="1400" dirty="0" err="1" smtClean="0"/>
              <a:t>інформації</a:t>
            </a:r>
            <a:r>
              <a:rPr lang="ru-RU" sz="1400" dirty="0" smtClean="0"/>
              <a:t> </a:t>
            </a:r>
            <a:r>
              <a:rPr lang="ru-RU" sz="1400" dirty="0" err="1" smtClean="0"/>
              <a:t>щодо</a:t>
            </a:r>
            <a:r>
              <a:rPr lang="ru-RU" sz="1400" dirty="0" smtClean="0"/>
              <a:t> </a:t>
            </a:r>
            <a:r>
              <a:rPr lang="ru-RU" sz="1400" dirty="0" err="1" smtClean="0"/>
              <a:t>планування</a:t>
            </a:r>
            <a:r>
              <a:rPr lang="ru-RU" sz="1400" dirty="0" smtClean="0"/>
              <a:t> </a:t>
            </a:r>
            <a:r>
              <a:rPr lang="ru-RU" sz="1400" dirty="0" err="1" smtClean="0"/>
              <a:t>та</a:t>
            </a:r>
            <a:r>
              <a:rPr lang="ru-RU" sz="1400" dirty="0" smtClean="0"/>
              <a:t> </a:t>
            </a:r>
            <a:r>
              <a:rPr lang="ru-RU" sz="1400" dirty="0" err="1" smtClean="0"/>
              <a:t>організації</a:t>
            </a:r>
            <a:r>
              <a:rPr lang="ru-RU" sz="1400" dirty="0" smtClean="0"/>
              <a:t> </a:t>
            </a:r>
            <a:r>
              <a:rPr lang="ru-RU" sz="1400" dirty="0" err="1" smtClean="0"/>
              <a:t>ведення</a:t>
            </a:r>
            <a:r>
              <a:rPr lang="ru-RU" sz="1400" dirty="0" smtClean="0"/>
              <a:t> </a:t>
            </a:r>
            <a:r>
              <a:rPr lang="ru-RU" sz="1400" dirty="0" err="1" smtClean="0"/>
              <a:t>лісового</a:t>
            </a:r>
            <a:r>
              <a:rPr lang="ru-RU" sz="1400" dirty="0" smtClean="0"/>
              <a:t> </a:t>
            </a:r>
            <a:r>
              <a:rPr lang="ru-RU" sz="1400" dirty="0" err="1" smtClean="0"/>
              <a:t>господарства</a:t>
            </a:r>
            <a:r>
              <a:rPr lang="ru-RU" sz="1400" dirty="0" smtClean="0"/>
              <a:t> в </a:t>
            </a:r>
            <a:r>
              <a:rPr lang="ru-RU" sz="1400" dirty="0" err="1" smtClean="0"/>
              <a:t>України</a:t>
            </a:r>
            <a:r>
              <a:rPr lang="ru-RU" sz="1400" dirty="0" smtClean="0"/>
              <a:t>, </a:t>
            </a:r>
            <a:r>
              <a:rPr lang="ru-RU" sz="1400" dirty="0" err="1" smtClean="0"/>
              <a:t>необхідної</a:t>
            </a:r>
            <a:r>
              <a:rPr lang="ru-RU" sz="1400" dirty="0" smtClean="0"/>
              <a:t> </a:t>
            </a:r>
            <a:r>
              <a:rPr lang="ru-RU" sz="1400" dirty="0" err="1" smtClean="0"/>
              <a:t>працівникам</a:t>
            </a:r>
            <a:r>
              <a:rPr lang="ru-RU" sz="1400" dirty="0" smtClean="0"/>
              <a:t> </a:t>
            </a:r>
            <a:r>
              <a:rPr lang="ru-RU" sz="1400" dirty="0" err="1" smtClean="0"/>
              <a:t>лісовпорядкування</a:t>
            </a:r>
            <a:r>
              <a:rPr lang="ru-RU" sz="1400" dirty="0" smtClean="0"/>
              <a:t> при </a:t>
            </a:r>
            <a:r>
              <a:rPr lang="ru-RU" sz="1400" dirty="0" err="1" smtClean="0"/>
              <a:t>проведенні</a:t>
            </a:r>
            <a:r>
              <a:rPr lang="ru-RU" sz="1400" dirty="0" smtClean="0"/>
              <a:t> </a:t>
            </a:r>
            <a:r>
              <a:rPr lang="ru-RU" sz="1400" dirty="0" err="1" smtClean="0"/>
              <a:t>камеральних</a:t>
            </a:r>
            <a:r>
              <a:rPr lang="ru-RU" sz="1400" dirty="0" smtClean="0"/>
              <a:t> </a:t>
            </a:r>
            <a:r>
              <a:rPr lang="ru-RU" sz="1400" dirty="0" err="1" smtClean="0"/>
              <a:t>лісовпорядних</a:t>
            </a:r>
            <a:r>
              <a:rPr lang="ru-RU" sz="1400" dirty="0" smtClean="0"/>
              <a:t> </a:t>
            </a:r>
            <a:r>
              <a:rPr lang="ru-RU" sz="1400" dirty="0" err="1" smtClean="0"/>
              <a:t>робіт</a:t>
            </a:r>
            <a:r>
              <a:rPr lang="ru-RU" sz="1400" dirty="0" smtClean="0"/>
              <a:t>.  </a:t>
            </a:r>
          </a:p>
          <a:p>
            <a:pPr indent="288000" algn="just"/>
            <a:r>
              <a:rPr lang="ru-RU" sz="1400" dirty="0" smtClean="0"/>
              <a:t> </a:t>
            </a:r>
            <a:r>
              <a:rPr lang="ru-RU" sz="1400" dirty="0" err="1" smtClean="0"/>
              <a:t>Посібник</a:t>
            </a:r>
            <a:r>
              <a:rPr lang="ru-RU" sz="1400" dirty="0" smtClean="0"/>
              <a:t> </a:t>
            </a:r>
            <a:r>
              <a:rPr lang="ru-RU" sz="1400" dirty="0" err="1" smtClean="0"/>
              <a:t>розрахований</a:t>
            </a:r>
            <a:r>
              <a:rPr lang="ru-RU" sz="1400" dirty="0" smtClean="0"/>
              <a:t> на </a:t>
            </a:r>
            <a:r>
              <a:rPr lang="ru-RU" sz="1400" dirty="0" err="1" smtClean="0"/>
              <a:t>фахівців</a:t>
            </a:r>
            <a:r>
              <a:rPr lang="ru-RU" sz="1400" dirty="0" smtClean="0"/>
              <a:t> </a:t>
            </a:r>
            <a:r>
              <a:rPr lang="ru-RU" sz="1400" dirty="0" err="1" smtClean="0"/>
              <a:t>лісового</a:t>
            </a:r>
            <a:r>
              <a:rPr lang="ru-RU" sz="1400" dirty="0" smtClean="0"/>
              <a:t> </a:t>
            </a:r>
            <a:r>
              <a:rPr lang="ru-RU" sz="1400" dirty="0" err="1" smtClean="0"/>
              <a:t>господарства</a:t>
            </a:r>
            <a:r>
              <a:rPr lang="ru-RU" sz="1400" dirty="0" smtClean="0"/>
              <a:t>, </a:t>
            </a:r>
            <a:r>
              <a:rPr lang="ru-RU" sz="1400" dirty="0" err="1" smtClean="0"/>
              <a:t>науковців</a:t>
            </a:r>
            <a:r>
              <a:rPr lang="ru-RU" sz="1400" dirty="0" smtClean="0"/>
              <a:t> і </a:t>
            </a:r>
            <a:r>
              <a:rPr lang="ru-RU" sz="1400" dirty="0" err="1" smtClean="0"/>
              <a:t>студентів</a:t>
            </a:r>
            <a:r>
              <a:rPr lang="ru-RU" sz="1400" dirty="0" smtClean="0"/>
              <a:t>.</a:t>
            </a:r>
            <a:endParaRPr lang="ru-RU"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irbis\Desktop\Віртуальна виставка 2018\фото книг\32. лісовпорядкування.jpg"/>
          <p:cNvPicPr>
            <a:picLocks noChangeAspect="1" noChangeArrowheads="1"/>
          </p:cNvPicPr>
          <p:nvPr/>
        </p:nvPicPr>
        <p:blipFill>
          <a:blip r:embed="rId2" cstate="print"/>
          <a:srcRect/>
          <a:stretch>
            <a:fillRect/>
          </a:stretch>
        </p:blipFill>
        <p:spPr bwMode="auto">
          <a:xfrm>
            <a:off x="683568" y="1269240"/>
            <a:ext cx="3139534" cy="4320000"/>
          </a:xfrm>
          <a:prstGeom prst="rect">
            <a:avLst/>
          </a:prstGeom>
          <a:noFill/>
        </p:spPr>
      </p:pic>
      <p:sp>
        <p:nvSpPr>
          <p:cNvPr id="3" name="TextBox 2"/>
          <p:cNvSpPr txBox="1"/>
          <p:nvPr/>
        </p:nvSpPr>
        <p:spPr>
          <a:xfrm>
            <a:off x="3995936" y="1761197"/>
            <a:ext cx="4608512" cy="3323987"/>
          </a:xfrm>
          <a:prstGeom prst="rect">
            <a:avLst/>
          </a:prstGeom>
          <a:noFill/>
        </p:spPr>
        <p:txBody>
          <a:bodyPr wrap="square" rtlCol="0">
            <a:spAutoFit/>
          </a:bodyPr>
          <a:lstStyle/>
          <a:p>
            <a:pPr algn="just"/>
            <a:r>
              <a:rPr lang="ru-RU" sz="1400" dirty="0" err="1" smtClean="0"/>
              <a:t>Лісовпорядкування</a:t>
            </a:r>
            <a:r>
              <a:rPr lang="ru-RU" sz="1400" dirty="0" smtClean="0"/>
              <a:t> : </a:t>
            </a:r>
            <a:r>
              <a:rPr lang="ru-RU" sz="1400" dirty="0" err="1" smtClean="0"/>
              <a:t>навч</a:t>
            </a:r>
            <a:r>
              <a:rPr lang="ru-RU" sz="1400" dirty="0" smtClean="0"/>
              <a:t>. </a:t>
            </a:r>
            <a:r>
              <a:rPr lang="ru-RU" sz="1400" dirty="0" err="1" smtClean="0"/>
              <a:t>посіб</a:t>
            </a:r>
            <a:r>
              <a:rPr lang="ru-RU" sz="1400" dirty="0" smtClean="0"/>
              <a:t>. : у 2-х ч. / </a:t>
            </a:r>
          </a:p>
          <a:p>
            <a:pPr algn="just"/>
            <a:r>
              <a:rPr lang="ru-RU" sz="1400" dirty="0" smtClean="0"/>
              <a:t>В. А. </a:t>
            </a:r>
            <a:r>
              <a:rPr lang="ru-RU" sz="1400" dirty="0" err="1" smtClean="0"/>
              <a:t>Мостепанюк</a:t>
            </a:r>
            <a:r>
              <a:rPr lang="ru-RU" sz="1400" dirty="0" smtClean="0"/>
              <a:t>, О. В. </a:t>
            </a:r>
            <a:r>
              <a:rPr lang="ru-RU" sz="1400" dirty="0" err="1" smtClean="0"/>
              <a:t>Дребот</a:t>
            </a:r>
            <a:r>
              <a:rPr lang="ru-RU" sz="1400" dirty="0" smtClean="0"/>
              <a:t>, В. С. </a:t>
            </a:r>
            <a:r>
              <a:rPr lang="ru-RU" sz="1400" dirty="0" err="1" smtClean="0"/>
              <a:t>Ейсмонт</a:t>
            </a:r>
            <a:r>
              <a:rPr lang="ru-RU" sz="1400" dirty="0" smtClean="0"/>
              <a:t>, </a:t>
            </a:r>
          </a:p>
          <a:p>
            <a:r>
              <a:rPr lang="ru-RU" sz="1400" dirty="0" smtClean="0"/>
              <a:t>Т. С. </a:t>
            </a:r>
            <a:r>
              <a:rPr lang="ru-RU" sz="1400" dirty="0" err="1" smtClean="0"/>
              <a:t>Гайдучок</a:t>
            </a:r>
            <a:r>
              <a:rPr lang="uk-UA" sz="1400" dirty="0" smtClean="0"/>
              <a:t>. – </a:t>
            </a:r>
            <a:r>
              <a:rPr lang="ru-RU" sz="1400" dirty="0" smtClean="0"/>
              <a:t>Житомир : О. О. </a:t>
            </a:r>
            <a:r>
              <a:rPr lang="ru-RU" sz="1400" dirty="0" err="1" smtClean="0"/>
              <a:t>Євенок</a:t>
            </a:r>
            <a:r>
              <a:rPr lang="ru-RU" sz="1400" dirty="0" smtClean="0"/>
              <a:t>, 2018</a:t>
            </a:r>
            <a:r>
              <a:rPr lang="uk-UA" sz="1400" dirty="0" smtClean="0"/>
              <a:t>. – </a:t>
            </a:r>
            <a:r>
              <a:rPr lang="ru-RU" sz="1400" dirty="0" smtClean="0"/>
              <a:t>Ч. 1</a:t>
            </a:r>
            <a:r>
              <a:rPr lang="uk-UA" sz="1400" dirty="0" smtClean="0"/>
              <a:t> :</a:t>
            </a:r>
            <a:r>
              <a:rPr lang="ru-RU" sz="1400" dirty="0" smtClean="0"/>
              <a:t> </a:t>
            </a:r>
            <a:r>
              <a:rPr lang="ru-RU" sz="1400" dirty="0" err="1" smtClean="0"/>
              <a:t>Інвентаризація</a:t>
            </a:r>
            <a:r>
              <a:rPr lang="ru-RU" sz="1400" dirty="0" smtClean="0"/>
              <a:t> земель </a:t>
            </a:r>
            <a:r>
              <a:rPr lang="ru-RU" sz="1400" dirty="0" err="1" smtClean="0"/>
              <a:t>лісогосподарського</a:t>
            </a:r>
            <a:r>
              <a:rPr lang="ru-RU" sz="1400" dirty="0" smtClean="0"/>
              <a:t> </a:t>
            </a:r>
            <a:r>
              <a:rPr lang="ru-RU" sz="1400" dirty="0" err="1" smtClean="0"/>
              <a:t>призначення</a:t>
            </a:r>
            <a:r>
              <a:rPr lang="uk-UA" sz="1400" dirty="0" smtClean="0"/>
              <a:t>. – </a:t>
            </a:r>
            <a:r>
              <a:rPr lang="ru-RU" sz="1400" dirty="0" smtClean="0"/>
              <a:t>632 с.</a:t>
            </a:r>
          </a:p>
          <a:p>
            <a:pPr algn="just"/>
            <a:endParaRPr lang="ru-RU" sz="1400" dirty="0" smtClean="0"/>
          </a:p>
          <a:p>
            <a:pPr indent="288000" algn="just"/>
            <a:r>
              <a:rPr lang="ru-RU" sz="1400" dirty="0" smtClean="0"/>
              <a:t>У навчальному посібнику </a:t>
            </a:r>
            <a:r>
              <a:rPr lang="ru-RU" sz="1400" dirty="0" err="1" smtClean="0"/>
              <a:t>викладений</a:t>
            </a:r>
            <a:r>
              <a:rPr lang="ru-RU" sz="1400" dirty="0" smtClean="0"/>
              <a:t> у </a:t>
            </a:r>
            <a:r>
              <a:rPr lang="ru-RU" sz="1400" dirty="0" err="1" smtClean="0"/>
              <a:t>відповідності</a:t>
            </a:r>
            <a:r>
              <a:rPr lang="ru-RU" sz="1400" dirty="0" smtClean="0"/>
              <a:t> до </a:t>
            </a:r>
            <a:r>
              <a:rPr lang="ru-RU" sz="1400" dirty="0" err="1" smtClean="0"/>
              <a:t>діючих</a:t>
            </a:r>
            <a:r>
              <a:rPr lang="ru-RU" sz="1400" dirty="0" smtClean="0"/>
              <a:t> </a:t>
            </a:r>
            <a:r>
              <a:rPr lang="ru-RU" sz="1400" dirty="0" err="1" smtClean="0"/>
              <a:t>програм</a:t>
            </a:r>
            <a:r>
              <a:rPr lang="ru-RU" sz="1400" dirty="0" smtClean="0"/>
              <a:t> дисципліни «</a:t>
            </a:r>
            <a:r>
              <a:rPr lang="ru-RU" sz="1400" dirty="0" err="1" smtClean="0"/>
              <a:t>Лісовпорядкування</a:t>
            </a:r>
            <a:r>
              <a:rPr lang="ru-RU" sz="1400" dirty="0" smtClean="0"/>
              <a:t>» в </a:t>
            </a:r>
            <a:r>
              <a:rPr lang="ru-RU" sz="1400" dirty="0" err="1" smtClean="0"/>
              <a:t>стислій</a:t>
            </a:r>
            <a:r>
              <a:rPr lang="ru-RU" sz="1400" dirty="0" smtClean="0"/>
              <a:t> </a:t>
            </a:r>
            <a:r>
              <a:rPr lang="ru-RU" sz="1400" dirty="0" err="1" smtClean="0"/>
              <a:t>формі</a:t>
            </a:r>
            <a:r>
              <a:rPr lang="ru-RU" sz="1400" dirty="0" smtClean="0"/>
              <a:t> </a:t>
            </a:r>
            <a:r>
              <a:rPr lang="ru-RU" sz="1400" dirty="0" err="1" smtClean="0"/>
              <a:t>основний</a:t>
            </a:r>
            <a:r>
              <a:rPr lang="ru-RU" sz="1400" dirty="0" smtClean="0"/>
              <a:t> </a:t>
            </a:r>
            <a:r>
              <a:rPr lang="ru-RU" sz="1400" dirty="0" err="1" smtClean="0"/>
              <a:t>теоретичний</a:t>
            </a:r>
            <a:r>
              <a:rPr lang="ru-RU" sz="1400" dirty="0" smtClean="0"/>
              <a:t>, </a:t>
            </a:r>
            <a:r>
              <a:rPr lang="ru-RU" sz="1400" dirty="0" err="1" smtClean="0"/>
              <a:t>методичний</a:t>
            </a:r>
            <a:r>
              <a:rPr lang="ru-RU" sz="1400" dirty="0" smtClean="0"/>
              <a:t>, </a:t>
            </a:r>
            <a:r>
              <a:rPr lang="ru-RU" sz="1400" dirty="0" err="1" smtClean="0"/>
              <a:t>нормативно-правовий</a:t>
            </a:r>
            <a:r>
              <a:rPr lang="ru-RU" sz="1400" dirty="0" smtClean="0"/>
              <a:t> </a:t>
            </a:r>
            <a:r>
              <a:rPr lang="ru-RU" sz="1400" dirty="0" err="1" smtClean="0"/>
              <a:t>матеріал</a:t>
            </a:r>
            <a:r>
              <a:rPr lang="ru-RU" sz="1400" dirty="0" smtClean="0"/>
              <a:t>, </a:t>
            </a:r>
            <a:r>
              <a:rPr lang="ru-RU" sz="1400" dirty="0" err="1" smtClean="0"/>
              <a:t>необхідний</a:t>
            </a:r>
            <a:r>
              <a:rPr lang="ru-RU" sz="1400" dirty="0" smtClean="0"/>
              <a:t> </a:t>
            </a:r>
            <a:r>
              <a:rPr lang="ru-RU" sz="1400" dirty="0" err="1" smtClean="0"/>
              <a:t>працівникам</a:t>
            </a:r>
            <a:r>
              <a:rPr lang="ru-RU" sz="1400" dirty="0" smtClean="0"/>
              <a:t> </a:t>
            </a:r>
            <a:r>
              <a:rPr lang="ru-RU" sz="1400" dirty="0" err="1" smtClean="0"/>
              <a:t>лісовпорядкування</a:t>
            </a:r>
            <a:r>
              <a:rPr lang="ru-RU" sz="1400" dirty="0" smtClean="0"/>
              <a:t> при </a:t>
            </a:r>
            <a:r>
              <a:rPr lang="ru-RU" sz="1400" dirty="0" err="1" smtClean="0"/>
              <a:t>проведенні</a:t>
            </a:r>
            <a:r>
              <a:rPr lang="ru-RU" sz="1400" dirty="0" smtClean="0"/>
              <a:t> </a:t>
            </a:r>
            <a:r>
              <a:rPr lang="ru-RU" sz="1400" dirty="0" err="1" smtClean="0"/>
              <a:t>польових</a:t>
            </a:r>
            <a:r>
              <a:rPr lang="ru-RU" sz="1400" dirty="0" smtClean="0"/>
              <a:t> і </a:t>
            </a:r>
            <a:r>
              <a:rPr lang="ru-RU" sz="1400" dirty="0" err="1" smtClean="0"/>
              <a:t>камеральних</a:t>
            </a:r>
            <a:r>
              <a:rPr lang="ru-RU" sz="1400" dirty="0" smtClean="0"/>
              <a:t> </a:t>
            </a:r>
            <a:r>
              <a:rPr lang="ru-RU" sz="1400" dirty="0" err="1" smtClean="0"/>
              <a:t>лісовпорядних</a:t>
            </a:r>
            <a:r>
              <a:rPr lang="ru-RU" sz="1400" dirty="0" smtClean="0"/>
              <a:t> </a:t>
            </a:r>
            <a:r>
              <a:rPr lang="ru-RU" sz="1400" dirty="0" err="1" smtClean="0"/>
              <a:t>робіт</a:t>
            </a:r>
            <a:r>
              <a:rPr lang="ru-RU" sz="1400" dirty="0" smtClean="0"/>
              <a:t>, а </a:t>
            </a:r>
            <a:r>
              <a:rPr lang="ru-RU" sz="1400" dirty="0" err="1" smtClean="0"/>
              <a:t>також</a:t>
            </a:r>
            <a:r>
              <a:rPr lang="ru-RU" sz="1400" dirty="0" smtClean="0"/>
              <a:t> </a:t>
            </a:r>
            <a:r>
              <a:rPr lang="ru-RU" sz="1400" dirty="0" err="1" smtClean="0"/>
              <a:t>працівникам</a:t>
            </a:r>
            <a:r>
              <a:rPr lang="ru-RU" sz="1400" dirty="0" smtClean="0"/>
              <a:t> </a:t>
            </a:r>
            <a:r>
              <a:rPr lang="ru-RU" sz="1400" dirty="0" err="1" smtClean="0"/>
              <a:t>лісового</a:t>
            </a:r>
            <a:r>
              <a:rPr lang="ru-RU" sz="1400" dirty="0" smtClean="0"/>
              <a:t> </a:t>
            </a:r>
            <a:r>
              <a:rPr lang="ru-RU" sz="1400" dirty="0" err="1" smtClean="0"/>
              <a:t>господарства</a:t>
            </a:r>
            <a:r>
              <a:rPr lang="ru-RU" sz="1400" dirty="0" smtClean="0"/>
              <a:t> та </a:t>
            </a:r>
            <a:r>
              <a:rPr lang="ru-RU" sz="1400" dirty="0" err="1" smtClean="0"/>
              <a:t>навчальних</a:t>
            </a:r>
            <a:r>
              <a:rPr lang="ru-RU" sz="1400" dirty="0" smtClean="0"/>
              <a:t> </a:t>
            </a:r>
            <a:r>
              <a:rPr lang="ru-RU" sz="1400" dirty="0" err="1" smtClean="0"/>
              <a:t>закладів</a:t>
            </a:r>
            <a:r>
              <a:rPr lang="ru-RU" sz="1400" dirty="0" smtClean="0"/>
              <a:t>. </a:t>
            </a:r>
            <a:r>
              <a:rPr lang="ru-RU" sz="1400" dirty="0" err="1" smtClean="0"/>
              <a:t>Посібник</a:t>
            </a:r>
            <a:r>
              <a:rPr lang="ru-RU" sz="1400" dirty="0" smtClean="0"/>
              <a:t> </a:t>
            </a:r>
            <a:r>
              <a:rPr lang="ru-RU" sz="1400" dirty="0" err="1" smtClean="0"/>
              <a:t>розрахований</a:t>
            </a:r>
            <a:r>
              <a:rPr lang="ru-RU" sz="1400" dirty="0" smtClean="0"/>
              <a:t> на </a:t>
            </a:r>
            <a:r>
              <a:rPr lang="ru-RU" sz="1400" dirty="0" err="1" smtClean="0"/>
              <a:t>фахівців</a:t>
            </a:r>
            <a:r>
              <a:rPr lang="ru-RU" sz="1400" dirty="0" smtClean="0"/>
              <a:t> </a:t>
            </a:r>
            <a:r>
              <a:rPr lang="ru-RU" sz="1400" dirty="0" err="1" smtClean="0"/>
              <a:t>лісового</a:t>
            </a:r>
            <a:r>
              <a:rPr lang="ru-RU" sz="1400" dirty="0" smtClean="0"/>
              <a:t> </a:t>
            </a:r>
            <a:r>
              <a:rPr lang="ru-RU" sz="1400" dirty="0" err="1" smtClean="0"/>
              <a:t>господарства</a:t>
            </a:r>
            <a:r>
              <a:rPr lang="ru-RU" sz="1400" dirty="0" smtClean="0"/>
              <a:t>, </a:t>
            </a:r>
            <a:r>
              <a:rPr lang="ru-RU" sz="1400" dirty="0" err="1" smtClean="0"/>
              <a:t>науковців</a:t>
            </a:r>
            <a:r>
              <a:rPr lang="ru-RU" sz="1400" dirty="0" smtClean="0"/>
              <a:t> і </a:t>
            </a:r>
            <a:r>
              <a:rPr lang="ru-RU" sz="1400" dirty="0" err="1" smtClean="0"/>
              <a:t>студентів</a:t>
            </a:r>
            <a:r>
              <a:rPr lang="ru-RU" sz="1400" dirty="0" smtClean="0"/>
              <a:t>.</a:t>
            </a:r>
            <a:endParaRPr lang="ru-RU"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irbis\Desktop\Віртуальна виставка 2018\фото книг\33.) Недеревні ресурси лісу.jpg"/>
          <p:cNvPicPr>
            <a:picLocks noChangeAspect="1" noChangeArrowheads="1"/>
          </p:cNvPicPr>
          <p:nvPr/>
        </p:nvPicPr>
        <p:blipFill>
          <a:blip r:embed="rId2" cstate="print"/>
          <a:srcRect/>
          <a:stretch>
            <a:fillRect/>
          </a:stretch>
        </p:blipFill>
        <p:spPr bwMode="auto">
          <a:xfrm>
            <a:off x="683568" y="1269240"/>
            <a:ext cx="3046153" cy="4320000"/>
          </a:xfrm>
          <a:prstGeom prst="rect">
            <a:avLst/>
          </a:prstGeom>
          <a:noFill/>
        </p:spPr>
      </p:pic>
      <p:sp>
        <p:nvSpPr>
          <p:cNvPr id="3" name="TextBox 2"/>
          <p:cNvSpPr txBox="1"/>
          <p:nvPr/>
        </p:nvSpPr>
        <p:spPr>
          <a:xfrm>
            <a:off x="3995936" y="1412776"/>
            <a:ext cx="4608512" cy="3970318"/>
          </a:xfrm>
          <a:prstGeom prst="rect">
            <a:avLst/>
          </a:prstGeom>
          <a:noFill/>
        </p:spPr>
        <p:txBody>
          <a:bodyPr wrap="square" rtlCol="0">
            <a:spAutoFit/>
          </a:bodyPr>
          <a:lstStyle/>
          <a:p>
            <a:pPr algn="just"/>
            <a:r>
              <a:rPr lang="ru-RU" sz="1400" dirty="0" err="1" smtClean="0"/>
              <a:t>Недеревні</a:t>
            </a:r>
            <a:r>
              <a:rPr lang="ru-RU" sz="1400" dirty="0" smtClean="0"/>
              <a:t> </a:t>
            </a:r>
            <a:r>
              <a:rPr lang="ru-RU" sz="1400" dirty="0" err="1" smtClean="0"/>
              <a:t>ресурси</a:t>
            </a:r>
            <a:r>
              <a:rPr lang="ru-RU" sz="1400" dirty="0" smtClean="0"/>
              <a:t> </a:t>
            </a:r>
            <a:r>
              <a:rPr lang="ru-RU" sz="1400" dirty="0" err="1" smtClean="0"/>
              <a:t>лісу</a:t>
            </a:r>
            <a:r>
              <a:rPr lang="ru-RU" sz="1400" dirty="0" smtClean="0"/>
              <a:t> : практикум / В. М. </a:t>
            </a:r>
            <a:r>
              <a:rPr lang="ru-RU" sz="1400" dirty="0" err="1" smtClean="0"/>
              <a:t>Турко</a:t>
            </a:r>
            <a:r>
              <a:rPr lang="ru-RU" sz="1400" dirty="0" smtClean="0"/>
              <a:t>,</a:t>
            </a:r>
          </a:p>
          <a:p>
            <a:r>
              <a:rPr lang="ru-RU" sz="1400" dirty="0" smtClean="0"/>
              <a:t>В. П. Власюк, В. М. </a:t>
            </a:r>
            <a:r>
              <a:rPr lang="ru-RU" sz="1400" dirty="0" err="1" smtClean="0"/>
              <a:t>Пазич</a:t>
            </a:r>
            <a:r>
              <a:rPr lang="ru-RU" sz="1400" dirty="0" smtClean="0"/>
              <a:t> [та </a:t>
            </a:r>
            <a:r>
              <a:rPr lang="ru-RU" sz="1400" dirty="0" err="1" smtClean="0"/>
              <a:t>ін</a:t>
            </a:r>
            <a:r>
              <a:rPr lang="ru-RU" sz="1400" dirty="0" smtClean="0"/>
              <a:t>.]</a:t>
            </a:r>
            <a:r>
              <a:rPr lang="uk-UA" sz="1400" dirty="0" smtClean="0"/>
              <a:t>. –</a:t>
            </a:r>
            <a:r>
              <a:rPr lang="ru-RU" sz="1400" dirty="0" smtClean="0"/>
              <a:t> Житомир : </a:t>
            </a:r>
            <a:r>
              <a:rPr lang="ru-RU" sz="1400" dirty="0" err="1" smtClean="0"/>
              <a:t>Графіум</a:t>
            </a:r>
            <a:r>
              <a:rPr lang="ru-RU" sz="1400" dirty="0" smtClean="0"/>
              <a:t>, 2018. </a:t>
            </a:r>
            <a:r>
              <a:rPr lang="uk-UA" sz="1400" dirty="0" smtClean="0"/>
              <a:t>–</a:t>
            </a:r>
            <a:r>
              <a:rPr lang="ru-RU" sz="1400" dirty="0" smtClean="0"/>
              <a:t> 60 с.</a:t>
            </a:r>
          </a:p>
          <a:p>
            <a:pPr algn="just"/>
            <a:endParaRPr lang="ru-RU" sz="1400" dirty="0" smtClean="0"/>
          </a:p>
          <a:p>
            <a:pPr indent="288000" algn="just"/>
            <a:r>
              <a:rPr lang="uk-UA" sz="1400" dirty="0" smtClean="0"/>
              <a:t>Практикум дасть змогу одержання студентами необхідних знань із раціонального використання і відновлення </a:t>
            </a:r>
            <a:r>
              <a:rPr lang="uk-UA" sz="1400" dirty="0" err="1" smtClean="0"/>
              <a:t>недеревних</a:t>
            </a:r>
            <a:r>
              <a:rPr lang="uk-UA" sz="1400" dirty="0" smtClean="0"/>
              <a:t> ресурсів лісу та здійсненню побічних </a:t>
            </a:r>
            <a:r>
              <a:rPr lang="uk-UA" sz="1400" dirty="0" err="1" smtClean="0"/>
              <a:t>користувань</a:t>
            </a:r>
            <a:r>
              <a:rPr lang="uk-UA" sz="1400" dirty="0" smtClean="0"/>
              <a:t>. Це знання технологій сінокосіння та заготівлі кормів, біологічні особливості та технології збору та перероблення дикорослих плодів, ягід, грибів, технологій збору лікарських рослин та їх вирощування, підсочки берези, ознайомитися з лісовим бджільництвом, обліком та </a:t>
            </a:r>
            <a:r>
              <a:rPr lang="uk-UA" sz="1400" dirty="0" err="1" smtClean="0"/>
              <a:t>біотехнічними</a:t>
            </a:r>
            <a:r>
              <a:rPr lang="uk-UA" sz="1400" dirty="0" smtClean="0"/>
              <a:t> заходами в мисливському господарстві, організацією рибного господарства в лісових водоймах.</a:t>
            </a:r>
          </a:p>
          <a:p>
            <a:pPr indent="288000" algn="just"/>
            <a:r>
              <a:rPr lang="uk-UA" sz="1400" dirty="0" smtClean="0"/>
              <a:t>Практикум складений у відповідності до програми із навчальної дисципліни «</a:t>
            </a:r>
            <a:r>
              <a:rPr lang="uk-UA" sz="1400" dirty="0" err="1" smtClean="0"/>
              <a:t>Недеривні</a:t>
            </a:r>
            <a:r>
              <a:rPr lang="uk-UA" sz="1400" dirty="0" smtClean="0"/>
              <a:t> ресурси лісу» для студентів спеціальності 205 «Лісове господарство</a:t>
            </a:r>
            <a:r>
              <a:rPr lang="ru-RU" sz="1400" dirty="0" smtClean="0"/>
              <a:t>».</a:t>
            </a:r>
            <a:endParaRPr lang="ru-RU"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irbis\Desktop\Віртуальна виставка 2018\фото книг\34. основи економічного.jpg"/>
          <p:cNvPicPr>
            <a:picLocks noChangeAspect="1" noChangeArrowheads="1"/>
          </p:cNvPicPr>
          <p:nvPr/>
        </p:nvPicPr>
        <p:blipFill>
          <a:blip r:embed="rId2" cstate="print"/>
          <a:srcRect/>
          <a:stretch>
            <a:fillRect/>
          </a:stretch>
        </p:blipFill>
        <p:spPr bwMode="auto">
          <a:xfrm>
            <a:off x="751233" y="1269240"/>
            <a:ext cx="3013931" cy="4320000"/>
          </a:xfrm>
          <a:prstGeom prst="rect">
            <a:avLst/>
          </a:prstGeom>
          <a:noFill/>
        </p:spPr>
      </p:pic>
      <p:sp>
        <p:nvSpPr>
          <p:cNvPr id="3" name="TextBox 2"/>
          <p:cNvSpPr txBox="1"/>
          <p:nvPr/>
        </p:nvSpPr>
        <p:spPr>
          <a:xfrm>
            <a:off x="3995936" y="1546334"/>
            <a:ext cx="4536504" cy="3754874"/>
          </a:xfrm>
          <a:prstGeom prst="rect">
            <a:avLst/>
          </a:prstGeom>
          <a:noFill/>
        </p:spPr>
        <p:txBody>
          <a:bodyPr wrap="square" rtlCol="0">
            <a:spAutoFit/>
          </a:bodyPr>
          <a:lstStyle/>
          <a:p>
            <a:pPr algn="just"/>
            <a:r>
              <a:rPr lang="uk-UA" sz="1400" dirty="0" smtClean="0"/>
              <a:t>Основи економічного аналізу : </a:t>
            </a:r>
            <a:r>
              <a:rPr lang="uk-UA" sz="1400" dirty="0" err="1" smtClean="0"/>
              <a:t>навч.-метод</a:t>
            </a:r>
            <a:r>
              <a:rPr lang="uk-UA" sz="1400" dirty="0" smtClean="0"/>
              <a:t>. посіб. /</a:t>
            </a:r>
          </a:p>
          <a:p>
            <a:r>
              <a:rPr lang="uk-UA" sz="1400" dirty="0" smtClean="0"/>
              <a:t> В. М. </a:t>
            </a:r>
            <a:r>
              <a:rPr lang="uk-UA" sz="1400" dirty="0" err="1" smtClean="0"/>
              <a:t>Микитюк</a:t>
            </a:r>
            <a:r>
              <a:rPr lang="uk-UA" sz="1400" dirty="0" smtClean="0"/>
              <a:t>, Т. М. Паламарчук, О. П. Русак [ та ін.]; за ред. В. М. </a:t>
            </a:r>
            <a:r>
              <a:rPr lang="uk-UA" sz="1400" dirty="0" err="1" smtClean="0"/>
              <a:t>Микитюка</a:t>
            </a:r>
            <a:r>
              <a:rPr lang="uk-UA" sz="1400" dirty="0" smtClean="0"/>
              <a:t>. – Житомир : Рута, 2018. – 440 с.</a:t>
            </a:r>
            <a:endParaRPr lang="ru-RU" sz="1400" dirty="0" smtClean="0"/>
          </a:p>
          <a:p>
            <a:pPr algn="just"/>
            <a:endParaRPr lang="uk-UA" sz="1400" dirty="0" smtClean="0"/>
          </a:p>
          <a:p>
            <a:pPr indent="288000" algn="just"/>
            <a:r>
              <a:rPr lang="uk-UA" sz="1400" dirty="0" smtClean="0"/>
              <a:t>Навчально-методичний посібник містить програмний матеріал з основ економічного аналізу, питання для самоконтролю, тестові </a:t>
            </a:r>
            <a:r>
              <a:rPr lang="uk-UA" sz="1400" dirty="0" err="1" smtClean="0"/>
              <a:t>завд</a:t>
            </a:r>
            <a:r>
              <a:rPr lang="ru-RU" sz="1400" dirty="0" err="1" smtClean="0"/>
              <a:t>ання</a:t>
            </a:r>
            <a:r>
              <a:rPr lang="ru-RU" sz="1400" dirty="0" smtClean="0"/>
              <a:t>, </a:t>
            </a:r>
            <a:r>
              <a:rPr lang="ru-RU" sz="1400" dirty="0" err="1" smtClean="0"/>
              <a:t>приклади</a:t>
            </a:r>
            <a:r>
              <a:rPr lang="ru-RU" sz="1400" dirty="0" smtClean="0"/>
              <a:t> </a:t>
            </a:r>
            <a:r>
              <a:rPr lang="ru-RU" sz="1400" dirty="0" err="1" smtClean="0"/>
              <a:t>розв’язку</a:t>
            </a:r>
            <a:r>
              <a:rPr lang="ru-RU" sz="1400" dirty="0" smtClean="0"/>
              <a:t> </a:t>
            </a:r>
            <a:r>
              <a:rPr lang="ru-RU" sz="1400" dirty="0" err="1" smtClean="0"/>
              <a:t>типових</a:t>
            </a:r>
            <a:r>
              <a:rPr lang="ru-RU" sz="1400" dirty="0" smtClean="0"/>
              <a:t> </a:t>
            </a:r>
            <a:r>
              <a:rPr lang="ru-RU" sz="1400" dirty="0" err="1" smtClean="0"/>
              <a:t>завдань</a:t>
            </a:r>
            <a:r>
              <a:rPr lang="ru-RU" sz="1400" dirty="0" smtClean="0"/>
              <a:t>, </a:t>
            </a:r>
            <a:r>
              <a:rPr lang="ru-RU" sz="1400" dirty="0" err="1" smtClean="0"/>
              <a:t>терміни</a:t>
            </a:r>
            <a:r>
              <a:rPr lang="ru-RU" sz="1400" dirty="0" smtClean="0"/>
              <a:t>, </a:t>
            </a:r>
            <a:r>
              <a:rPr lang="ru-RU" sz="1400" dirty="0" err="1" smtClean="0"/>
              <a:t>поняття</a:t>
            </a:r>
            <a:r>
              <a:rPr lang="ru-RU" sz="1400" dirty="0" smtClean="0"/>
              <a:t> та </a:t>
            </a:r>
            <a:r>
              <a:rPr lang="ru-RU" sz="1400" dirty="0" err="1" smtClean="0"/>
              <a:t>їх</a:t>
            </a:r>
            <a:r>
              <a:rPr lang="ru-RU" sz="1400" dirty="0" smtClean="0"/>
              <a:t> </a:t>
            </a:r>
            <a:r>
              <a:rPr lang="ru-RU" sz="1400" dirty="0" err="1" smtClean="0"/>
              <a:t>визначення</a:t>
            </a:r>
            <a:r>
              <a:rPr lang="ru-RU" sz="1400" dirty="0" smtClean="0"/>
              <a:t>, </a:t>
            </a:r>
            <a:r>
              <a:rPr lang="ru-RU" sz="1400" dirty="0" err="1" smtClean="0"/>
              <a:t>завдання</a:t>
            </a:r>
            <a:r>
              <a:rPr lang="ru-RU" sz="1400" dirty="0" smtClean="0"/>
              <a:t> для </a:t>
            </a:r>
            <a:r>
              <a:rPr lang="ru-RU" sz="1400" dirty="0" err="1" smtClean="0"/>
              <a:t>практичних</a:t>
            </a:r>
            <a:r>
              <a:rPr lang="ru-RU" sz="1400" dirty="0" smtClean="0"/>
              <a:t> занять, список </a:t>
            </a:r>
            <a:r>
              <a:rPr lang="ru-RU" sz="1400" dirty="0" err="1" smtClean="0"/>
              <a:t>літератури</a:t>
            </a:r>
            <a:r>
              <a:rPr lang="ru-RU" sz="1400" dirty="0" smtClean="0"/>
              <a:t>. Головна мета </a:t>
            </a:r>
            <a:r>
              <a:rPr lang="ru-RU" sz="1400" dirty="0" err="1" smtClean="0"/>
              <a:t>навчально-методичного</a:t>
            </a:r>
            <a:r>
              <a:rPr lang="ru-RU" sz="1400" dirty="0" smtClean="0"/>
              <a:t> </a:t>
            </a:r>
            <a:r>
              <a:rPr lang="ru-RU" sz="1400" dirty="0" err="1" smtClean="0"/>
              <a:t>посібника</a:t>
            </a:r>
            <a:r>
              <a:rPr lang="ru-RU" sz="1400" dirty="0" smtClean="0"/>
              <a:t> </a:t>
            </a:r>
            <a:r>
              <a:rPr lang="uk-UA" sz="1400" dirty="0" smtClean="0"/>
              <a:t>–</a:t>
            </a:r>
            <a:r>
              <a:rPr lang="ru-RU" sz="1400" dirty="0" smtClean="0"/>
              <a:t> </a:t>
            </a:r>
            <a:r>
              <a:rPr lang="ru-RU" sz="1400" dirty="0" err="1" smtClean="0"/>
              <a:t>висвітлити</a:t>
            </a:r>
            <a:r>
              <a:rPr lang="ru-RU" sz="1400" dirty="0" smtClean="0"/>
              <a:t> </a:t>
            </a:r>
            <a:r>
              <a:rPr lang="ru-RU" sz="1400" dirty="0" err="1" smtClean="0"/>
              <a:t>теоретико-методологічні</a:t>
            </a:r>
            <a:r>
              <a:rPr lang="ru-RU" sz="1400" dirty="0" smtClean="0"/>
              <a:t> та </a:t>
            </a:r>
            <a:r>
              <a:rPr lang="ru-RU" sz="1400" dirty="0" err="1" smtClean="0"/>
              <a:t>наукові</a:t>
            </a:r>
            <a:r>
              <a:rPr lang="ru-RU" sz="1400" dirty="0" smtClean="0"/>
              <a:t> </a:t>
            </a:r>
            <a:r>
              <a:rPr lang="ru-RU" sz="1400" dirty="0" err="1" smtClean="0"/>
              <a:t>основи</a:t>
            </a:r>
            <a:r>
              <a:rPr lang="ru-RU" sz="1400" dirty="0" smtClean="0"/>
              <a:t> </a:t>
            </a:r>
            <a:r>
              <a:rPr lang="ru-RU" sz="1400" dirty="0" err="1" smtClean="0"/>
              <a:t>економічного</a:t>
            </a:r>
            <a:r>
              <a:rPr lang="ru-RU" sz="1400" dirty="0" smtClean="0"/>
              <a:t> </a:t>
            </a:r>
            <a:r>
              <a:rPr lang="ru-RU" sz="1400" dirty="0" err="1" smtClean="0"/>
              <a:t>аналізу</a:t>
            </a:r>
            <a:r>
              <a:rPr lang="ru-RU" sz="1400" dirty="0" smtClean="0"/>
              <a:t>, </a:t>
            </a:r>
            <a:r>
              <a:rPr lang="ru-RU" sz="1400" dirty="0" err="1" smtClean="0"/>
              <a:t>обґрунтувати</a:t>
            </a:r>
            <a:r>
              <a:rPr lang="ru-RU" sz="1400" dirty="0" smtClean="0"/>
              <a:t> методику </a:t>
            </a:r>
            <a:r>
              <a:rPr lang="ru-RU" sz="1400" dirty="0" err="1" smtClean="0"/>
              <a:t>проведення</a:t>
            </a:r>
            <a:r>
              <a:rPr lang="ru-RU" sz="1400" dirty="0" smtClean="0"/>
              <a:t> </a:t>
            </a:r>
            <a:r>
              <a:rPr lang="ru-RU" sz="1400" dirty="0" err="1" smtClean="0"/>
              <a:t>аналітичних</a:t>
            </a:r>
            <a:r>
              <a:rPr lang="ru-RU" sz="1400" dirty="0" smtClean="0"/>
              <a:t> </a:t>
            </a:r>
            <a:r>
              <a:rPr lang="ru-RU" sz="1400" dirty="0" err="1" smtClean="0"/>
              <a:t>досліджень</a:t>
            </a:r>
            <a:r>
              <a:rPr lang="ru-RU" sz="1400" dirty="0" smtClean="0"/>
              <a:t> </a:t>
            </a:r>
            <a:r>
              <a:rPr lang="ru-RU" sz="1400" dirty="0" err="1" smtClean="0"/>
              <a:t>економічних</a:t>
            </a:r>
            <a:r>
              <a:rPr lang="ru-RU" sz="1400" dirty="0" smtClean="0"/>
              <a:t> </a:t>
            </a:r>
            <a:r>
              <a:rPr lang="ru-RU" sz="1400" dirty="0" err="1" smtClean="0"/>
              <a:t>явищ</a:t>
            </a:r>
            <a:r>
              <a:rPr lang="ru-RU" sz="1400" dirty="0" smtClean="0"/>
              <a:t> і </a:t>
            </a:r>
            <a:r>
              <a:rPr lang="ru-RU" sz="1400" dirty="0" err="1" smtClean="0"/>
              <a:t>процесів</a:t>
            </a:r>
            <a:r>
              <a:rPr lang="ru-RU" sz="1400" dirty="0" smtClean="0"/>
              <a:t>, </a:t>
            </a:r>
            <a:r>
              <a:rPr lang="ru-RU" sz="1400" dirty="0" err="1" smtClean="0"/>
              <a:t>їх</a:t>
            </a:r>
            <a:r>
              <a:rPr lang="ru-RU" sz="1400" dirty="0" smtClean="0"/>
              <a:t> </a:t>
            </a:r>
            <a:r>
              <a:rPr lang="ru-RU" sz="1400" dirty="0" err="1" smtClean="0"/>
              <a:t>практичне</a:t>
            </a:r>
            <a:r>
              <a:rPr lang="ru-RU" sz="1400" dirty="0" smtClean="0"/>
              <a:t> </a:t>
            </a:r>
            <a:r>
              <a:rPr lang="ru-RU" sz="1400" dirty="0" err="1" smtClean="0"/>
              <a:t>застосування</a:t>
            </a:r>
            <a:r>
              <a:rPr lang="ru-RU" sz="1400" dirty="0" smtClean="0"/>
              <a:t> в </a:t>
            </a:r>
            <a:r>
              <a:rPr lang="ru-RU" sz="1400" dirty="0" err="1" smtClean="0"/>
              <a:t>різних</a:t>
            </a:r>
            <a:r>
              <a:rPr lang="ru-RU" sz="1400" dirty="0" smtClean="0"/>
              <a:t> сферах </a:t>
            </a:r>
            <a:r>
              <a:rPr lang="ru-RU" sz="1400" dirty="0" err="1" smtClean="0"/>
              <a:t>суспільного</a:t>
            </a:r>
            <a:r>
              <a:rPr lang="ru-RU" sz="1400" dirty="0" smtClean="0"/>
              <a:t> </a:t>
            </a:r>
            <a:r>
              <a:rPr lang="ru-RU" sz="1400" dirty="0" err="1" smtClean="0"/>
              <a:t>життя</a:t>
            </a:r>
            <a:r>
              <a:rPr lang="ru-RU" sz="1400" dirty="0" smtClean="0"/>
              <a:t>.</a:t>
            </a:r>
          </a:p>
          <a:p>
            <a:pPr indent="288000" algn="just"/>
            <a:r>
              <a:rPr lang="ru-RU" sz="1400" dirty="0" smtClean="0"/>
              <a:t>Для </a:t>
            </a:r>
            <a:r>
              <a:rPr lang="ru-RU" sz="1400" dirty="0" err="1" smtClean="0"/>
              <a:t>студентів</a:t>
            </a:r>
            <a:r>
              <a:rPr lang="ru-RU" sz="1400" dirty="0" smtClean="0"/>
              <a:t> </a:t>
            </a:r>
            <a:r>
              <a:rPr lang="ru-RU" sz="1400" dirty="0" err="1" smtClean="0"/>
              <a:t>економічних</a:t>
            </a:r>
            <a:r>
              <a:rPr lang="ru-RU" sz="1400" dirty="0" smtClean="0"/>
              <a:t> </a:t>
            </a:r>
            <a:r>
              <a:rPr lang="ru-RU" sz="1400" dirty="0" err="1" smtClean="0"/>
              <a:t>спеціальностей</a:t>
            </a:r>
            <a:r>
              <a:rPr lang="ru-RU" sz="1400" dirty="0" smtClean="0"/>
              <a:t> </a:t>
            </a:r>
            <a:r>
              <a:rPr lang="ru-RU" sz="1400" dirty="0" err="1" smtClean="0"/>
              <a:t>вищих</a:t>
            </a:r>
            <a:r>
              <a:rPr lang="ru-RU" sz="1400" dirty="0" smtClean="0"/>
              <a:t> </a:t>
            </a:r>
            <a:r>
              <a:rPr lang="ru-RU" sz="1400" dirty="0" err="1" smtClean="0"/>
              <a:t>навчальних</a:t>
            </a:r>
            <a:r>
              <a:rPr lang="ru-RU" sz="1400" dirty="0" smtClean="0"/>
              <a:t> </a:t>
            </a:r>
            <a:r>
              <a:rPr lang="ru-RU" sz="1400" dirty="0" err="1" smtClean="0"/>
              <a:t>закладів</a:t>
            </a:r>
            <a:r>
              <a:rPr lang="ru-RU" sz="1400" dirty="0" smtClean="0"/>
              <a:t>, </a:t>
            </a:r>
            <a:r>
              <a:rPr lang="ru-RU" sz="1400" dirty="0" err="1" smtClean="0"/>
              <a:t>магістрів</a:t>
            </a:r>
            <a:r>
              <a:rPr lang="ru-RU" sz="1400" dirty="0" smtClean="0"/>
              <a:t>, </a:t>
            </a:r>
            <a:r>
              <a:rPr lang="ru-RU" sz="1400" dirty="0" err="1" smtClean="0"/>
              <a:t>аспірантів</a:t>
            </a:r>
            <a:r>
              <a:rPr lang="ru-RU" sz="1400" dirty="0" smtClean="0"/>
              <a:t>, </a:t>
            </a:r>
            <a:r>
              <a:rPr lang="ru-RU" sz="1400" dirty="0" err="1" smtClean="0"/>
              <a:t>викладачів</a:t>
            </a:r>
            <a:r>
              <a:rPr lang="ru-RU" sz="1400" dirty="0" smtClean="0"/>
              <a:t>.</a:t>
            </a:r>
            <a:endParaRPr lang="ru-RU"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Users\irbis\Desktop\Віртуальна виставка 2018\фото книг\35 сучасні тенденції.jpg"/>
          <p:cNvPicPr>
            <a:picLocks noChangeAspect="1" noChangeArrowheads="1"/>
          </p:cNvPicPr>
          <p:nvPr/>
        </p:nvPicPr>
        <p:blipFill>
          <a:blip r:embed="rId2" cstate="print"/>
          <a:srcRect/>
          <a:stretch>
            <a:fillRect/>
          </a:stretch>
        </p:blipFill>
        <p:spPr bwMode="auto">
          <a:xfrm>
            <a:off x="755576" y="1268760"/>
            <a:ext cx="2995865" cy="4320000"/>
          </a:xfrm>
          <a:prstGeom prst="rect">
            <a:avLst/>
          </a:prstGeom>
          <a:noFill/>
        </p:spPr>
      </p:pic>
      <p:sp>
        <p:nvSpPr>
          <p:cNvPr id="4" name="TextBox 3"/>
          <p:cNvSpPr txBox="1"/>
          <p:nvPr/>
        </p:nvSpPr>
        <p:spPr>
          <a:xfrm>
            <a:off x="3995936" y="2276872"/>
            <a:ext cx="4536504" cy="2246769"/>
          </a:xfrm>
          <a:prstGeom prst="rect">
            <a:avLst/>
          </a:prstGeom>
          <a:noFill/>
        </p:spPr>
        <p:txBody>
          <a:bodyPr wrap="square" rtlCol="0">
            <a:spAutoFit/>
          </a:bodyPr>
          <a:lstStyle/>
          <a:p>
            <a:r>
              <a:rPr lang="ru-RU" sz="1400" dirty="0" err="1" smtClean="0"/>
              <a:t>Сучасні</a:t>
            </a:r>
            <a:r>
              <a:rPr lang="ru-RU" sz="1400" dirty="0" smtClean="0"/>
              <a:t> </a:t>
            </a:r>
            <a:r>
              <a:rPr lang="ru-RU" sz="1400" dirty="0" err="1" smtClean="0"/>
              <a:t>тенденції</a:t>
            </a:r>
            <a:r>
              <a:rPr lang="ru-RU" sz="1400" dirty="0" smtClean="0"/>
              <a:t> </a:t>
            </a:r>
            <a:r>
              <a:rPr lang="ru-RU" sz="1400" dirty="0" err="1" smtClean="0"/>
              <a:t>розбудови</a:t>
            </a:r>
            <a:r>
              <a:rPr lang="ru-RU" sz="1400" dirty="0" smtClean="0"/>
              <a:t> </a:t>
            </a:r>
            <a:r>
              <a:rPr lang="ru-RU" sz="1400" dirty="0" err="1" smtClean="0"/>
              <a:t>правової</a:t>
            </a:r>
            <a:r>
              <a:rPr lang="ru-RU" sz="1400" dirty="0" smtClean="0"/>
              <a:t> </a:t>
            </a:r>
            <a:r>
              <a:rPr lang="ru-RU" sz="1400" dirty="0" err="1" smtClean="0"/>
              <a:t>держави</a:t>
            </a:r>
            <a:r>
              <a:rPr lang="ru-RU" sz="1400" dirty="0" smtClean="0"/>
              <a:t> в </a:t>
            </a:r>
            <a:r>
              <a:rPr lang="ru-RU" sz="1400" dirty="0" err="1" smtClean="0"/>
              <a:t>Україні</a:t>
            </a:r>
            <a:r>
              <a:rPr lang="ru-RU" sz="1400" dirty="0" smtClean="0"/>
              <a:t> </a:t>
            </a:r>
            <a:r>
              <a:rPr lang="uk-UA" sz="1400" dirty="0" smtClean="0"/>
              <a:t>т</a:t>
            </a:r>
            <a:r>
              <a:rPr lang="ru-RU" sz="1400" dirty="0" smtClean="0"/>
              <a:t>а </a:t>
            </a:r>
            <a:r>
              <a:rPr lang="ru-RU" sz="1400" dirty="0" err="1" smtClean="0"/>
              <a:t>світі</a:t>
            </a:r>
            <a:r>
              <a:rPr lang="uk-UA" sz="1400" dirty="0" smtClean="0"/>
              <a:t> : </a:t>
            </a:r>
            <a:r>
              <a:rPr lang="uk-UA" sz="1400" dirty="0" err="1" smtClean="0"/>
              <a:t>зб</a:t>
            </a:r>
            <a:r>
              <a:rPr lang="ru-RU" sz="1400" dirty="0" smtClean="0"/>
              <a:t>. наук </a:t>
            </a:r>
            <a:r>
              <a:rPr lang="ru-RU" sz="1400" dirty="0" err="1" smtClean="0"/>
              <a:t>ст</a:t>
            </a:r>
            <a:r>
              <a:rPr lang="uk-UA" sz="1400" dirty="0" smtClean="0"/>
              <a:t>. </a:t>
            </a:r>
            <a:r>
              <a:rPr lang="ru-RU" sz="1400" dirty="0" smtClean="0"/>
              <a:t>за </a:t>
            </a:r>
            <a:r>
              <a:rPr lang="ru-RU" sz="1400" dirty="0" err="1" smtClean="0"/>
              <a:t>матеріалами</a:t>
            </a:r>
            <a:r>
              <a:rPr lang="ru-RU" sz="1400" dirty="0" smtClean="0"/>
              <a:t> VI </a:t>
            </a:r>
            <a:r>
              <a:rPr lang="ru-RU" sz="1400" dirty="0" err="1" smtClean="0"/>
              <a:t>Міжнар</a:t>
            </a:r>
            <a:r>
              <a:rPr lang="ru-RU" sz="1400" dirty="0" smtClean="0"/>
              <a:t> </a:t>
            </a:r>
            <a:r>
              <a:rPr lang="ru-RU" sz="1400" dirty="0" err="1" smtClean="0"/>
              <a:t>наук-практ</a:t>
            </a:r>
            <a:r>
              <a:rPr lang="ru-RU" sz="1400" dirty="0" smtClean="0"/>
              <a:t>. </a:t>
            </a:r>
            <a:r>
              <a:rPr lang="ru-RU" sz="1400" dirty="0" err="1" smtClean="0"/>
              <a:t>конф</a:t>
            </a:r>
            <a:r>
              <a:rPr lang="ru-RU" sz="1400" dirty="0" smtClean="0"/>
              <a:t>. </a:t>
            </a:r>
            <a:r>
              <a:rPr lang="uk-UA" sz="1400" dirty="0" smtClean="0"/>
              <a:t>(</a:t>
            </a:r>
            <a:r>
              <a:rPr lang="ru-RU" sz="1400" dirty="0" smtClean="0"/>
              <a:t>19 </a:t>
            </a:r>
            <a:r>
              <a:rPr lang="ru-RU" sz="1400" dirty="0" err="1" smtClean="0"/>
              <a:t>квіт</a:t>
            </a:r>
            <a:r>
              <a:rPr lang="uk-UA" sz="1400" dirty="0" smtClean="0"/>
              <a:t>.</a:t>
            </a:r>
            <a:r>
              <a:rPr lang="ru-RU" sz="1400" dirty="0" smtClean="0"/>
              <a:t> 2018 </a:t>
            </a:r>
            <a:r>
              <a:rPr lang="ru-RU" sz="1400" dirty="0" err="1" smtClean="0"/>
              <a:t>р</a:t>
            </a:r>
            <a:r>
              <a:rPr lang="uk-UA" sz="1400" dirty="0" smtClean="0"/>
              <a:t>.</a:t>
            </a:r>
            <a:r>
              <a:rPr lang="ru-RU" sz="1400" dirty="0" smtClean="0"/>
              <a:t>) / </a:t>
            </a:r>
            <a:r>
              <a:rPr lang="uk-UA" sz="1400" dirty="0" smtClean="0"/>
              <a:t>ЖНАЕУ. –</a:t>
            </a:r>
            <a:r>
              <a:rPr lang="ru-RU" sz="1400" dirty="0" smtClean="0"/>
              <a:t> Житомир : </a:t>
            </a:r>
          </a:p>
          <a:p>
            <a:pPr algn="just"/>
            <a:r>
              <a:rPr lang="ru-RU" sz="1400" dirty="0" smtClean="0"/>
              <a:t> О. О. </a:t>
            </a:r>
            <a:r>
              <a:rPr lang="ru-RU" sz="1400" dirty="0" err="1" smtClean="0"/>
              <a:t>Євенок</a:t>
            </a:r>
            <a:r>
              <a:rPr lang="ru-RU" sz="1400" dirty="0" smtClean="0"/>
              <a:t>, 2018. </a:t>
            </a:r>
            <a:r>
              <a:rPr lang="uk-UA" sz="1400" dirty="0" smtClean="0"/>
              <a:t>–</a:t>
            </a:r>
            <a:r>
              <a:rPr lang="ru-RU" sz="1400" dirty="0" smtClean="0"/>
              <a:t> 556 с.</a:t>
            </a:r>
          </a:p>
          <a:p>
            <a:pPr algn="just"/>
            <a:endParaRPr lang="uk-UA" sz="1400" dirty="0" smtClean="0"/>
          </a:p>
          <a:p>
            <a:pPr algn="just"/>
            <a:r>
              <a:rPr lang="uk-UA" sz="1400" dirty="0" smtClean="0"/>
              <a:t>У збірнику наукових статей розглядаються сучасні тенденції розбудови правової держави в Україні та світі, які обговорювалися на </a:t>
            </a:r>
            <a:r>
              <a:rPr lang="ru-RU" sz="1400" dirty="0" smtClean="0"/>
              <a:t>VI</a:t>
            </a:r>
            <a:r>
              <a:rPr lang="uk-UA" sz="1400" dirty="0" smtClean="0"/>
              <a:t> Міжнародній науково-практичній конференції в м. Житомирі 19 квітня 2018 року.</a:t>
            </a:r>
            <a:endParaRPr lang="ru-RU"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descr="C:\Users\irbis\Desktop\Віртуальна виставка 2018\фото книг\35. Техніка управлінської.jpg"/>
          <p:cNvPicPr>
            <a:picLocks noChangeAspect="1" noChangeArrowheads="1"/>
          </p:cNvPicPr>
          <p:nvPr/>
        </p:nvPicPr>
        <p:blipFill>
          <a:blip r:embed="rId2" cstate="print"/>
          <a:srcRect/>
          <a:stretch>
            <a:fillRect/>
          </a:stretch>
        </p:blipFill>
        <p:spPr bwMode="auto">
          <a:xfrm>
            <a:off x="699358" y="1269240"/>
            <a:ext cx="3080554" cy="4320000"/>
          </a:xfrm>
          <a:prstGeom prst="rect">
            <a:avLst/>
          </a:prstGeom>
          <a:noFill/>
        </p:spPr>
      </p:pic>
      <p:sp>
        <p:nvSpPr>
          <p:cNvPr id="4" name="TextBox 3"/>
          <p:cNvSpPr txBox="1"/>
          <p:nvPr/>
        </p:nvSpPr>
        <p:spPr>
          <a:xfrm>
            <a:off x="3894432" y="2334359"/>
            <a:ext cx="4824536" cy="2246769"/>
          </a:xfrm>
          <a:prstGeom prst="rect">
            <a:avLst/>
          </a:prstGeom>
          <a:noFill/>
        </p:spPr>
        <p:txBody>
          <a:bodyPr wrap="square" rtlCol="0">
            <a:spAutoFit/>
          </a:bodyPr>
          <a:lstStyle/>
          <a:p>
            <a:pPr algn="just"/>
            <a:r>
              <a:rPr lang="ru-RU" sz="1400" dirty="0" err="1" smtClean="0"/>
              <a:t>Ходаківський</a:t>
            </a:r>
            <a:r>
              <a:rPr lang="ru-RU" sz="1400" dirty="0" smtClean="0"/>
              <a:t> Є. І. </a:t>
            </a:r>
            <a:r>
              <a:rPr lang="ru-RU" sz="1400" dirty="0" err="1" smtClean="0"/>
              <a:t>Техніка</a:t>
            </a:r>
            <a:r>
              <a:rPr lang="ru-RU" sz="1400" dirty="0" smtClean="0"/>
              <a:t> </a:t>
            </a:r>
            <a:r>
              <a:rPr lang="ru-RU" sz="1400" dirty="0" err="1" smtClean="0"/>
              <a:t>управлінської</a:t>
            </a:r>
            <a:r>
              <a:rPr lang="ru-RU" sz="1400" dirty="0" smtClean="0"/>
              <a:t> </a:t>
            </a:r>
            <a:r>
              <a:rPr lang="ru-RU" sz="1400" dirty="0" err="1" smtClean="0"/>
              <a:t>безпеки</a:t>
            </a:r>
            <a:r>
              <a:rPr lang="ru-RU" sz="1400" dirty="0" smtClean="0"/>
              <a:t> / </a:t>
            </a:r>
          </a:p>
          <a:p>
            <a:r>
              <a:rPr lang="ru-RU" sz="1400" dirty="0" smtClean="0"/>
              <a:t>Є. І. </a:t>
            </a:r>
            <a:r>
              <a:rPr lang="ru-RU" sz="1400" dirty="0" err="1" smtClean="0"/>
              <a:t>Ходаківський</a:t>
            </a:r>
            <a:r>
              <a:rPr lang="uk-UA" sz="1400" dirty="0" smtClean="0"/>
              <a:t>. –</a:t>
            </a:r>
            <a:r>
              <a:rPr lang="ru-RU" sz="1400" dirty="0" smtClean="0"/>
              <a:t> Житомир : </a:t>
            </a:r>
            <a:r>
              <a:rPr lang="ru-RU" sz="1400" dirty="0" err="1" smtClean="0"/>
              <a:t>Гембарський</a:t>
            </a:r>
            <a:r>
              <a:rPr lang="ru-RU" sz="1400" dirty="0" smtClean="0"/>
              <a:t> О. П., 2018. </a:t>
            </a:r>
            <a:r>
              <a:rPr lang="uk-UA" sz="1400" dirty="0" smtClean="0"/>
              <a:t>–</a:t>
            </a:r>
            <a:r>
              <a:rPr lang="ru-RU" sz="1400" dirty="0" smtClean="0"/>
              <a:t> 60 с.</a:t>
            </a:r>
          </a:p>
          <a:p>
            <a:pPr algn="just"/>
            <a:endParaRPr lang="ru-RU" sz="1400" dirty="0" smtClean="0"/>
          </a:p>
          <a:p>
            <a:pPr algn="just"/>
            <a:r>
              <a:rPr lang="ru-RU" sz="1400" dirty="0" smtClean="0"/>
              <a:t>     Рекомендовано для </a:t>
            </a:r>
            <a:r>
              <a:rPr lang="ru-RU" sz="1400" dirty="0" err="1" smtClean="0"/>
              <a:t>магістрів</a:t>
            </a:r>
            <a:r>
              <a:rPr lang="ru-RU" sz="1400" dirty="0" smtClean="0"/>
              <a:t>, </a:t>
            </a:r>
            <a:r>
              <a:rPr lang="ru-RU" sz="1400" dirty="0" err="1" smtClean="0"/>
              <a:t>які</a:t>
            </a:r>
            <a:r>
              <a:rPr lang="ru-RU" sz="1400" dirty="0" smtClean="0"/>
              <a:t> </a:t>
            </a:r>
            <a:r>
              <a:rPr lang="ru-RU" sz="1400" dirty="0" err="1" smtClean="0"/>
              <a:t>опановують</a:t>
            </a:r>
            <a:r>
              <a:rPr lang="ru-RU" sz="1400" dirty="0" smtClean="0"/>
              <a:t> </a:t>
            </a:r>
            <a:r>
              <a:rPr lang="ru-RU" sz="1400" dirty="0" err="1" smtClean="0"/>
              <a:t>спеціальність</a:t>
            </a:r>
            <a:r>
              <a:rPr lang="ru-RU" sz="1400" dirty="0" smtClean="0"/>
              <a:t> «</a:t>
            </a:r>
            <a:r>
              <a:rPr lang="ru-RU" sz="1400" dirty="0" err="1" smtClean="0"/>
              <a:t>Публічне</a:t>
            </a:r>
            <a:r>
              <a:rPr lang="ru-RU" sz="1400" dirty="0" smtClean="0"/>
              <a:t> </a:t>
            </a:r>
            <a:r>
              <a:rPr lang="ru-RU" sz="1400" dirty="0" err="1" smtClean="0"/>
              <a:t>управління</a:t>
            </a:r>
            <a:r>
              <a:rPr lang="ru-RU" sz="1400" dirty="0" smtClean="0"/>
              <a:t> і </a:t>
            </a:r>
            <a:r>
              <a:rPr lang="ru-RU" sz="1400" dirty="0" err="1" smtClean="0"/>
              <a:t>адміністрування</a:t>
            </a:r>
            <a:r>
              <a:rPr lang="ru-RU" sz="1400" dirty="0" smtClean="0"/>
              <a:t>», </a:t>
            </a:r>
            <a:r>
              <a:rPr lang="ru-RU" sz="1400" dirty="0" err="1" smtClean="0"/>
              <a:t>студентів</a:t>
            </a:r>
            <a:r>
              <a:rPr lang="ru-RU" sz="1400" dirty="0" smtClean="0"/>
              <a:t>, </a:t>
            </a:r>
            <a:r>
              <a:rPr lang="ru-RU" sz="1400" dirty="0" err="1" smtClean="0"/>
              <a:t>аспірантів</a:t>
            </a:r>
            <a:r>
              <a:rPr lang="ru-RU" sz="1400" dirty="0" smtClean="0"/>
              <a:t>, </a:t>
            </a:r>
            <a:r>
              <a:rPr lang="ru-RU" sz="1400" dirty="0" err="1" smtClean="0"/>
              <a:t>викладачів</a:t>
            </a:r>
            <a:r>
              <a:rPr lang="ru-RU" sz="1400" dirty="0" smtClean="0"/>
              <a:t>, </a:t>
            </a:r>
            <a:r>
              <a:rPr lang="ru-RU" sz="1400" dirty="0" err="1" smtClean="0"/>
              <a:t>вчителів</a:t>
            </a:r>
            <a:r>
              <a:rPr lang="ru-RU" sz="1400" dirty="0" smtClean="0"/>
              <a:t> </a:t>
            </a:r>
            <a:r>
              <a:rPr lang="ru-RU" sz="1400" dirty="0" err="1" smtClean="0"/>
              <a:t>і</a:t>
            </a:r>
            <a:r>
              <a:rPr lang="ru-RU" sz="1400" dirty="0" smtClean="0"/>
              <a:t> для широкого </a:t>
            </a:r>
            <a:r>
              <a:rPr lang="ru-RU" sz="1400" dirty="0" err="1" smtClean="0"/>
              <a:t>загалу</a:t>
            </a:r>
            <a:r>
              <a:rPr lang="ru-RU" sz="1400" dirty="0" smtClean="0"/>
              <a:t> </a:t>
            </a:r>
            <a:r>
              <a:rPr lang="ru-RU" sz="1400" dirty="0" err="1" smtClean="0"/>
              <a:t>читачів</a:t>
            </a:r>
            <a:r>
              <a:rPr lang="ru-RU" sz="1400" dirty="0" smtClean="0"/>
              <a:t>, </a:t>
            </a:r>
            <a:r>
              <a:rPr lang="ru-RU" sz="1400" dirty="0" err="1" smtClean="0"/>
              <a:t>соціальних</a:t>
            </a:r>
            <a:r>
              <a:rPr lang="ru-RU" sz="1400" dirty="0" smtClean="0"/>
              <a:t> та </a:t>
            </a:r>
            <a:r>
              <a:rPr lang="ru-RU" sz="1400" dirty="0" err="1" smtClean="0"/>
              <a:t>педагогічних</a:t>
            </a:r>
            <a:r>
              <a:rPr lang="ru-RU" sz="1400" dirty="0" smtClean="0"/>
              <a:t> </a:t>
            </a:r>
            <a:r>
              <a:rPr lang="ru-RU" sz="1400" dirty="0" err="1" smtClean="0"/>
              <a:t>працівників</a:t>
            </a:r>
            <a:r>
              <a:rPr lang="ru-RU" sz="1400" dirty="0" smtClean="0"/>
              <a:t> </a:t>
            </a:r>
            <a:r>
              <a:rPr lang="ru-RU" sz="1400" dirty="0" err="1" smtClean="0"/>
              <a:t>та</a:t>
            </a:r>
            <a:r>
              <a:rPr lang="ru-RU" sz="1400" dirty="0" smtClean="0"/>
              <a:t> </a:t>
            </a:r>
            <a:r>
              <a:rPr lang="ru-RU" sz="1400" dirty="0" err="1" smtClean="0"/>
              <a:t>всіх</a:t>
            </a:r>
            <a:r>
              <a:rPr lang="ru-RU" sz="1400" dirty="0" smtClean="0"/>
              <a:t> тих, </a:t>
            </a:r>
            <a:r>
              <a:rPr lang="ru-RU" sz="1400" dirty="0" err="1" smtClean="0"/>
              <a:t>хто</a:t>
            </a:r>
            <a:r>
              <a:rPr lang="ru-RU" sz="1400" dirty="0" smtClean="0"/>
              <a:t> </a:t>
            </a:r>
            <a:r>
              <a:rPr lang="ru-RU" sz="1400" dirty="0" err="1" smtClean="0"/>
              <a:t>здійснює</a:t>
            </a:r>
            <a:r>
              <a:rPr lang="ru-RU" sz="1400" dirty="0" smtClean="0"/>
              <a:t> </a:t>
            </a:r>
            <a:r>
              <a:rPr lang="ru-RU" sz="1400" dirty="0" err="1" smtClean="0"/>
              <a:t>управлінську</a:t>
            </a:r>
            <a:r>
              <a:rPr lang="ru-RU" sz="1400" dirty="0" smtClean="0"/>
              <a:t> </a:t>
            </a:r>
            <a:r>
              <a:rPr lang="ru-RU" sz="1400" dirty="0" err="1" smtClean="0"/>
              <a:t>діяльність</a:t>
            </a:r>
            <a:r>
              <a:rPr lang="ru-RU" sz="1400" dirty="0" smtClean="0"/>
              <a:t>, </a:t>
            </a:r>
            <a:r>
              <a:rPr lang="ru-RU" sz="1400" dirty="0" err="1" smtClean="0"/>
              <a:t>застосовує</a:t>
            </a:r>
            <a:r>
              <a:rPr lang="ru-RU" sz="1400" dirty="0" smtClean="0"/>
              <a:t> </a:t>
            </a:r>
            <a:r>
              <a:rPr lang="ru-RU" sz="1400" dirty="0" err="1" smtClean="0"/>
              <a:t>моральні</a:t>
            </a:r>
            <a:r>
              <a:rPr lang="ru-RU" sz="1400" dirty="0" smtClean="0"/>
              <a:t> </a:t>
            </a:r>
            <a:r>
              <a:rPr lang="ru-RU" sz="1400" dirty="0" err="1" smtClean="0"/>
              <a:t>принципи</a:t>
            </a:r>
            <a:r>
              <a:rPr lang="ru-RU" sz="1400" dirty="0" smtClean="0"/>
              <a:t> </a:t>
            </a:r>
            <a:r>
              <a:rPr lang="ru-RU" sz="1400" dirty="0" err="1" smtClean="0"/>
              <a:t>етичного</a:t>
            </a:r>
            <a:r>
              <a:rPr lang="ru-RU" sz="1400" dirty="0" smtClean="0"/>
              <a:t> </a:t>
            </a:r>
            <a:r>
              <a:rPr lang="ru-RU" sz="1400" dirty="0" err="1" smtClean="0"/>
              <a:t>управління</a:t>
            </a:r>
            <a:r>
              <a:rPr lang="ru-RU" sz="1400" dirty="0" smtClean="0"/>
              <a:t>.</a:t>
            </a:r>
            <a:endParaRPr lang="ru-RU"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довідник з цитології.jpg"/>
          <p:cNvPicPr>
            <a:picLocks noChangeAspect="1"/>
          </p:cNvPicPr>
          <p:nvPr/>
        </p:nvPicPr>
        <p:blipFill>
          <a:blip r:embed="rId2" cstate="print"/>
          <a:stretch>
            <a:fillRect/>
          </a:stretch>
        </p:blipFill>
        <p:spPr>
          <a:xfrm>
            <a:off x="712712" y="1269240"/>
            <a:ext cx="3067200" cy="4320000"/>
          </a:xfrm>
          <a:prstGeom prst="rect">
            <a:avLst/>
          </a:prstGeom>
        </p:spPr>
      </p:pic>
      <p:sp>
        <p:nvSpPr>
          <p:cNvPr id="3" name="TextBox 2"/>
          <p:cNvSpPr txBox="1"/>
          <p:nvPr/>
        </p:nvSpPr>
        <p:spPr>
          <a:xfrm>
            <a:off x="3923928" y="2204864"/>
            <a:ext cx="4752528" cy="2462213"/>
          </a:xfrm>
          <a:prstGeom prst="rect">
            <a:avLst/>
          </a:prstGeom>
          <a:noFill/>
        </p:spPr>
        <p:txBody>
          <a:bodyPr wrap="square" rtlCol="0">
            <a:spAutoFit/>
          </a:bodyPr>
          <a:lstStyle/>
          <a:p>
            <a:r>
              <a:rPr lang="ru-RU" sz="1400" dirty="0" err="1" smtClean="0"/>
              <a:t>Довідник</a:t>
            </a:r>
            <a:r>
              <a:rPr lang="ru-RU" sz="1400" dirty="0" smtClean="0"/>
              <a:t> </a:t>
            </a:r>
            <a:r>
              <a:rPr lang="ru-RU" sz="1400" dirty="0" err="1" smtClean="0"/>
              <a:t>з</a:t>
            </a:r>
            <a:r>
              <a:rPr lang="ru-RU" sz="1400" dirty="0" smtClean="0"/>
              <a:t> </a:t>
            </a:r>
            <a:r>
              <a:rPr lang="ru-RU" sz="1400" dirty="0" err="1" smtClean="0"/>
              <a:t>цитології</a:t>
            </a:r>
            <a:r>
              <a:rPr lang="ru-RU" sz="1400" dirty="0" smtClean="0"/>
              <a:t>, </a:t>
            </a:r>
            <a:r>
              <a:rPr lang="ru-RU" sz="1400" dirty="0" err="1" smtClean="0"/>
              <a:t>ембріології</a:t>
            </a:r>
            <a:r>
              <a:rPr lang="ru-RU" sz="1400" dirty="0" smtClean="0"/>
              <a:t> та </a:t>
            </a:r>
            <a:r>
              <a:rPr lang="ru-RU" sz="1400" dirty="0" err="1" smtClean="0"/>
              <a:t>гістології</a:t>
            </a:r>
            <a:r>
              <a:rPr lang="ru-RU" sz="1400" dirty="0" smtClean="0"/>
              <a:t> </a:t>
            </a:r>
            <a:r>
              <a:rPr lang="ru-RU" sz="1400" dirty="0" err="1" smtClean="0"/>
              <a:t>свійських</a:t>
            </a:r>
            <a:r>
              <a:rPr lang="ru-RU" sz="1400" dirty="0" smtClean="0"/>
              <a:t> </a:t>
            </a:r>
            <a:r>
              <a:rPr lang="ru-RU" sz="1400" dirty="0" err="1" smtClean="0"/>
              <a:t>тварин</a:t>
            </a:r>
            <a:r>
              <a:rPr lang="ru-RU" sz="1400" dirty="0" smtClean="0"/>
              <a:t> / Л. П. </a:t>
            </a:r>
            <a:r>
              <a:rPr lang="ru-RU" sz="1400" dirty="0" err="1" smtClean="0"/>
              <a:t>Горальський</a:t>
            </a:r>
            <a:r>
              <a:rPr lang="ru-RU" sz="1400" dirty="0" smtClean="0"/>
              <a:t>, В. Т. Хомич, І. М. </a:t>
            </a:r>
            <a:r>
              <a:rPr lang="ru-RU" sz="1400" dirty="0" err="1" smtClean="0"/>
              <a:t>Сокульський</a:t>
            </a:r>
            <a:r>
              <a:rPr lang="ru-RU" sz="1400" dirty="0" smtClean="0"/>
              <a:t> [</a:t>
            </a:r>
            <a:r>
              <a:rPr lang="uk-UA" sz="1400" dirty="0" smtClean="0"/>
              <a:t>та ін.</a:t>
            </a:r>
            <a:r>
              <a:rPr lang="ru-RU" sz="1400" dirty="0" smtClean="0"/>
              <a:t>]</a:t>
            </a:r>
            <a:r>
              <a:rPr lang="uk-UA" sz="1400" dirty="0" smtClean="0"/>
              <a:t>. – </a:t>
            </a:r>
            <a:r>
              <a:rPr lang="ru-RU" sz="1400" dirty="0" smtClean="0"/>
              <a:t> Житомир : ЖНАЕУ</a:t>
            </a:r>
            <a:r>
              <a:rPr lang="uk-UA" sz="1400" dirty="0" smtClean="0"/>
              <a:t>, </a:t>
            </a:r>
            <a:r>
              <a:rPr lang="ru-RU" sz="1400" dirty="0" smtClean="0"/>
              <a:t>2018</a:t>
            </a:r>
            <a:r>
              <a:rPr lang="uk-UA" sz="1400" dirty="0" smtClean="0"/>
              <a:t>. – </a:t>
            </a:r>
            <a:r>
              <a:rPr lang="ru-RU" sz="1400" dirty="0" smtClean="0"/>
              <a:t>260 с.</a:t>
            </a:r>
          </a:p>
          <a:p>
            <a:pPr algn="just"/>
            <a:r>
              <a:rPr lang="ru-RU" sz="1400" dirty="0" smtClean="0"/>
              <a:t> </a:t>
            </a:r>
          </a:p>
          <a:p>
            <a:pPr algn="just"/>
            <a:endParaRPr lang="ru-RU" sz="1400" dirty="0" smtClean="0"/>
          </a:p>
          <a:p>
            <a:pPr algn="just"/>
            <a:r>
              <a:rPr lang="ru-RU" sz="1400" dirty="0" smtClean="0"/>
              <a:t>     </a:t>
            </a:r>
            <a:r>
              <a:rPr lang="ru-RU" sz="1400" dirty="0" err="1" smtClean="0"/>
              <a:t>Довідник</a:t>
            </a:r>
            <a:r>
              <a:rPr lang="ru-RU" sz="1400" dirty="0" smtClean="0"/>
              <a:t> </a:t>
            </a:r>
            <a:r>
              <a:rPr lang="ru-RU" sz="1400" dirty="0" err="1" smtClean="0"/>
              <a:t>з</a:t>
            </a:r>
            <a:r>
              <a:rPr lang="ru-RU" sz="1400" dirty="0" smtClean="0"/>
              <a:t> </a:t>
            </a:r>
            <a:r>
              <a:rPr lang="ru-RU" sz="1400" dirty="0" err="1" smtClean="0"/>
              <a:t>цитології</a:t>
            </a:r>
            <a:r>
              <a:rPr lang="ru-RU" sz="1400" dirty="0" smtClean="0"/>
              <a:t>, </a:t>
            </a:r>
            <a:r>
              <a:rPr lang="ru-RU" sz="1400" dirty="0" err="1" smtClean="0"/>
              <a:t>ембріології</a:t>
            </a:r>
            <a:r>
              <a:rPr lang="ru-RU" sz="1400" dirty="0" smtClean="0"/>
              <a:t> та </a:t>
            </a:r>
            <a:r>
              <a:rPr lang="ru-RU" sz="1400" dirty="0" err="1" smtClean="0"/>
              <a:t>гістології</a:t>
            </a:r>
            <a:r>
              <a:rPr lang="ru-RU" sz="1400" dirty="0" smtClean="0"/>
              <a:t> </a:t>
            </a:r>
            <a:r>
              <a:rPr lang="ru-RU" sz="1400" dirty="0" err="1" smtClean="0"/>
              <a:t>містить</a:t>
            </a:r>
            <a:r>
              <a:rPr lang="ru-RU" sz="1400" dirty="0" smtClean="0"/>
              <a:t> </a:t>
            </a:r>
            <a:r>
              <a:rPr lang="ru-RU" sz="1400" dirty="0" err="1" smtClean="0"/>
              <a:t>теоретичний</a:t>
            </a:r>
            <a:r>
              <a:rPr lang="ru-RU" sz="1400" dirty="0" smtClean="0"/>
              <a:t> </a:t>
            </a:r>
            <a:r>
              <a:rPr lang="ru-RU" sz="1400" dirty="0" err="1" smtClean="0"/>
              <a:t>матеріал</a:t>
            </a:r>
            <a:r>
              <a:rPr lang="ru-RU" sz="1400" dirty="0" smtClean="0"/>
              <a:t> про </a:t>
            </a:r>
            <a:r>
              <a:rPr lang="ru-RU" sz="1400" dirty="0" err="1" smtClean="0"/>
              <a:t>будову</a:t>
            </a:r>
            <a:r>
              <a:rPr lang="ru-RU" sz="1400" dirty="0" smtClean="0"/>
              <a:t> </a:t>
            </a:r>
            <a:r>
              <a:rPr lang="ru-RU" sz="1400" dirty="0" err="1" smtClean="0"/>
              <a:t>клітини</a:t>
            </a:r>
            <a:r>
              <a:rPr lang="ru-RU" sz="1400" dirty="0" smtClean="0"/>
              <a:t>, тканин та </a:t>
            </a:r>
            <a:r>
              <a:rPr lang="ru-RU" sz="1400" dirty="0" err="1" smtClean="0"/>
              <a:t>органів</a:t>
            </a:r>
            <a:r>
              <a:rPr lang="ru-RU" sz="1400" dirty="0" smtClean="0"/>
              <a:t> </a:t>
            </a:r>
            <a:r>
              <a:rPr lang="ru-RU" sz="1400" dirty="0" err="1" smtClean="0"/>
              <a:t>свійських</a:t>
            </a:r>
            <a:r>
              <a:rPr lang="ru-RU" sz="1400" dirty="0" smtClean="0"/>
              <a:t> </a:t>
            </a:r>
            <a:r>
              <a:rPr lang="ru-RU" sz="1400" dirty="0" err="1" smtClean="0"/>
              <a:t>тварин</a:t>
            </a:r>
            <a:r>
              <a:rPr lang="ru-RU" sz="1400" dirty="0" smtClean="0"/>
              <a:t> </a:t>
            </a:r>
            <a:r>
              <a:rPr lang="ru-RU" sz="1400" dirty="0" err="1" smtClean="0"/>
              <a:t>та</a:t>
            </a:r>
            <a:r>
              <a:rPr lang="ru-RU" sz="1400" dirty="0" smtClean="0"/>
              <a:t> </a:t>
            </a:r>
            <a:r>
              <a:rPr lang="ru-RU" sz="1400" dirty="0" err="1" smtClean="0"/>
              <a:t>їх</a:t>
            </a:r>
            <a:r>
              <a:rPr lang="ru-RU" sz="1400" dirty="0" smtClean="0"/>
              <a:t> </a:t>
            </a:r>
            <a:r>
              <a:rPr lang="ru-RU" sz="1400" dirty="0" err="1" smtClean="0"/>
              <a:t>ембріогенез</a:t>
            </a:r>
            <a:r>
              <a:rPr lang="ru-RU" sz="1400" dirty="0" smtClean="0"/>
              <a:t>. </a:t>
            </a:r>
            <a:r>
              <a:rPr lang="ru-RU" sz="1400" dirty="0" err="1" smtClean="0"/>
              <a:t>Рекомендується</a:t>
            </a:r>
            <a:r>
              <a:rPr lang="ru-RU" sz="1400" dirty="0" smtClean="0"/>
              <a:t> для самоконтролю </a:t>
            </a:r>
            <a:r>
              <a:rPr lang="ru-RU" sz="1400" dirty="0" err="1" smtClean="0"/>
              <a:t>знань</a:t>
            </a:r>
            <a:r>
              <a:rPr lang="ru-RU" sz="1400" dirty="0" smtClean="0"/>
              <a:t> </a:t>
            </a:r>
            <a:r>
              <a:rPr lang="ru-RU" sz="1400" dirty="0" err="1" smtClean="0"/>
              <a:t>студентів</a:t>
            </a:r>
            <a:r>
              <a:rPr lang="ru-RU" sz="1400" dirty="0" smtClean="0"/>
              <a:t> </a:t>
            </a:r>
            <a:r>
              <a:rPr lang="ru-RU" sz="1400" dirty="0" err="1" smtClean="0"/>
              <a:t>факультетів</a:t>
            </a:r>
            <a:r>
              <a:rPr lang="ru-RU" sz="1400" dirty="0" smtClean="0"/>
              <a:t> </a:t>
            </a:r>
            <a:r>
              <a:rPr lang="ru-RU" sz="1400" dirty="0" err="1" smtClean="0"/>
              <a:t>ветеринарної</a:t>
            </a:r>
            <a:r>
              <a:rPr lang="ru-RU" sz="1400" dirty="0" smtClean="0"/>
              <a:t> </a:t>
            </a:r>
            <a:r>
              <a:rPr lang="ru-RU" sz="1400" dirty="0" err="1" smtClean="0"/>
              <a:t>медицини</a:t>
            </a:r>
            <a:r>
              <a:rPr lang="ru-RU" sz="1400" dirty="0" smtClean="0"/>
              <a:t> та </a:t>
            </a:r>
            <a:r>
              <a:rPr lang="ru-RU" sz="1400" dirty="0" err="1" smtClean="0"/>
              <a:t>технології</a:t>
            </a:r>
            <a:r>
              <a:rPr lang="ru-RU" sz="1400" dirty="0" smtClean="0"/>
              <a:t> </a:t>
            </a:r>
            <a:r>
              <a:rPr lang="ru-RU" sz="1400" dirty="0" err="1" smtClean="0"/>
              <a:t>виробництва</a:t>
            </a:r>
            <a:r>
              <a:rPr lang="ru-RU" sz="1400" dirty="0" smtClean="0"/>
              <a:t> </a:t>
            </a:r>
            <a:r>
              <a:rPr lang="ru-RU" sz="1400" dirty="0" err="1" smtClean="0"/>
              <a:t>переробки</a:t>
            </a:r>
            <a:r>
              <a:rPr lang="ru-RU" sz="1400" dirty="0" smtClean="0"/>
              <a:t> </a:t>
            </a:r>
            <a:r>
              <a:rPr lang="ru-RU" sz="1400" dirty="0" err="1" smtClean="0"/>
              <a:t>продукції</a:t>
            </a:r>
            <a:r>
              <a:rPr lang="ru-RU" sz="1400" dirty="0" smtClean="0"/>
              <a:t> </a:t>
            </a:r>
            <a:r>
              <a:rPr lang="ru-RU" sz="1400" dirty="0" err="1" smtClean="0"/>
              <a:t>тваринництва</a:t>
            </a:r>
            <a:r>
              <a:rPr lang="ru-RU" sz="1400" dirty="0" smtClean="0"/>
              <a:t>.</a:t>
            </a:r>
            <a:endParaRPr lang="ru-RU"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Морфофукціональний стан.jpg"/>
          <p:cNvPicPr>
            <a:picLocks noChangeAspect="1"/>
          </p:cNvPicPr>
          <p:nvPr/>
        </p:nvPicPr>
        <p:blipFill>
          <a:blip r:embed="rId2" cstate="print"/>
          <a:stretch>
            <a:fillRect/>
          </a:stretch>
        </p:blipFill>
        <p:spPr>
          <a:xfrm>
            <a:off x="683568" y="1269240"/>
            <a:ext cx="3120821" cy="4320000"/>
          </a:xfrm>
          <a:prstGeom prst="rect">
            <a:avLst/>
          </a:prstGeom>
        </p:spPr>
      </p:pic>
      <p:sp>
        <p:nvSpPr>
          <p:cNvPr id="4" name="TextBox 3"/>
          <p:cNvSpPr txBox="1"/>
          <p:nvPr/>
        </p:nvSpPr>
        <p:spPr>
          <a:xfrm>
            <a:off x="3995936" y="692696"/>
            <a:ext cx="4680520" cy="5478423"/>
          </a:xfrm>
          <a:prstGeom prst="rect">
            <a:avLst/>
          </a:prstGeom>
          <a:noFill/>
        </p:spPr>
        <p:txBody>
          <a:bodyPr wrap="square" rtlCol="0">
            <a:spAutoFit/>
          </a:bodyPr>
          <a:lstStyle/>
          <a:p>
            <a:r>
              <a:rPr lang="uk-UA" sz="1400" dirty="0" err="1"/>
              <a:t>Морфофункціональний</a:t>
            </a:r>
            <a:r>
              <a:rPr lang="uk-UA" sz="1400" dirty="0"/>
              <a:t> стан та корекція проникності плацентарного бар’єру у корів / Г. М. Калиновський, </a:t>
            </a:r>
          </a:p>
          <a:p>
            <a:pPr algn="just"/>
            <a:r>
              <a:rPr lang="uk-UA" sz="1400" dirty="0"/>
              <a:t>Л. П. Афанасієва, М. М. </a:t>
            </a:r>
            <a:r>
              <a:rPr lang="uk-UA" sz="1400" dirty="0" err="1"/>
              <a:t>Омеляненко</a:t>
            </a:r>
            <a:r>
              <a:rPr lang="uk-UA" sz="1400" dirty="0"/>
              <a:t> [та ін.]. – Житомир : </a:t>
            </a:r>
          </a:p>
          <a:p>
            <a:pPr algn="just"/>
            <a:r>
              <a:rPr lang="uk-UA" sz="1400" dirty="0"/>
              <a:t>О. О. </a:t>
            </a:r>
            <a:r>
              <a:rPr lang="uk-UA" sz="1400" dirty="0" err="1"/>
              <a:t>Євенок</a:t>
            </a:r>
            <a:r>
              <a:rPr lang="uk-UA" sz="1400" dirty="0"/>
              <a:t>, 2019. – 108 с.</a:t>
            </a:r>
            <a:endParaRPr lang="ru-RU" sz="1400" dirty="0"/>
          </a:p>
          <a:p>
            <a:pPr indent="288000" algn="just"/>
            <a:endParaRPr lang="uk-UA" sz="1400" dirty="0" smtClean="0"/>
          </a:p>
          <a:p>
            <a:pPr indent="288000" algn="just"/>
            <a:r>
              <a:rPr lang="uk-UA" sz="1400" dirty="0" smtClean="0"/>
              <a:t>Плацента </a:t>
            </a:r>
            <a:r>
              <a:rPr lang="uk-UA" sz="1400" dirty="0" smtClean="0"/>
              <a:t>як провізорний орган протягом вагітності виконує багато функцій, серед яких бар'єрна, що охороняє плід від шкідливих для нього ендогенних і екзогенних речовин. Проникність плацентарного бар’єру залежить від багатьох факторів.</a:t>
            </a:r>
          </a:p>
          <a:p>
            <a:pPr indent="288000" algn="just"/>
            <a:r>
              <a:rPr lang="uk-UA" sz="1400" dirty="0" smtClean="0"/>
              <a:t>У монографії представлені повідомлення з літературних джерел, що стосуються морфології плаценти, та результати досліджень авторів щодо впливу на її проникність </a:t>
            </a:r>
            <a:r>
              <a:rPr lang="uk-UA" sz="1400" dirty="0" err="1" smtClean="0"/>
              <a:t>плюмбуму</a:t>
            </a:r>
            <a:r>
              <a:rPr lang="uk-UA" sz="1400" dirty="0" smtClean="0"/>
              <a:t> і кадмію.</a:t>
            </a:r>
          </a:p>
          <a:p>
            <a:pPr indent="288000" algn="just"/>
            <a:r>
              <a:rPr lang="uk-UA" sz="1400" dirty="0" smtClean="0"/>
              <a:t>Дослідження проведені в різних біогеохімічних провінціях на поголів’ї корів ферм господарств, які функціонують на територіях умовно чистих відносно радіаційного забруднення та віднесених до третьої зони забруднення. Доведено значення згодовування в складі раціону суміші сірки і </a:t>
            </a:r>
            <a:r>
              <a:rPr lang="uk-UA" sz="1400" dirty="0" err="1" smtClean="0"/>
              <a:t>сапоніту</a:t>
            </a:r>
            <a:r>
              <a:rPr lang="uk-UA" sz="1400" dirty="0" smtClean="0"/>
              <a:t> та введення тканинного препарату </a:t>
            </a:r>
            <a:r>
              <a:rPr lang="uk-UA" sz="1400" dirty="0" err="1" smtClean="0"/>
              <a:t>Фетоплацентат</a:t>
            </a:r>
            <a:r>
              <a:rPr lang="uk-UA" sz="1400" dirty="0" smtClean="0"/>
              <a:t> на проникність плацентарного бар’єру.</a:t>
            </a:r>
          </a:p>
          <a:p>
            <a:pPr indent="288000" algn="just"/>
            <a:r>
              <a:rPr lang="uk-UA" sz="1400" dirty="0" smtClean="0"/>
              <a:t>Викладений в монографії матеріал буде цікавим для фахівців господарств, науковців та студентів факультету ветеринарної медицини.</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органічне.jpg"/>
          <p:cNvPicPr>
            <a:picLocks noChangeAspect="1"/>
          </p:cNvPicPr>
          <p:nvPr/>
        </p:nvPicPr>
        <p:blipFill>
          <a:blip r:embed="rId2" cstate="print"/>
          <a:stretch>
            <a:fillRect/>
          </a:stretch>
        </p:blipFill>
        <p:spPr>
          <a:xfrm>
            <a:off x="704628" y="1269240"/>
            <a:ext cx="3075284" cy="4320000"/>
          </a:xfrm>
          <a:prstGeom prst="rect">
            <a:avLst/>
          </a:prstGeom>
        </p:spPr>
      </p:pic>
      <p:sp>
        <p:nvSpPr>
          <p:cNvPr id="3" name="TextBox 2"/>
          <p:cNvSpPr txBox="1"/>
          <p:nvPr/>
        </p:nvSpPr>
        <p:spPr>
          <a:xfrm>
            <a:off x="3995936" y="2204864"/>
            <a:ext cx="4608512" cy="2462213"/>
          </a:xfrm>
          <a:prstGeom prst="rect">
            <a:avLst/>
          </a:prstGeom>
          <a:noFill/>
        </p:spPr>
        <p:txBody>
          <a:bodyPr wrap="square" rtlCol="0">
            <a:spAutoFit/>
          </a:bodyPr>
          <a:lstStyle/>
          <a:p>
            <a:r>
              <a:rPr lang="uk-UA" sz="1400" dirty="0" smtClean="0"/>
              <a:t>Органічне виробництво і продовольча безпека : [зб. матеріалів </a:t>
            </a:r>
            <a:r>
              <a:rPr lang="uk-UA" sz="1400" dirty="0" err="1" smtClean="0"/>
              <a:t>доп</a:t>
            </a:r>
            <a:r>
              <a:rPr lang="uk-UA" sz="1400" dirty="0" smtClean="0"/>
              <a:t>. </a:t>
            </a:r>
            <a:r>
              <a:rPr lang="uk-UA" sz="1400" dirty="0" err="1" smtClean="0"/>
              <a:t>учасн</a:t>
            </a:r>
            <a:r>
              <a:rPr lang="uk-UA" sz="1400" dirty="0" smtClean="0"/>
              <a:t>. VІ </a:t>
            </a:r>
            <a:r>
              <a:rPr lang="uk-UA" sz="1400" dirty="0" err="1" smtClean="0"/>
              <a:t>Міжнар</a:t>
            </a:r>
            <a:r>
              <a:rPr lang="uk-UA" sz="1400" dirty="0" smtClean="0"/>
              <a:t>. </a:t>
            </a:r>
            <a:r>
              <a:rPr lang="uk-UA" sz="1400" dirty="0" err="1" smtClean="0"/>
              <a:t>наук.-практ</a:t>
            </a:r>
            <a:r>
              <a:rPr lang="uk-UA" sz="1400" dirty="0" smtClean="0"/>
              <a:t>. </a:t>
            </a:r>
            <a:r>
              <a:rPr lang="uk-UA" sz="1400" dirty="0" err="1" smtClean="0"/>
              <a:t>конф</a:t>
            </a:r>
            <a:r>
              <a:rPr lang="uk-UA" sz="1400" dirty="0" smtClean="0"/>
              <a:t>. ] / Житомир. нац. </a:t>
            </a:r>
            <a:r>
              <a:rPr lang="uk-UA" sz="1400" dirty="0" err="1" smtClean="0"/>
              <a:t>агроекол</a:t>
            </a:r>
            <a:r>
              <a:rPr lang="uk-UA" sz="1400" dirty="0" smtClean="0"/>
              <a:t>. ун-т [та ін.]. – Житомир : </a:t>
            </a:r>
          </a:p>
          <a:p>
            <a:pPr algn="just"/>
            <a:r>
              <a:rPr lang="uk-UA" sz="1400" dirty="0" smtClean="0"/>
              <a:t>О. О. </a:t>
            </a:r>
            <a:r>
              <a:rPr lang="uk-UA" sz="1400" dirty="0" err="1" smtClean="0"/>
              <a:t>Євенок</a:t>
            </a:r>
            <a:r>
              <a:rPr lang="uk-UA" sz="1400" dirty="0" smtClean="0"/>
              <a:t>, 2018. – 608 с.</a:t>
            </a:r>
            <a:endParaRPr lang="ru-RU" sz="1400" dirty="0" smtClean="0"/>
          </a:p>
          <a:p>
            <a:pPr algn="just"/>
            <a:endParaRPr lang="uk-UA" sz="1400" dirty="0" smtClean="0"/>
          </a:p>
          <a:p>
            <a:pPr indent="288000" algn="just"/>
            <a:r>
              <a:rPr lang="uk-UA" sz="1400" dirty="0" smtClean="0"/>
              <a:t>До збірника увійшли матеріали доповідей учасників VI Міжнародної науково-практичної конференції «Органічне виробництво і продовольча безпека». Висвітлено результати наукових досліджень та практичний досвід щодо вирішення актуальних проблем розвитку органічного виробництва.</a:t>
            </a:r>
            <a:endParaRPr lang="ru-RU"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Страницы из Чорнобильська катастрофа. Атуальні проблеми, напрями та шляхи їх вирішення..png"/>
          <p:cNvPicPr>
            <a:picLocks noChangeAspect="1"/>
          </p:cNvPicPr>
          <p:nvPr/>
        </p:nvPicPr>
        <p:blipFill>
          <a:blip r:embed="rId2" cstate="print"/>
          <a:stretch>
            <a:fillRect/>
          </a:stretch>
        </p:blipFill>
        <p:spPr>
          <a:xfrm>
            <a:off x="723401" y="1269240"/>
            <a:ext cx="3056511" cy="4320000"/>
          </a:xfrm>
          <a:prstGeom prst="rect">
            <a:avLst/>
          </a:prstGeom>
        </p:spPr>
      </p:pic>
      <p:sp>
        <p:nvSpPr>
          <p:cNvPr id="3" name="TextBox 2"/>
          <p:cNvSpPr txBox="1"/>
          <p:nvPr/>
        </p:nvSpPr>
        <p:spPr>
          <a:xfrm>
            <a:off x="3995936" y="1976060"/>
            <a:ext cx="4536504" cy="2893100"/>
          </a:xfrm>
          <a:prstGeom prst="rect">
            <a:avLst/>
          </a:prstGeom>
          <a:noFill/>
        </p:spPr>
        <p:txBody>
          <a:bodyPr wrap="square" rtlCol="0">
            <a:spAutoFit/>
          </a:bodyPr>
          <a:lstStyle/>
          <a:p>
            <a:r>
              <a:rPr lang="ru-RU" sz="1400" dirty="0" err="1" smtClean="0"/>
              <a:t>Чорнобильська</a:t>
            </a:r>
            <a:r>
              <a:rPr lang="ru-RU" sz="1400" dirty="0" smtClean="0"/>
              <a:t> катастрофа. </a:t>
            </a:r>
            <a:r>
              <a:rPr lang="ru-RU" sz="1400" dirty="0" err="1" smtClean="0"/>
              <a:t>Актуальні</a:t>
            </a:r>
            <a:r>
              <a:rPr lang="ru-RU" sz="1400" dirty="0" smtClean="0"/>
              <a:t> </a:t>
            </a:r>
            <a:r>
              <a:rPr lang="ru-RU" sz="1400" dirty="0" err="1" smtClean="0"/>
              <a:t>проблеми</a:t>
            </a:r>
            <a:r>
              <a:rPr lang="ru-RU" sz="1400" dirty="0" smtClean="0"/>
              <a:t>, напрямки та шляхи </a:t>
            </a:r>
            <a:r>
              <a:rPr lang="ru-RU" sz="1400" dirty="0" err="1" smtClean="0"/>
              <a:t>їх</a:t>
            </a:r>
            <a:r>
              <a:rPr lang="ru-RU" sz="1400" dirty="0" smtClean="0"/>
              <a:t> </a:t>
            </a:r>
            <a:r>
              <a:rPr lang="ru-RU" sz="1400" dirty="0" err="1" smtClean="0"/>
              <a:t>вирішення</a:t>
            </a:r>
            <a:r>
              <a:rPr lang="uk-UA" sz="1400" dirty="0" smtClean="0"/>
              <a:t> : [зб. матеріалів </a:t>
            </a:r>
            <a:r>
              <a:rPr lang="uk-UA" sz="1400" dirty="0" err="1" smtClean="0"/>
              <a:t>доп</a:t>
            </a:r>
            <a:r>
              <a:rPr lang="uk-UA" sz="1400" dirty="0" smtClean="0"/>
              <a:t>. </a:t>
            </a:r>
            <a:r>
              <a:rPr lang="uk-UA" sz="1400" dirty="0" err="1" smtClean="0"/>
              <a:t>учасн</a:t>
            </a:r>
            <a:r>
              <a:rPr lang="uk-UA" sz="1400" dirty="0" smtClean="0"/>
              <a:t>. VІ </a:t>
            </a:r>
            <a:r>
              <a:rPr lang="uk-UA" sz="1400" dirty="0" err="1" smtClean="0"/>
              <a:t>Міжнар</a:t>
            </a:r>
            <a:r>
              <a:rPr lang="uk-UA" sz="1400" dirty="0" smtClean="0"/>
              <a:t>. </a:t>
            </a:r>
            <a:r>
              <a:rPr lang="uk-UA" sz="1400" dirty="0" err="1" smtClean="0"/>
              <a:t>наук.-практ</a:t>
            </a:r>
            <a:r>
              <a:rPr lang="uk-UA" sz="1400" dirty="0" smtClean="0"/>
              <a:t>. </a:t>
            </a:r>
            <a:r>
              <a:rPr lang="uk-UA" sz="1400" dirty="0" err="1" smtClean="0"/>
              <a:t>конф</a:t>
            </a:r>
            <a:r>
              <a:rPr lang="uk-UA" sz="1400" dirty="0" smtClean="0"/>
              <a:t>.]</a:t>
            </a:r>
            <a:r>
              <a:rPr lang="ru-RU" sz="1400" dirty="0" smtClean="0"/>
              <a:t>. </a:t>
            </a:r>
            <a:r>
              <a:rPr lang="uk-UA" sz="1400" dirty="0" smtClean="0"/>
              <a:t>–</a:t>
            </a:r>
            <a:r>
              <a:rPr lang="ru-RU" sz="1400" dirty="0" smtClean="0"/>
              <a:t> Житомир : ЖНАЕУ, 2018. </a:t>
            </a:r>
            <a:r>
              <a:rPr lang="uk-UA" sz="1400" dirty="0" smtClean="0"/>
              <a:t>–</a:t>
            </a:r>
            <a:r>
              <a:rPr lang="ru-RU" sz="1400" dirty="0" smtClean="0"/>
              <a:t> 412 с.</a:t>
            </a:r>
          </a:p>
          <a:p>
            <a:pPr algn="just"/>
            <a:r>
              <a:rPr lang="uk-UA" sz="1400" dirty="0" smtClean="0"/>
              <a:t> </a:t>
            </a:r>
            <a:endParaRPr lang="ru-RU" sz="1400" dirty="0" smtClean="0"/>
          </a:p>
          <a:p>
            <a:pPr indent="288000" algn="just"/>
            <a:r>
              <a:rPr lang="ru-RU" sz="1400" dirty="0" smtClean="0"/>
              <a:t>До </a:t>
            </a:r>
            <a:r>
              <a:rPr lang="ru-RU" sz="1400" dirty="0" err="1" smtClean="0"/>
              <a:t>збірника</a:t>
            </a:r>
            <a:r>
              <a:rPr lang="ru-RU" sz="1400" dirty="0" smtClean="0"/>
              <a:t> </a:t>
            </a:r>
            <a:r>
              <a:rPr lang="ru-RU" sz="1400" dirty="0" err="1" smtClean="0"/>
              <a:t>увійшли</a:t>
            </a:r>
            <a:r>
              <a:rPr lang="ru-RU" sz="1400" dirty="0" smtClean="0"/>
              <a:t> </a:t>
            </a:r>
            <a:r>
              <a:rPr lang="ru-RU" sz="1400" dirty="0" err="1" smtClean="0"/>
              <a:t>матеріали</a:t>
            </a:r>
            <a:r>
              <a:rPr lang="ru-RU" sz="1400" dirty="0" smtClean="0"/>
              <a:t> </a:t>
            </a:r>
            <a:r>
              <a:rPr lang="ru-RU" sz="1400" dirty="0" err="1" smtClean="0"/>
              <a:t>доповідей</a:t>
            </a:r>
            <a:r>
              <a:rPr lang="ru-RU" sz="1400" dirty="0" smtClean="0"/>
              <a:t> </a:t>
            </a:r>
            <a:r>
              <a:rPr lang="ru-RU" sz="1400" dirty="0" err="1" smtClean="0"/>
              <a:t>учасників</a:t>
            </a:r>
            <a:r>
              <a:rPr lang="ru-RU" sz="1400" dirty="0" smtClean="0"/>
              <a:t> </a:t>
            </a:r>
            <a:r>
              <a:rPr lang="ru-RU" sz="1400" dirty="0" err="1" smtClean="0"/>
              <a:t>Міжнародної</a:t>
            </a:r>
            <a:r>
              <a:rPr lang="ru-RU" sz="1400" dirty="0" smtClean="0"/>
              <a:t> </a:t>
            </a:r>
            <a:r>
              <a:rPr lang="ru-RU" sz="1400" dirty="0" err="1" smtClean="0"/>
              <a:t>науково-практичної</a:t>
            </a:r>
            <a:r>
              <a:rPr lang="ru-RU" sz="1400" dirty="0" smtClean="0"/>
              <a:t> </a:t>
            </a:r>
            <a:r>
              <a:rPr lang="ru-RU" sz="1400" dirty="0" err="1" smtClean="0"/>
              <a:t>конференції</a:t>
            </a:r>
            <a:r>
              <a:rPr lang="ru-RU" sz="1400" dirty="0" smtClean="0"/>
              <a:t> «</a:t>
            </a:r>
            <a:r>
              <a:rPr lang="ru-RU" sz="1400" dirty="0" err="1" smtClean="0"/>
              <a:t>Чорнобильська</a:t>
            </a:r>
            <a:r>
              <a:rPr lang="ru-RU" sz="1400" dirty="0" smtClean="0"/>
              <a:t> катастрофа. </a:t>
            </a:r>
            <a:r>
              <a:rPr lang="ru-RU" sz="1400" dirty="0" err="1" smtClean="0"/>
              <a:t>Актуальні</a:t>
            </a:r>
            <a:r>
              <a:rPr lang="ru-RU" sz="1400" dirty="0" smtClean="0"/>
              <a:t> </a:t>
            </a:r>
            <a:r>
              <a:rPr lang="ru-RU" sz="1400" dirty="0" err="1" smtClean="0"/>
              <a:t>проблеми</a:t>
            </a:r>
            <a:r>
              <a:rPr lang="ru-RU" sz="1400" dirty="0" smtClean="0"/>
              <a:t>, напрямки та шляхи </a:t>
            </a:r>
            <a:r>
              <a:rPr lang="ru-RU" sz="1400" dirty="0" err="1" smtClean="0"/>
              <a:t>їх</a:t>
            </a:r>
            <a:r>
              <a:rPr lang="ru-RU" sz="1400" dirty="0" smtClean="0"/>
              <a:t> </a:t>
            </a:r>
            <a:r>
              <a:rPr lang="ru-RU" sz="1400" dirty="0" err="1" smtClean="0"/>
              <a:t>вирішення</a:t>
            </a:r>
            <a:r>
              <a:rPr lang="ru-RU" sz="1400" dirty="0" smtClean="0"/>
              <a:t>». </a:t>
            </a:r>
            <a:r>
              <a:rPr lang="ru-RU" sz="1400" dirty="0" err="1" smtClean="0"/>
              <a:t>Висвітлено</a:t>
            </a:r>
            <a:r>
              <a:rPr lang="ru-RU" sz="1400" dirty="0" smtClean="0"/>
              <a:t> </a:t>
            </a:r>
            <a:r>
              <a:rPr lang="ru-RU" sz="1400" dirty="0" err="1" smtClean="0"/>
              <a:t>результати</a:t>
            </a:r>
            <a:r>
              <a:rPr lang="ru-RU" sz="1400" dirty="0" smtClean="0"/>
              <a:t> </a:t>
            </a:r>
            <a:r>
              <a:rPr lang="ru-RU" sz="1400" dirty="0" err="1" smtClean="0"/>
              <a:t>наукових</a:t>
            </a:r>
            <a:r>
              <a:rPr lang="ru-RU" sz="1400" dirty="0" smtClean="0"/>
              <a:t> </a:t>
            </a:r>
            <a:r>
              <a:rPr lang="ru-RU" sz="1400" dirty="0" err="1" smtClean="0"/>
              <a:t>досліджень</a:t>
            </a:r>
            <a:r>
              <a:rPr lang="ru-RU" sz="1400" dirty="0" smtClean="0"/>
              <a:t> та </a:t>
            </a:r>
            <a:r>
              <a:rPr lang="ru-RU" sz="1400" dirty="0" err="1" smtClean="0"/>
              <a:t>практичний</a:t>
            </a:r>
            <a:r>
              <a:rPr lang="ru-RU" sz="1400" dirty="0" smtClean="0"/>
              <a:t> </a:t>
            </a:r>
            <a:r>
              <a:rPr lang="ru-RU" sz="1400" dirty="0" err="1" smtClean="0"/>
              <a:t>досвід</a:t>
            </a:r>
            <a:r>
              <a:rPr lang="ru-RU" sz="1400" dirty="0" smtClean="0"/>
              <a:t> </a:t>
            </a:r>
            <a:r>
              <a:rPr lang="ru-RU" sz="1400" dirty="0" err="1" smtClean="0"/>
              <a:t>щодо</a:t>
            </a:r>
            <a:r>
              <a:rPr lang="ru-RU" sz="1400" dirty="0" smtClean="0"/>
              <a:t> </a:t>
            </a:r>
            <a:r>
              <a:rPr lang="ru-RU" sz="1400" dirty="0" err="1" smtClean="0"/>
              <a:t>вирішення</a:t>
            </a:r>
            <a:r>
              <a:rPr lang="ru-RU" sz="1400" dirty="0" smtClean="0"/>
              <a:t> </a:t>
            </a:r>
            <a:r>
              <a:rPr lang="ru-RU" sz="1400" dirty="0" err="1" smtClean="0"/>
              <a:t>актуальних</a:t>
            </a:r>
            <a:r>
              <a:rPr lang="ru-RU" sz="1400" dirty="0" smtClean="0"/>
              <a:t> проблем </a:t>
            </a:r>
            <a:r>
              <a:rPr lang="ru-RU" sz="1400" dirty="0" err="1" smtClean="0"/>
              <a:t>виробництва</a:t>
            </a:r>
            <a:r>
              <a:rPr lang="ru-RU" sz="1400" dirty="0" smtClean="0"/>
              <a:t> та </a:t>
            </a:r>
            <a:r>
              <a:rPr lang="ru-RU" sz="1400" dirty="0" err="1" smtClean="0"/>
              <a:t>переробки</a:t>
            </a:r>
            <a:r>
              <a:rPr lang="ru-RU" sz="1400" dirty="0" smtClean="0"/>
              <a:t> </a:t>
            </a:r>
            <a:r>
              <a:rPr lang="ru-RU" sz="1400" dirty="0" err="1" smtClean="0"/>
              <a:t>сільськогосподарської</a:t>
            </a:r>
            <a:r>
              <a:rPr lang="ru-RU" sz="1400" dirty="0" smtClean="0"/>
              <a:t> </a:t>
            </a:r>
            <a:r>
              <a:rPr lang="ru-RU" sz="1400" dirty="0" err="1" smtClean="0"/>
              <a:t>продукції</a:t>
            </a:r>
            <a:r>
              <a:rPr lang="ru-RU" sz="1400" dirty="0" smtClean="0"/>
              <a:t>, </a:t>
            </a:r>
            <a:r>
              <a:rPr lang="ru-RU" sz="1400" dirty="0" err="1" smtClean="0"/>
              <a:t>якості</a:t>
            </a:r>
            <a:r>
              <a:rPr lang="ru-RU" sz="1400" dirty="0" smtClean="0"/>
              <a:t> </a:t>
            </a:r>
            <a:r>
              <a:rPr lang="ru-RU" sz="1400" dirty="0" err="1" smtClean="0"/>
              <a:t>і</a:t>
            </a:r>
            <a:r>
              <a:rPr lang="ru-RU" sz="1400" dirty="0" smtClean="0"/>
              <a:t> </a:t>
            </a:r>
            <a:r>
              <a:rPr lang="ru-RU" sz="1400" dirty="0" err="1" smtClean="0"/>
              <a:t>безпеки</a:t>
            </a:r>
            <a:r>
              <a:rPr lang="ru-RU" sz="1400" dirty="0" smtClean="0"/>
              <a:t> </a:t>
            </a:r>
            <a:r>
              <a:rPr lang="ru-RU" sz="1400" dirty="0" err="1" smtClean="0"/>
              <a:t>харчових</a:t>
            </a:r>
            <a:r>
              <a:rPr lang="ru-RU" sz="1400" dirty="0" smtClean="0"/>
              <a:t> </a:t>
            </a:r>
            <a:r>
              <a:rPr lang="ru-RU" sz="1400" dirty="0" err="1" smtClean="0"/>
              <a:t>продуктів</a:t>
            </a:r>
            <a:r>
              <a:rPr lang="ru-RU" sz="1400" dirty="0" smtClean="0"/>
              <a:t> в </a:t>
            </a:r>
            <a:r>
              <a:rPr lang="ru-RU" sz="1400" dirty="0" err="1" smtClean="0"/>
              <a:t>Україні</a:t>
            </a:r>
            <a:r>
              <a:rPr lang="ru-RU" sz="1400" dirty="0" smtClean="0"/>
              <a:t>.</a:t>
            </a:r>
            <a:endParaRPr lang="ru-RU"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620688"/>
            <a:ext cx="7560840" cy="5570756"/>
          </a:xfrm>
          <a:prstGeom prst="rect">
            <a:avLst/>
          </a:prstGeom>
          <a:noFill/>
        </p:spPr>
        <p:txBody>
          <a:bodyPr wrap="square" rtlCol="0">
            <a:spAutoFit/>
          </a:bodyPr>
          <a:lstStyle/>
          <a:p>
            <a:pPr algn="just"/>
            <a:endParaRPr lang="ru-RU" dirty="0" smtClean="0"/>
          </a:p>
          <a:p>
            <a:pPr algn="just"/>
            <a:r>
              <a:rPr lang="ru-RU" sz="2000" dirty="0" err="1" smtClean="0">
                <a:latin typeface="Monotype Corsiva" pitchFamily="66" charset="0"/>
              </a:rPr>
              <a:t>Неоціненним</a:t>
            </a:r>
            <a:r>
              <a:rPr lang="ru-RU" sz="2000" dirty="0" smtClean="0">
                <a:latin typeface="Monotype Corsiva" pitchFamily="66" charset="0"/>
              </a:rPr>
              <a:t> </a:t>
            </a:r>
            <a:r>
              <a:rPr lang="ru-RU" sz="2000" dirty="0" err="1" smtClean="0">
                <a:latin typeface="Monotype Corsiva" pitchFamily="66" charset="0"/>
              </a:rPr>
              <a:t>здобутком</a:t>
            </a:r>
            <a:r>
              <a:rPr lang="ru-RU" sz="2000" dirty="0" smtClean="0">
                <a:latin typeface="Monotype Corsiva" pitchFamily="66" charset="0"/>
              </a:rPr>
              <a:t> кожного факультету, </a:t>
            </a:r>
            <a:r>
              <a:rPr lang="ru-RU" sz="2000" dirty="0" err="1" smtClean="0">
                <a:latin typeface="Monotype Corsiva" pitchFamily="66" charset="0"/>
              </a:rPr>
              <a:t>кожної</a:t>
            </a:r>
            <a:r>
              <a:rPr lang="ru-RU" sz="2000" dirty="0" smtClean="0">
                <a:latin typeface="Monotype Corsiva" pitchFamily="66" charset="0"/>
              </a:rPr>
              <a:t> </a:t>
            </a:r>
            <a:r>
              <a:rPr lang="ru-RU" sz="2000" dirty="0" err="1" smtClean="0">
                <a:latin typeface="Monotype Corsiva" pitchFamily="66" charset="0"/>
              </a:rPr>
              <a:t>кафедри</a:t>
            </a:r>
            <a:r>
              <a:rPr lang="ru-RU" sz="2000" dirty="0" smtClean="0">
                <a:latin typeface="Monotype Corsiva" pitchFamily="66" charset="0"/>
              </a:rPr>
              <a:t> ВНЗ </a:t>
            </a:r>
            <a:r>
              <a:rPr lang="ru-RU" sz="2000" dirty="0" err="1" smtClean="0">
                <a:latin typeface="Monotype Corsiva" pitchFamily="66" charset="0"/>
              </a:rPr>
              <a:t>є</a:t>
            </a:r>
            <a:r>
              <a:rPr lang="ru-RU" sz="2000" dirty="0" smtClean="0">
                <a:latin typeface="Monotype Corsiva" pitchFamily="66" charset="0"/>
              </a:rPr>
              <a:t> </a:t>
            </a:r>
            <a:r>
              <a:rPr lang="ru-RU" sz="2000" dirty="0" err="1" smtClean="0">
                <a:latin typeface="Monotype Corsiva" pitchFamily="66" charset="0"/>
              </a:rPr>
              <a:t>наукові</a:t>
            </a:r>
            <a:r>
              <a:rPr lang="ru-RU" sz="2000" dirty="0" smtClean="0">
                <a:latin typeface="Monotype Corsiva" pitchFamily="66" charset="0"/>
              </a:rPr>
              <a:t> </a:t>
            </a:r>
            <a:r>
              <a:rPr lang="ru-RU" sz="2000" dirty="0" err="1" smtClean="0">
                <a:latin typeface="Monotype Corsiva" pitchFamily="66" charset="0"/>
              </a:rPr>
              <a:t>праці</a:t>
            </a:r>
            <a:r>
              <a:rPr lang="ru-RU" sz="2000" dirty="0" smtClean="0">
                <a:latin typeface="Monotype Corsiva" pitchFamily="66" charset="0"/>
              </a:rPr>
              <a:t> </a:t>
            </a:r>
            <a:r>
              <a:rPr lang="ru-RU" sz="2000" dirty="0" err="1" smtClean="0">
                <a:latin typeface="Monotype Corsiva" pitchFamily="66" charset="0"/>
              </a:rPr>
              <a:t>професорсько-викладацького</a:t>
            </a:r>
            <a:r>
              <a:rPr lang="ru-RU" sz="2000" dirty="0" smtClean="0">
                <a:latin typeface="Monotype Corsiva" pitchFamily="66" charset="0"/>
              </a:rPr>
              <a:t> складу.</a:t>
            </a:r>
          </a:p>
          <a:p>
            <a:pPr algn="just"/>
            <a:endParaRPr lang="ru-RU" sz="2000" dirty="0" smtClean="0">
              <a:latin typeface="Monotype Corsiva" pitchFamily="66" charset="0"/>
            </a:endParaRPr>
          </a:p>
          <a:p>
            <a:pPr algn="just"/>
            <a:r>
              <a:rPr lang="ru-RU" sz="2000" dirty="0" smtClean="0">
                <a:latin typeface="Monotype Corsiva" pitchFamily="66" charset="0"/>
              </a:rPr>
              <a:t>У </a:t>
            </a:r>
            <a:r>
              <a:rPr lang="ru-RU" sz="2000" dirty="0" err="1" smtClean="0">
                <a:latin typeface="Monotype Corsiva" pitchFamily="66" charset="0"/>
              </a:rPr>
              <a:t>віртуальній</a:t>
            </a:r>
            <a:r>
              <a:rPr lang="ru-RU" sz="2000" dirty="0" smtClean="0">
                <a:latin typeface="Monotype Corsiva" pitchFamily="66" charset="0"/>
              </a:rPr>
              <a:t> </a:t>
            </a:r>
            <a:r>
              <a:rPr lang="ru-RU" sz="2000" dirty="0" err="1" smtClean="0">
                <a:latin typeface="Monotype Corsiva" pitchFamily="66" charset="0"/>
              </a:rPr>
              <a:t>виставці</a:t>
            </a:r>
            <a:r>
              <a:rPr lang="ru-RU" sz="2000" dirty="0" smtClean="0">
                <a:latin typeface="Monotype Corsiva" pitchFamily="66" charset="0"/>
              </a:rPr>
              <a:t> </a:t>
            </a:r>
            <a:r>
              <a:rPr lang="ru-RU" sz="2000" dirty="0" err="1" smtClean="0">
                <a:latin typeface="Monotype Corsiva" pitchFamily="66" charset="0"/>
              </a:rPr>
              <a:t>представлені</a:t>
            </a:r>
            <a:r>
              <a:rPr lang="ru-RU" sz="2000" dirty="0" smtClean="0">
                <a:latin typeface="Monotype Corsiva" pitchFamily="66" charset="0"/>
              </a:rPr>
              <a:t> </a:t>
            </a:r>
            <a:r>
              <a:rPr lang="ru-RU" sz="2000" dirty="0" err="1" smtClean="0">
                <a:latin typeface="Monotype Corsiva" pitchFamily="66" charset="0"/>
              </a:rPr>
              <a:t>праці</a:t>
            </a:r>
            <a:r>
              <a:rPr lang="ru-RU" sz="2000" dirty="0" smtClean="0">
                <a:latin typeface="Monotype Corsiva" pitchFamily="66" charset="0"/>
              </a:rPr>
              <a:t> </a:t>
            </a:r>
            <a:r>
              <a:rPr lang="ru-RU" sz="2000" dirty="0" err="1" smtClean="0">
                <a:latin typeface="Monotype Corsiva" pitchFamily="66" charset="0"/>
              </a:rPr>
              <a:t>викладачів</a:t>
            </a:r>
            <a:r>
              <a:rPr lang="ru-RU" sz="2000" dirty="0" smtClean="0">
                <a:latin typeface="Monotype Corsiva" pitchFamily="66" charset="0"/>
              </a:rPr>
              <a:t>, </a:t>
            </a:r>
            <a:r>
              <a:rPr lang="ru-RU" sz="2000" dirty="0" err="1" smtClean="0">
                <a:latin typeface="Monotype Corsiva" pitchFamily="66" charset="0"/>
              </a:rPr>
              <a:t>які</a:t>
            </a:r>
            <a:r>
              <a:rPr lang="ru-RU" sz="2000" dirty="0" smtClean="0">
                <a:latin typeface="Monotype Corsiva" pitchFamily="66" charset="0"/>
              </a:rPr>
              <a:t> </a:t>
            </a:r>
            <a:r>
              <a:rPr lang="ru-RU" sz="2000" dirty="0" err="1" smtClean="0">
                <a:latin typeface="Monotype Corsiva" pitchFamily="66" charset="0"/>
              </a:rPr>
              <a:t>надійшли</a:t>
            </a:r>
            <a:r>
              <a:rPr lang="ru-RU" sz="2000" dirty="0" smtClean="0">
                <a:latin typeface="Monotype Corsiva" pitchFamily="66" charset="0"/>
              </a:rPr>
              <a:t> до </a:t>
            </a:r>
            <a:r>
              <a:rPr lang="ru-RU" sz="2000" dirty="0" err="1" smtClean="0">
                <a:latin typeface="Monotype Corsiva" pitchFamily="66" charset="0"/>
              </a:rPr>
              <a:t>бібліотеки</a:t>
            </a:r>
            <a:r>
              <a:rPr lang="ru-RU" sz="2000" dirty="0" smtClean="0">
                <a:latin typeface="Monotype Corsiva" pitchFamily="66" charset="0"/>
              </a:rPr>
              <a:t> </a:t>
            </a:r>
            <a:r>
              <a:rPr lang="ru-RU" sz="2000" dirty="0" err="1" smtClean="0">
                <a:latin typeface="Monotype Corsiva" pitchFamily="66" charset="0"/>
              </a:rPr>
              <a:t>об’єднання</a:t>
            </a:r>
            <a:r>
              <a:rPr lang="ru-RU" sz="2000" dirty="0" smtClean="0">
                <a:latin typeface="Monotype Corsiva" pitchFamily="66" charset="0"/>
              </a:rPr>
              <a:t> </a:t>
            </a:r>
            <a:r>
              <a:rPr lang="ru-RU" sz="2000" dirty="0" err="1" smtClean="0">
                <a:latin typeface="Monotype Corsiva" pitchFamily="66" charset="0"/>
              </a:rPr>
              <a:t>сільськогосподарських</a:t>
            </a:r>
            <a:r>
              <a:rPr lang="ru-RU" sz="2000" dirty="0" smtClean="0">
                <a:latin typeface="Monotype Corsiva" pitchFamily="66" charset="0"/>
              </a:rPr>
              <a:t> </a:t>
            </a:r>
            <a:r>
              <a:rPr lang="ru-RU" sz="2000" dirty="0" err="1" smtClean="0">
                <a:latin typeface="Monotype Corsiva" pitchFamily="66" charset="0"/>
              </a:rPr>
              <a:t>бібліотек</a:t>
            </a:r>
            <a:r>
              <a:rPr lang="ru-RU" sz="2000" dirty="0" smtClean="0">
                <a:latin typeface="Monotype Corsiva" pitchFamily="66" charset="0"/>
              </a:rPr>
              <a:t> </a:t>
            </a:r>
            <a:r>
              <a:rPr lang="ru-RU" sz="2000" dirty="0" err="1" smtClean="0">
                <a:latin typeface="Monotype Corsiva" pitchFamily="66" charset="0"/>
              </a:rPr>
              <a:t>Житомирської</a:t>
            </a:r>
            <a:r>
              <a:rPr lang="ru-RU" sz="2000" dirty="0" smtClean="0">
                <a:latin typeface="Monotype Corsiva" pitchFamily="66" charset="0"/>
              </a:rPr>
              <a:t> </a:t>
            </a:r>
            <a:r>
              <a:rPr lang="ru-RU" sz="2000" dirty="0" err="1" smtClean="0">
                <a:latin typeface="Monotype Corsiva" pitchFamily="66" charset="0"/>
              </a:rPr>
              <a:t>області</a:t>
            </a:r>
            <a:r>
              <a:rPr lang="ru-RU" sz="2000" dirty="0" smtClean="0">
                <a:latin typeface="Monotype Corsiva" pitchFamily="66" charset="0"/>
              </a:rPr>
              <a:t> у 2018 </a:t>
            </a:r>
            <a:r>
              <a:rPr lang="ru-RU" sz="2000" dirty="0" err="1" smtClean="0">
                <a:latin typeface="Monotype Corsiva" pitchFamily="66" charset="0"/>
              </a:rPr>
              <a:t>році</a:t>
            </a:r>
            <a:r>
              <a:rPr lang="ru-RU" sz="2000" dirty="0" smtClean="0">
                <a:latin typeface="Monotype Corsiva" pitchFamily="66" charset="0"/>
              </a:rPr>
              <a:t>.</a:t>
            </a:r>
          </a:p>
          <a:p>
            <a:pPr algn="just"/>
            <a:endParaRPr lang="ru-RU" sz="2000" dirty="0" smtClean="0">
              <a:latin typeface="Monotype Corsiva" pitchFamily="66" charset="0"/>
            </a:endParaRPr>
          </a:p>
          <a:p>
            <a:pPr algn="just"/>
            <a:endParaRPr lang="ru-RU" sz="2000" dirty="0" smtClean="0">
              <a:latin typeface="Monotype Corsiva" pitchFamily="66" charset="0"/>
            </a:endParaRPr>
          </a:p>
          <a:p>
            <a:pPr algn="just"/>
            <a:endParaRPr lang="uk-UA" sz="2000" dirty="0" smtClean="0">
              <a:latin typeface="Monotype Corsiva" pitchFamily="66" charset="0"/>
            </a:endParaRPr>
          </a:p>
          <a:p>
            <a:pPr algn="just"/>
            <a:endParaRPr lang="uk-UA" sz="2000" dirty="0" smtClean="0">
              <a:latin typeface="Monotype Corsiva" pitchFamily="66" charset="0"/>
            </a:endParaRPr>
          </a:p>
          <a:p>
            <a:pPr algn="just"/>
            <a:endParaRPr lang="ru-RU" sz="2000" dirty="0" smtClean="0">
              <a:latin typeface="Monotype Corsiva" pitchFamily="66" charset="0"/>
            </a:endParaRPr>
          </a:p>
          <a:p>
            <a:pPr algn="just"/>
            <a:r>
              <a:rPr lang="ru-RU" sz="2000" dirty="0" err="1" smtClean="0">
                <a:latin typeface="Monotype Corsiva" pitchFamily="66" charset="0"/>
              </a:rPr>
              <a:t>Підбір</a:t>
            </a:r>
            <a:r>
              <a:rPr lang="ru-RU" sz="2000" dirty="0" smtClean="0">
                <a:latin typeface="Monotype Corsiva" pitchFamily="66" charset="0"/>
              </a:rPr>
              <a:t> та </a:t>
            </a:r>
            <a:r>
              <a:rPr lang="ru-RU" sz="2000" dirty="0" err="1" smtClean="0">
                <a:latin typeface="Monotype Corsiva" pitchFamily="66" charset="0"/>
              </a:rPr>
              <a:t>підготовка</a:t>
            </a:r>
            <a:r>
              <a:rPr lang="ru-RU" sz="2000" dirty="0" smtClean="0">
                <a:latin typeface="Monotype Corsiva" pitchFamily="66" charset="0"/>
              </a:rPr>
              <a:t> </a:t>
            </a:r>
            <a:r>
              <a:rPr lang="ru-RU" sz="2000" dirty="0" err="1" smtClean="0">
                <a:latin typeface="Monotype Corsiva" pitchFamily="66" charset="0"/>
              </a:rPr>
              <a:t>матеріалів</a:t>
            </a:r>
            <a:r>
              <a:rPr lang="ru-RU" sz="2000" dirty="0" smtClean="0">
                <a:latin typeface="Monotype Corsiva" pitchFamily="66" charset="0"/>
              </a:rPr>
              <a:t>:</a:t>
            </a:r>
          </a:p>
          <a:p>
            <a:pPr algn="just"/>
            <a:r>
              <a:rPr lang="ru-RU" sz="2000" dirty="0" smtClean="0">
                <a:latin typeface="Monotype Corsiva" pitchFamily="66" charset="0"/>
              </a:rPr>
              <a:t>Серба І. В.</a:t>
            </a:r>
          </a:p>
          <a:p>
            <a:pPr algn="just"/>
            <a:endParaRPr lang="ru-RU" sz="2000" dirty="0" smtClean="0">
              <a:latin typeface="Monotype Corsiva" pitchFamily="66" charset="0"/>
            </a:endParaRPr>
          </a:p>
          <a:p>
            <a:pPr algn="just"/>
            <a:r>
              <a:rPr lang="ru-RU" sz="2000" dirty="0" err="1" smtClean="0">
                <a:latin typeface="Monotype Corsiva" pitchFamily="66" charset="0"/>
              </a:rPr>
              <a:t>Конвертація</a:t>
            </a:r>
            <a:r>
              <a:rPr lang="ru-RU" sz="2000" dirty="0" smtClean="0">
                <a:latin typeface="Monotype Corsiva" pitchFamily="66" charset="0"/>
              </a:rPr>
              <a:t> </a:t>
            </a:r>
            <a:r>
              <a:rPr lang="ru-RU" sz="2000" dirty="0" err="1" smtClean="0">
                <a:latin typeface="Monotype Corsiva" pitchFamily="66" charset="0"/>
              </a:rPr>
              <a:t>данних</a:t>
            </a:r>
            <a:r>
              <a:rPr lang="ru-RU" sz="2000" dirty="0" smtClean="0">
                <a:latin typeface="Monotype Corsiva" pitchFamily="66" charset="0"/>
              </a:rPr>
              <a:t>:</a:t>
            </a:r>
          </a:p>
          <a:p>
            <a:pPr algn="just"/>
            <a:r>
              <a:rPr lang="ru-RU" sz="2000" dirty="0" err="1" smtClean="0">
                <a:latin typeface="Monotype Corsiva" pitchFamily="66" charset="0"/>
              </a:rPr>
              <a:t>Сталідзанс</a:t>
            </a:r>
            <a:r>
              <a:rPr lang="ru-RU" sz="2000" dirty="0" smtClean="0">
                <a:latin typeface="Monotype Corsiva" pitchFamily="66" charset="0"/>
              </a:rPr>
              <a:t> Л. Я.</a:t>
            </a:r>
          </a:p>
          <a:p>
            <a:endParaRPr lang="ru-RU" dirty="0"/>
          </a:p>
        </p:txBody>
      </p:sp>
      <p:pic>
        <p:nvPicPr>
          <p:cNvPr id="5" name="Рисунок 4" descr="f78aec298147f1a93c18871619b901d5.jpg"/>
          <p:cNvPicPr>
            <a:picLocks noChangeAspect="1"/>
          </p:cNvPicPr>
          <p:nvPr/>
        </p:nvPicPr>
        <p:blipFill>
          <a:blip r:embed="rId2" cstate="print"/>
          <a:stretch>
            <a:fillRect/>
          </a:stretch>
        </p:blipFill>
        <p:spPr>
          <a:xfrm>
            <a:off x="5508104" y="2924944"/>
            <a:ext cx="3024336" cy="3469407"/>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Моду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1015</TotalTime>
  <Words>3462</Words>
  <Application>Microsoft Office PowerPoint</Application>
  <PresentationFormat>Экран (4:3)</PresentationFormat>
  <Paragraphs>216</Paragraphs>
  <Slides>42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42</vt:i4>
      </vt:variant>
    </vt:vector>
  </HeadingPairs>
  <TitlesOfParts>
    <vt:vector size="48" baseType="lpstr">
      <vt:lpstr>Arial</vt:lpstr>
      <vt:lpstr>Monotype Corsiva</vt:lpstr>
      <vt:lpstr>Times New Roman</vt:lpstr>
      <vt:lpstr>Verdana</vt:lpstr>
      <vt:lpstr>Wingdings 2</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Krokoz™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Серба</dc:creator>
  <cp:lastModifiedBy>irbis</cp:lastModifiedBy>
  <cp:revision>91</cp:revision>
  <dcterms:created xsi:type="dcterms:W3CDTF">2019-02-27T11:53:36Z</dcterms:created>
  <dcterms:modified xsi:type="dcterms:W3CDTF">2019-03-22T09:49:30Z</dcterms:modified>
</cp:coreProperties>
</file>