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Noto Serif" panose="020B0604020202020204" charset="0"/>
      <p:regular r:id="rId14"/>
    </p:embeddedFont>
    <p:embeddedFont>
      <p:font typeface="Bebas Neue Cyrillic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Noto Serif Bold" panose="020B0604020202020204" charset="0"/>
      <p:regular r:id="rId20"/>
    </p:embeddedFont>
    <p:embeddedFont>
      <p:font typeface="Gotham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4" autoAdjust="0"/>
  </p:normalViewPr>
  <p:slideViewPr>
    <p:cSldViewPr>
      <p:cViewPr varScale="1">
        <p:scale>
          <a:sx n="71" d="100"/>
          <a:sy n="71" d="100"/>
        </p:scale>
        <p:origin x="6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02826-62A2-438F-BF5B-2DCBF85E7D8D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9D2DB-77E2-456A-B4E1-0611EB8DD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00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9D2DB-77E2-456A-B4E1-0611EB8DD77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04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inp.gov.ua/elektronni-vydannya/lyudy-siroyi-zony-svidky-rosiyskoyi-aneksiyi-krymu-2014-roku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esource.history.org.ua/item/0013481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ipr.org.ua/ua/publikatsii/vydannia/krim-p-slya-aneks-derzhavna-pol-tika-vikliki-r-shennya-ta-d-b-la-kniga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hron2.chtyvo.org.ua/Serhiichuk/Ukrainskyi_Krym.pdf?PHPSESSID=kdous290sb2pq9ntoglt88n4l7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hron1.chtyvo.org.ua/Panfilov_Oleh/Antyradianski_istorii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rbis-nbuv.gov.ua/cgibin/ua/elib.exe?Z21ID=&amp;I21DBN=UKRLIB&amp;P21DBN=UKRLIB&amp;S21STN=1&amp;S21REF=10&amp;S21FMT=online_book&amp;C21COM=S&amp;S21CNR=20&amp;S21P01=0&amp;S21P02=0&amp;S21P03=FF=&amp;S21STR=ukr0005733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hron1.chtyvo.org.ua/Humeniuk_Natalia/Zahublenyi_ostriv_Knyha_reportazhiv_z_okupovanoho_Krymu.pdf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akaboo.ua/ua/kniga-svidchen-anatomija-rosijs-koi-aneksii-krimu-2401580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lio.com.ua/system/books/samples/000/003/608/original/%D0%93%D0%B5%D0%BD%D0%BE%D0%B2%D0%B0_%D0%9A%D1%80%D0%B8%D0%BC_%D1%80%D0%BE%D0%B4%D0%B8%D0%BD%D0%B8_%D0%BA%D0%BE%D1%80%D0%BE%D1%82%D0%BA%D0%B8%D0%B9.pdf?1702977563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olio.com.ua/system/books/samples/000/000/216/original/%D0%92%D0%BB%D0%B0%D1%89%D0%B5%D0%BD%D0%BA%D0%BE_%D0%25A%D1%80%D0%B0%D0%B4%D1%96%D0%B6%D0%BA%D0%B0_%D0%9D%D0%9E%D0%92%D0%90.pdf?1536370637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468512" y="-353712"/>
            <a:ext cx="10994424" cy="109944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9140065"/>
            <a:ext cx="945880" cy="236470"/>
          </a:xfrm>
          <a:custGeom>
            <a:avLst/>
            <a:gdLst/>
            <a:ahLst/>
            <a:cxnLst/>
            <a:rect l="l" t="t" r="r" b="b"/>
            <a:pathLst>
              <a:path w="945880" h="236470">
                <a:moveTo>
                  <a:pt x="0" y="0"/>
                </a:moveTo>
                <a:lnTo>
                  <a:pt x="945880" y="0"/>
                </a:lnTo>
                <a:lnTo>
                  <a:pt x="945880" y="236470"/>
                </a:lnTo>
                <a:lnTo>
                  <a:pt x="0" y="236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517902" y="4443125"/>
            <a:ext cx="7000626" cy="700062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014721" y="5512409"/>
            <a:ext cx="2706851" cy="5566821"/>
          </a:xfrm>
          <a:custGeom>
            <a:avLst/>
            <a:gdLst/>
            <a:ahLst/>
            <a:cxnLst/>
            <a:rect l="l" t="t" r="r" b="b"/>
            <a:pathLst>
              <a:path w="2706851" h="5566821">
                <a:moveTo>
                  <a:pt x="0" y="0"/>
                </a:moveTo>
                <a:lnTo>
                  <a:pt x="2706851" y="0"/>
                </a:lnTo>
                <a:lnTo>
                  <a:pt x="2706851" y="5566821"/>
                </a:lnTo>
                <a:lnTo>
                  <a:pt x="0" y="5566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3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r="-204881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0779129" y="-9632634"/>
            <a:ext cx="11977383" cy="1197738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14350" cap="sq">
              <a:solidFill>
                <a:srgbClr val="FD6220">
                  <a:alpha val="11765"/>
                </a:srgbClr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9965724" y="-1383136"/>
            <a:ext cx="10994424" cy="1099442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14350" cap="sq">
              <a:solidFill>
                <a:srgbClr val="FD6220">
                  <a:alpha val="11765"/>
                </a:srgbClr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501640" y="2714085"/>
            <a:ext cx="16230600" cy="4402550"/>
          </a:xfrm>
          <a:custGeom>
            <a:avLst/>
            <a:gdLst/>
            <a:ahLst/>
            <a:cxnLst/>
            <a:rect l="l" t="t" r="r" b="b"/>
            <a:pathLst>
              <a:path w="16230600" h="4402550">
                <a:moveTo>
                  <a:pt x="0" y="0"/>
                </a:moveTo>
                <a:lnTo>
                  <a:pt x="16230600" y="0"/>
                </a:lnTo>
                <a:lnTo>
                  <a:pt x="16230600" y="4402551"/>
                </a:lnTo>
                <a:lnTo>
                  <a:pt x="0" y="44025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0" y="6545631"/>
            <a:ext cx="4970692" cy="3728019"/>
          </a:xfrm>
          <a:custGeom>
            <a:avLst/>
            <a:gdLst/>
            <a:ahLst/>
            <a:cxnLst/>
            <a:rect l="l" t="t" r="r" b="b"/>
            <a:pathLst>
              <a:path w="4970692" h="3728019">
                <a:moveTo>
                  <a:pt x="0" y="0"/>
                </a:moveTo>
                <a:lnTo>
                  <a:pt x="4970692" y="0"/>
                </a:lnTo>
                <a:lnTo>
                  <a:pt x="4970692" y="3728019"/>
                </a:lnTo>
                <a:lnTo>
                  <a:pt x="0" y="37280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6396748" y="9613449"/>
            <a:ext cx="6151000" cy="35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224" dirty="0">
                <a:solidFill>
                  <a:srgbClr val="191919"/>
                </a:solidFill>
                <a:latin typeface="Bebas Neue Cyrillic"/>
              </a:rPr>
              <a:t>2024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17821" y="2714770"/>
            <a:ext cx="12198237" cy="392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78"/>
              </a:lnSpc>
            </a:pPr>
            <a:r>
              <a:rPr lang="en-US" sz="11199">
                <a:solidFill>
                  <a:srgbClr val="191919"/>
                </a:solidFill>
                <a:latin typeface="Bebas Neue Cyrillic"/>
              </a:rPr>
              <a:t>ТОП 10 книг </a:t>
            </a:r>
          </a:p>
          <a:p>
            <a:pPr algn="ctr">
              <a:lnSpc>
                <a:spcPts val="15678"/>
              </a:lnSpc>
            </a:pPr>
            <a:r>
              <a:rPr lang="en-US" sz="11199">
                <a:solidFill>
                  <a:srgbClr val="191919"/>
                </a:solidFill>
                <a:latin typeface="Bebas Neue Cyrillic"/>
              </a:rPr>
              <a:t>про окупацію Криму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365999" y="454444"/>
            <a:ext cx="7516835" cy="332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dirty="0" err="1">
                <a:solidFill>
                  <a:srgbClr val="191919"/>
                </a:solidFill>
                <a:latin typeface="Bebas Neue Cyrillic"/>
              </a:rPr>
              <a:t>Бібліотека</a:t>
            </a:r>
            <a:r>
              <a:rPr lang="en-US" sz="1899" dirty="0">
                <a:solidFill>
                  <a:srgbClr val="191919"/>
                </a:solidFill>
                <a:latin typeface="Bebas Neue Cyrillic"/>
              </a:rPr>
              <a:t> </a:t>
            </a:r>
            <a:r>
              <a:rPr lang="en-US" sz="1899" dirty="0" err="1">
                <a:solidFill>
                  <a:srgbClr val="191919"/>
                </a:solidFill>
                <a:latin typeface="Bebas Neue Cyrillic"/>
              </a:rPr>
              <a:t>Поліського</a:t>
            </a:r>
            <a:r>
              <a:rPr lang="en-US" sz="1899" dirty="0">
                <a:solidFill>
                  <a:srgbClr val="191919"/>
                </a:solidFill>
                <a:latin typeface="Bebas Neue Cyrillic"/>
              </a:rPr>
              <a:t> </a:t>
            </a:r>
            <a:r>
              <a:rPr lang="en-US" sz="1899" dirty="0" err="1">
                <a:solidFill>
                  <a:srgbClr val="191919"/>
                </a:solidFill>
                <a:latin typeface="Bebas Neue Cyrillic"/>
              </a:rPr>
              <a:t>національного</a:t>
            </a:r>
            <a:r>
              <a:rPr lang="en-US" sz="1899" dirty="0">
                <a:solidFill>
                  <a:srgbClr val="191919"/>
                </a:solidFill>
                <a:latin typeface="Bebas Neue Cyrillic"/>
              </a:rPr>
              <a:t> </a:t>
            </a:r>
            <a:r>
              <a:rPr lang="en-US" sz="1899" dirty="0" err="1">
                <a:solidFill>
                  <a:srgbClr val="191919"/>
                </a:solidFill>
                <a:latin typeface="Bebas Neue Cyrillic"/>
              </a:rPr>
              <a:t>університету</a:t>
            </a:r>
            <a:endParaRPr lang="en-US" sz="1899" dirty="0">
              <a:solidFill>
                <a:srgbClr val="191919"/>
              </a:solidFill>
              <a:latin typeface="Bebas Neue Cyril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84398" y="-1155163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6082" y="1952203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8235" y="444733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8235" y="3107362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8235" y="5115753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8235" y="3776486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8235" y="6455730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8235" y="5784877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8235" y="7123361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48235" y="7790991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2299447" y="0"/>
            <a:ext cx="6891510" cy="10287000"/>
          </a:xfrm>
          <a:custGeom>
            <a:avLst/>
            <a:gdLst/>
            <a:ahLst/>
            <a:cxnLst/>
            <a:rect l="l" t="t" r="r" b="b"/>
            <a:pathLst>
              <a:path w="6886213" h="9501600">
                <a:moveTo>
                  <a:pt x="0" y="0"/>
                </a:moveTo>
                <a:lnTo>
                  <a:pt x="6886213" y="0"/>
                </a:lnTo>
                <a:lnTo>
                  <a:pt x="6886213" y="9501600"/>
                </a:lnTo>
                <a:lnTo>
                  <a:pt x="0" y="9501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48" b="-2448"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9623137" y="850225"/>
            <a:ext cx="7477039" cy="5206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31"/>
              </a:lnSpc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збірці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свідчень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йдеться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частину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весни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замовчує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або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навмисно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спотворює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пропаганда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Понад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півсотні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оповідей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спростовують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міфи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була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безкровна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кримчани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намагалися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чинити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опір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добровільно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вибрали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насправді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опинився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контролем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обернулося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його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мешканців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?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методи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застосовують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спецслужби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силовики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щодо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мирних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громадян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?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Відповіді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інші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питання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дають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кримчани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свідками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жертвами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військового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захоплення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навесні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591761" y="7431353"/>
            <a:ext cx="7477039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Gotham"/>
              </a:rPr>
              <a:t>Люди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«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сірої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зони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».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Свідки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російської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анексії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Криму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2014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року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/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упоряд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.: А.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Андрієвська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О.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Халімон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Київ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: К.І.С., 2018. 264 с. 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uinp.gov.ua/elektronni-vydannya/lyudy-siroyi-zony-svidky-rosiyskoyi-aneksiyi-krymu-2014-roku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9232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9357" y="2648112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1509" y="4428296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509" y="509405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509" y="3762533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509" y="6425585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1509" y="5759822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1509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1509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2362200" y="0"/>
            <a:ext cx="6833738" cy="10287000"/>
          </a:xfrm>
          <a:custGeom>
            <a:avLst/>
            <a:gdLst/>
            <a:ahLst/>
            <a:cxnLst/>
            <a:rect l="l" t="t" r="r" b="b"/>
            <a:pathLst>
              <a:path w="7287175" h="9847533">
                <a:moveTo>
                  <a:pt x="0" y="0"/>
                </a:moveTo>
                <a:lnTo>
                  <a:pt x="7287175" y="0"/>
                </a:lnTo>
                <a:lnTo>
                  <a:pt x="7287175" y="9847534"/>
                </a:lnTo>
                <a:lnTo>
                  <a:pt x="0" y="9847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9559892" y="798407"/>
            <a:ext cx="7526837" cy="4372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82"/>
              </a:lnSpc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книзі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допомогою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наукових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аргументів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спростовуються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ключові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міфи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українську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Проаналізовано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ідеологічну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спрямованість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кожного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міфу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історичне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підґрунтя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спекуляцій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обґрунтовано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підстави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заперечення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спотворених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образів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нашого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минулого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цілеспрямовано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нав’язуваних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Москвою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ось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уже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протягом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кількох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століть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випадках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коли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сучасний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міф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має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довгу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простежено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еволюцію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його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змісту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  <a:p>
            <a:pPr algn="just">
              <a:lnSpc>
                <a:spcPts val="3082"/>
              </a:lnSpc>
            </a:pPr>
            <a:endParaRPr lang="en-US" sz="2000" dirty="0">
              <a:solidFill>
                <a:srgbClr val="000000"/>
              </a:solidFill>
              <a:latin typeface="Noto Serif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9559892" y="8251427"/>
            <a:ext cx="7526837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Gotham"/>
              </a:rPr>
              <a:t>Брехуненко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В.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Війна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за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свідомість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Російські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міфи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про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Україну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та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її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минуле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Київ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2017. 280 с. 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http://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resource.history.org.ua/item/0013481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9232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9357" y="3315742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1509" y="4428296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509" y="509405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509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509" y="6425585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1509" y="5759822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1509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1509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2362200" y="0"/>
            <a:ext cx="6706180" cy="10287000"/>
          </a:xfrm>
          <a:custGeom>
            <a:avLst/>
            <a:gdLst/>
            <a:ahLst/>
            <a:cxnLst/>
            <a:rect l="l" t="t" r="r" b="b"/>
            <a:pathLst>
              <a:path w="6584446" h="9827041">
                <a:moveTo>
                  <a:pt x="0" y="0"/>
                </a:moveTo>
                <a:lnTo>
                  <a:pt x="6584446" y="0"/>
                </a:lnTo>
                <a:lnTo>
                  <a:pt x="6584446" y="9827040"/>
                </a:lnTo>
                <a:lnTo>
                  <a:pt x="0" y="98270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69" b="-569"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9525001" y="954784"/>
            <a:ext cx="7543800" cy="4090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4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виданні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проаналізовано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процес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формування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політики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Noto Serif Bold"/>
              </a:rPr>
              <a:t>стосовно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після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Висвітлено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перебіг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Noto Serif Bold"/>
              </a:rPr>
              <a:t>становлення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інституцій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окупаційної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влади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соціально-економічну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ситуацію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питання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інформаційної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політики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освітньої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сфери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політико-правові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рішення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після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протягом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2014–2016 р. </a:t>
            </a:r>
          </a:p>
          <a:p>
            <a:pPr algn="just">
              <a:lnSpc>
                <a:spcPts val="294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Книга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стане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нагоді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державним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службовцям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представникам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міжнародних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організацій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неурядовим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організаціям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ЗМІ,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всім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опікується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питаннями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498107" y="7580706"/>
            <a:ext cx="7543800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19"/>
              </a:lnSpc>
              <a:spcBef>
                <a:spcPct val="0"/>
              </a:spcBef>
            </a:pPr>
            <a:r>
              <a:rPr lang="en-US" sz="1799" dirty="0" err="1">
                <a:solidFill>
                  <a:srgbClr val="000000"/>
                </a:solidFill>
                <a:latin typeface="Gotham"/>
              </a:rPr>
              <a:t>Крим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після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анексії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Державна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політика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,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виклики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,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рішення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та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дії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Біла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книга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/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Тищенко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Ю.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та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ін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.;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за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заг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ред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. Ю.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Тищенко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Київ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 : ТОВ «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Агентство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» </a:t>
            </a:r>
            <a:r>
              <a:rPr lang="en-US" sz="1799" dirty="0" err="1">
                <a:solidFill>
                  <a:srgbClr val="000000"/>
                </a:solidFill>
                <a:latin typeface="Gotham"/>
              </a:rPr>
              <a:t>Україна</a:t>
            </a:r>
            <a:r>
              <a:rPr lang="en-US" sz="1799" dirty="0">
                <a:solidFill>
                  <a:srgbClr val="000000"/>
                </a:solidFill>
                <a:latin typeface="Gotham"/>
              </a:rPr>
              <a:t>», 2016. 148 с. </a:t>
            </a:r>
          </a:p>
          <a:p>
            <a:pPr algn="just">
              <a:lnSpc>
                <a:spcPts val="2519"/>
              </a:lnSpc>
              <a:spcBef>
                <a:spcPct val="0"/>
              </a:spcBef>
            </a:pPr>
            <a:endParaRPr lang="en-US" sz="1799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19"/>
              </a:lnSpc>
              <a:spcBef>
                <a:spcPct val="0"/>
              </a:spcBef>
            </a:pPr>
            <a:r>
              <a:rPr lang="en-US" sz="1799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sz="1799" dirty="0">
                <a:solidFill>
                  <a:srgbClr val="000000"/>
                </a:solidFill>
                <a:latin typeface="Gotham"/>
                <a:hlinkClick r:id="rId3"/>
              </a:rPr>
              <a:t>http://</a:t>
            </a:r>
            <a:r>
              <a:rPr lang="en-US" sz="1799" dirty="0" smtClean="0">
                <a:solidFill>
                  <a:srgbClr val="000000"/>
                </a:solidFill>
                <a:latin typeface="Gotham"/>
                <a:hlinkClick r:id="rId3"/>
              </a:rPr>
              <a:t>www.ucipr.org.ua/ua/publikatsii/vydannia/krim-p-slya-aneks-derzhavna-pol-tika-vikliki-r-shennya-ta-d-b-la-kniga</a:t>
            </a:r>
            <a:endParaRPr lang="en-US" sz="1799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19"/>
              </a:lnSpc>
              <a:spcBef>
                <a:spcPct val="0"/>
              </a:spcBef>
            </a:pPr>
            <a:endParaRPr lang="en-US" sz="1799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9357" y="3983373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1509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509" y="509405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509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509" y="6425585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1509" y="5759822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1509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1509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762088" y="-9632634"/>
            <a:ext cx="10994424" cy="10994424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14350" cap="sq">
              <a:solidFill>
                <a:srgbClr val="FD6220">
                  <a:alpha val="11765"/>
                </a:srgbClr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2362200" y="0"/>
            <a:ext cx="6825380" cy="10287000"/>
          </a:xfrm>
          <a:custGeom>
            <a:avLst/>
            <a:gdLst/>
            <a:ahLst/>
            <a:cxnLst/>
            <a:rect l="l" t="t" r="r" b="b"/>
            <a:pathLst>
              <a:path w="7163419" h="10059932">
                <a:moveTo>
                  <a:pt x="0" y="0"/>
                </a:moveTo>
                <a:lnTo>
                  <a:pt x="7163419" y="0"/>
                </a:lnTo>
                <a:lnTo>
                  <a:pt x="7163419" y="10059932"/>
                </a:lnTo>
                <a:lnTo>
                  <a:pt x="0" y="100599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9525002" y="821744"/>
            <a:ext cx="7543799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92"/>
              </a:lnSpc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книзі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із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залученням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великого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документального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матеріалу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розповідається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спільну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історичну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долю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Зокрема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звертається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увага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українську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більшість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період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ханства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включення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організму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вже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кінця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XVIII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  <a:p>
            <a:pPr algn="just">
              <a:lnSpc>
                <a:spcPts val="2892"/>
              </a:lnSpc>
            </a:pPr>
            <a:r>
              <a:rPr lang="en-US" sz="2000" dirty="0">
                <a:solidFill>
                  <a:srgbClr val="000000"/>
                </a:solidFill>
                <a:latin typeface="Noto Serif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Детально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аналізується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перебіг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подій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пов'язаних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процесом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об'єднання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Україною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1918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передання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УРСР в 1954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  <a:p>
            <a:pPr algn="just">
              <a:lnSpc>
                <a:spcPts val="2892"/>
              </a:lnSpc>
            </a:pPr>
            <a:endParaRPr lang="en-US" sz="2000" dirty="0">
              <a:solidFill>
                <a:srgbClr val="000000"/>
              </a:solidFill>
              <a:latin typeface="Noto Serif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525003" y="7586038"/>
            <a:ext cx="7543798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Gotham"/>
              </a:rPr>
              <a:t>Сергійчук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В.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Український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Крим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Київ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Українська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Видавнича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Спілка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2001. 304 с. 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shron2.chtyvo.org.ua/Serhiichuk/Ukrainskyi_Krym.pdf?PHPSESSID=kdous290sb2pq9ntoglt88n4l7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9357" y="4655766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1509" y="3320505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" y="1987111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509" y="3988135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509" y="2652874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509" y="6430348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1509" y="5764584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1509" y="7088453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1509" y="7756083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762088" y="-9632634"/>
            <a:ext cx="10994424" cy="10994424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14350" cap="sq">
              <a:solidFill>
                <a:srgbClr val="FD6220">
                  <a:alpha val="11765"/>
                </a:srgbClr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2362200" y="0"/>
            <a:ext cx="6834704" cy="10287000"/>
          </a:xfrm>
          <a:custGeom>
            <a:avLst/>
            <a:gdLst/>
            <a:ahLst/>
            <a:cxnLst/>
            <a:rect l="l" t="t" r="r" b="b"/>
            <a:pathLst>
              <a:path w="6049379" h="9689428">
                <a:moveTo>
                  <a:pt x="0" y="0"/>
                </a:moveTo>
                <a:lnTo>
                  <a:pt x="6049379" y="0"/>
                </a:lnTo>
                <a:lnTo>
                  <a:pt x="6049379" y="9689428"/>
                </a:lnTo>
                <a:lnTo>
                  <a:pt x="0" y="96894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04"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9525000" y="842259"/>
            <a:ext cx="7620000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73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  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Книга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професора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Державного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університету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Ілії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Грузія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),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публіциста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Олєґа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Панфілова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присвячена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маловідомим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фактам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подіям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радянського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минулого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150-річної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російсько-чукотської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війни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походження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імператорів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імперії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їх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намагаються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оминути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неприємні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суперечать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офіційній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пропаганді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</a:p>
          <a:p>
            <a:pPr algn="just">
              <a:lnSpc>
                <a:spcPts val="2573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Тотальному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обману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слугує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новітня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інформаційна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агресія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її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Кремль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розв’язав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приховуючи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криваві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події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вже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сучасних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воєн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двох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російсько-чеченських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російсько-грузинської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тепер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російсько-української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Книгу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складають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публікації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кількох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останніх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років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здебільшого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написаних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проекту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Радіо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Свобода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«</a:t>
            </a:r>
            <a:r>
              <a:rPr lang="en-US" sz="2000" dirty="0" err="1" smtClean="0">
                <a:solidFill>
                  <a:srgbClr val="000000"/>
                </a:solidFill>
                <a:latin typeface="Noto Serif Bold"/>
              </a:rPr>
              <a:t>Крим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 smtClean="0">
                <a:solidFill>
                  <a:srgbClr val="000000"/>
                </a:solidFill>
                <a:latin typeface="Noto Serif Bold"/>
              </a:rPr>
              <a:t>Реалії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»,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а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також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матеріали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курсу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лекцій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Державному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університеті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Ілії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«</a:t>
            </a:r>
            <a:r>
              <a:rPr lang="en-US" sz="2000" dirty="0" err="1" smtClean="0">
                <a:solidFill>
                  <a:srgbClr val="000000"/>
                </a:solidFill>
                <a:latin typeface="Noto Serif Bold"/>
              </a:rPr>
              <a:t>Росія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Кавказі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ментальної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широкого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загалу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істориків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журналістів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студентів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всіх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цікавиться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історією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525000" y="7789199"/>
            <a:ext cx="7620000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670"/>
              </a:lnSpc>
              <a:spcBef>
                <a:spcPct val="0"/>
              </a:spcBef>
            </a:pPr>
            <a:r>
              <a:rPr lang="en-US" dirty="0" err="1">
                <a:solidFill>
                  <a:srgbClr val="000000"/>
                </a:solidFill>
                <a:latin typeface="Gotham"/>
              </a:rPr>
              <a:t>Панфілов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О.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Антирадянські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історії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Тернопіль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Мандрівець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, 2016. 296 с.</a:t>
            </a:r>
          </a:p>
          <a:p>
            <a:pPr algn="just">
              <a:lnSpc>
                <a:spcPts val="267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 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shron1.chtyvo.org.ua/Panfilov_Oleh/Antyradianski_istorii.pdf</a:t>
            </a:r>
            <a:endParaRPr lang="en-US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35588" y="5318634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741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7741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7741" y="3983373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7741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7741" y="6425585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7741" y="465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7741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7741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762088" y="-9632634"/>
            <a:ext cx="10994424" cy="10994424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14350" cap="sq">
              <a:solidFill>
                <a:srgbClr val="FD6220">
                  <a:alpha val="11765"/>
                </a:srgbClr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2362200" y="0"/>
            <a:ext cx="6771452" cy="10287000"/>
          </a:xfrm>
          <a:custGeom>
            <a:avLst/>
            <a:gdLst/>
            <a:ahLst/>
            <a:cxnLst/>
            <a:rect l="l" t="t" r="r" b="b"/>
            <a:pathLst>
              <a:path w="6343018" h="9431067">
                <a:moveTo>
                  <a:pt x="0" y="0"/>
                </a:moveTo>
                <a:lnTo>
                  <a:pt x="6343019" y="0"/>
                </a:lnTo>
                <a:lnTo>
                  <a:pt x="6343019" y="9431066"/>
                </a:lnTo>
                <a:lnTo>
                  <a:pt x="0" y="9431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9525000" y="832042"/>
            <a:ext cx="7543801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97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Найбільша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аналітична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хронологія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Острів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одне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найбільш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ґрунтовних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досліджень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глибинних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процесів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передували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потім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вилились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доконаний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факт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території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Росією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Автор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просто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сухо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хронологічно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описує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день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днем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військову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політичну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інформаційну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агресію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братнього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сусіда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Його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родинне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коріння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сягає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Керчі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дуже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добре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розуміє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всю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звану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внутрішню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кухню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починаючи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проголошення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Незалежності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525000" y="7136723"/>
            <a:ext cx="75438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dirty="0" err="1">
                <a:solidFill>
                  <a:srgbClr val="000000"/>
                </a:solidFill>
                <a:latin typeface="Gotham"/>
              </a:rPr>
              <a:t>Березовець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Т.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Анексія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острів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Крим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Хроніки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Noto Serif Bold"/>
              </a:rPr>
              <a:t>«</a:t>
            </a:r>
            <a:r>
              <a:rPr lang="en-US" dirty="0" err="1" smtClean="0">
                <a:solidFill>
                  <a:srgbClr val="000000"/>
                </a:solidFill>
                <a:latin typeface="Gotham"/>
              </a:rPr>
              <a:t>гібридної</a:t>
            </a:r>
            <a:r>
              <a:rPr lang="en-US" dirty="0" smtClean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Gotham"/>
              </a:rPr>
              <a:t>війни</a:t>
            </a:r>
            <a:r>
              <a:rPr lang="en-US" dirty="0" smtClean="0">
                <a:solidFill>
                  <a:srgbClr val="000000"/>
                </a:solidFill>
                <a:latin typeface="Noto Serif Bold"/>
              </a:rPr>
              <a:t>»</a:t>
            </a:r>
            <a:r>
              <a:rPr lang="en-US" dirty="0" smtClean="0">
                <a:solidFill>
                  <a:srgbClr val="000000"/>
                </a:solidFill>
                <a:latin typeface="Gotham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Вид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. 2-ге.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Київ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Брайт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Стар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Паблішинг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, 2016. 408 с. </a:t>
            </a:r>
          </a:p>
          <a:p>
            <a:pPr algn="just">
              <a:lnSpc>
                <a:spcPts val="2380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  <a:latin typeface="Gotham"/>
              </a:rPr>
              <a:t>URL</a:t>
            </a:r>
            <a:r>
              <a:rPr lang="en-US" dirty="0" smtClean="0">
                <a:solidFill>
                  <a:srgbClr val="000000"/>
                </a:solidFill>
                <a:latin typeface="Gotham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http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://irbis-nbuv.gov.ua/cgibin/ua/elib.exe?Z21ID=&amp;I21DBN=UKRLIB&amp;P21DBN=UKRLIB&amp;S21STN=1&amp;S21REF=10&amp;S21FMT=online_book&amp;C21COM=S&amp;S21CNR=20&amp;S21P01=0&amp;S21P02=0&amp;S21P03=FF=&amp;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S21STR=ukr0005733</a:t>
            </a:r>
            <a:endParaRPr lang="en-US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35588" y="5976927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741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7741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7741" y="3983373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7741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7741" y="5318634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7741" y="465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7741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7741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2362200" y="0"/>
            <a:ext cx="6809548" cy="10287000"/>
          </a:xfrm>
          <a:custGeom>
            <a:avLst/>
            <a:gdLst/>
            <a:ahLst/>
            <a:cxnLst/>
            <a:rect l="l" t="t" r="r" b="b"/>
            <a:pathLst>
              <a:path w="6908191" h="9501237">
                <a:moveTo>
                  <a:pt x="0" y="0"/>
                </a:moveTo>
                <a:lnTo>
                  <a:pt x="6908191" y="0"/>
                </a:lnTo>
                <a:lnTo>
                  <a:pt x="6908191" y="9501238"/>
                </a:lnTo>
                <a:lnTo>
                  <a:pt x="0" y="9501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9525001" y="885666"/>
            <a:ext cx="7543800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83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Загублений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острів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збірка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репортажів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окупованого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куди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відома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журналістка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Наталя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Гуменюк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їздила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упродовж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2014–2019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книжці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справжні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трагедії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людей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життя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кардинально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змінилося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після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відтоді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хтось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із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кримчан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живе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хтось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просто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іншій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країні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ж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їхня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неприхована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правда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?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Підприємці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пенсіонери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татари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студенти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громадські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активісти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правозахисники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військові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люди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різними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політичними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ідеологічними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поглядами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відверто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розповідають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свої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одні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діляться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тихим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глухим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болем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інші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просто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втомилися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мовчати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боятися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Noto Serif Bold"/>
            </a:endParaRP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Noto Serif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9525001" y="7126332"/>
            <a:ext cx="75438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Gotham"/>
              </a:rPr>
              <a:t>Гуменюк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Н.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Загублений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острів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Книга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репортажів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з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окупованого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Криму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Львів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Видавництво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Старого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Лева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2020. 312 с. 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shron1.chtyvo.org.ua/Humeniuk_Natalia/Zahublenyi_ostriv_Knyha_reportazhiv_z_okupovanoho_Krymu.pdf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35588" y="6653894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741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7741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7741" y="3983373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7741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7741" y="5318634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7741" y="465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7741" y="5986264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7741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9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2362200" y="5944"/>
            <a:ext cx="6824376" cy="10281056"/>
          </a:xfrm>
          <a:custGeom>
            <a:avLst/>
            <a:gdLst/>
            <a:ahLst/>
            <a:cxnLst/>
            <a:rect l="l" t="t" r="r" b="b"/>
            <a:pathLst>
              <a:path w="7322554" h="9356350">
                <a:moveTo>
                  <a:pt x="0" y="0"/>
                </a:moveTo>
                <a:lnTo>
                  <a:pt x="7322553" y="0"/>
                </a:lnTo>
                <a:lnTo>
                  <a:pt x="7322553" y="9356349"/>
                </a:lnTo>
                <a:lnTo>
                  <a:pt x="0" y="93563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9525001" y="798384"/>
            <a:ext cx="7543800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56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Авторський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проєкт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двох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журналісток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раніше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працювали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постав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межі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репортажної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публіцистики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активізму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усної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оповідь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перебіг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вторгнення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його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навесні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підокупаційний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побит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кримчан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опір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правозахисну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діяльність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проукраїнських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активістів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залишилися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батьківщині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всупереч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репресіям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колаборантської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адміністрації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силовиків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Упорядниці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нагромадили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чималий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масив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спогадів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свідчень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тільки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вимушених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переселенців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одразу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окупації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або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згодом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переїхали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підконтрольну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територію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зокрема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хто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зазнав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переслідувань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побував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заручниках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застінках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ФСБ),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але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кримчан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залишилися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свідчення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після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перевірки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рамках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медійного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фактчекінґу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експертизи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правозахисних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інституцій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як-от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правозахисної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групи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Гельсинської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спілки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людини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),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опрацьовано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відповідно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стандартів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демократичної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журналістики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525001" y="7553314"/>
            <a:ext cx="7543800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Gotham"/>
              </a:rPr>
              <a:t>Андрієвська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А.,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Халімон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О.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Книга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свідчень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Анатомія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російської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анексії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Криму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/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ред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В.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Дивнич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Київ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Критика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2019. 248 с. 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www.yakaboo.ua/ua/kniga-svidchen-anatomija-rosijs-koi-aneksii-krimu-2401580.html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35588" y="7321525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9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741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7741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7741" y="3983373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7741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7741" y="5318634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7741" y="465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7741" y="5986264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7741" y="6653894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2362200" y="0"/>
            <a:ext cx="6784805" cy="10286999"/>
          </a:xfrm>
          <a:custGeom>
            <a:avLst/>
            <a:gdLst/>
            <a:ahLst/>
            <a:cxnLst/>
            <a:rect l="l" t="t" r="r" b="b"/>
            <a:pathLst>
              <a:path w="5870405" h="9139252">
                <a:moveTo>
                  <a:pt x="0" y="0"/>
                </a:moveTo>
                <a:lnTo>
                  <a:pt x="5870404" y="0"/>
                </a:lnTo>
                <a:lnTo>
                  <a:pt x="5870404" y="9139252"/>
                </a:lnTo>
                <a:lnTo>
                  <a:pt x="0" y="9139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320" r="-13900"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9525001" y="844486"/>
            <a:ext cx="7543800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64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книжку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склали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чотирнадцять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кримськотатарських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родин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розповіли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авторці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різні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люди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відомі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невідомі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спільний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біль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спільна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памʼять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жахіття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війни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гоніння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депортації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голод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покоління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покоління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їх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переслідує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один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самий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ворог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б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нову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назву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щораз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для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себе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придумував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імперія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срср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федерація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Тортури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він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вдається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мають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приборкати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татар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разі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непокори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нелюди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просто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знищують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нечисленний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народ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Ніби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наяву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читач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побачить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змучених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підлітків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збирають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бавовну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Голодному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степу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Узбекистану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Розпач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жінки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виганяють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рідної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домівки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Горе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дружини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загиблого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захисника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обʼєднані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родини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тільки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спільним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болем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й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спільним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прагненням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повернути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собі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Батьківщину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жити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у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вільному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  <a:p>
            <a:pPr algn="just">
              <a:lnSpc>
                <a:spcPts val="2564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Noto Serif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9525001" y="6793917"/>
            <a:ext cx="7391400" cy="3167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dirty="0" err="1">
                <a:solidFill>
                  <a:srgbClr val="000000"/>
                </a:solidFill>
                <a:latin typeface="Gotham"/>
              </a:rPr>
              <a:t>Генова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Є.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Кримськотатарські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родини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Харків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dirty="0" err="1">
                <a:solidFill>
                  <a:srgbClr val="000000"/>
                </a:solidFill>
                <a:latin typeface="Gotham"/>
              </a:rPr>
              <a:t>Фоліо</a:t>
            </a:r>
            <a:r>
              <a:rPr lang="en-US" dirty="0">
                <a:solidFill>
                  <a:srgbClr val="000000"/>
                </a:solidFill>
                <a:latin typeface="Gotham"/>
              </a:rPr>
              <a:t>, 2024. </a:t>
            </a:r>
            <a:r>
              <a:rPr lang="en-US" dirty="0" smtClean="0">
                <a:solidFill>
                  <a:srgbClr val="000000"/>
                </a:solidFill>
                <a:latin typeface="Gotham"/>
              </a:rPr>
              <a:t>224 с.</a:t>
            </a:r>
            <a:endParaRPr lang="en-US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https://folio.com.ua/system/books/samples/000/003/608/original/%D0%93%D0%B5%D0%BD%D0%BE%D0%B2%D0%B0_%D0%9A%D1%80%D0%B8%D0%BC_%D1%80%D0%BE%D0%B4%D0%B8%D0%BD%D0%B8_%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D0%BA%D0%BE%D1%80%D0%BE%D1%82%D0%BA%D0%B8%D0%B9.pdf?1702977563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14556" y="-2051767"/>
            <a:ext cx="3116376" cy="13405540"/>
            <a:chOff x="0" y="0"/>
            <a:chExt cx="18895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51" cy="812800"/>
            </a:xfrm>
            <a:custGeom>
              <a:avLst/>
              <a:gdLst/>
              <a:ahLst/>
              <a:cxnLst/>
              <a:rect l="l" t="t" r="r" b="b"/>
              <a:pathLst>
                <a:path w="188951" h="812800">
                  <a:moveTo>
                    <a:pt x="94476" y="0"/>
                  </a:moveTo>
                  <a:cubicBezTo>
                    <a:pt x="42298" y="0"/>
                    <a:pt x="0" y="181951"/>
                    <a:pt x="0" y="406400"/>
                  </a:cubicBezTo>
                  <a:cubicBezTo>
                    <a:pt x="0" y="630849"/>
                    <a:pt x="42298" y="812800"/>
                    <a:pt x="94476" y="812800"/>
                  </a:cubicBezTo>
                  <a:cubicBezTo>
                    <a:pt x="146653" y="812800"/>
                    <a:pt x="188951" y="630849"/>
                    <a:pt x="188951" y="406400"/>
                  </a:cubicBezTo>
                  <a:cubicBezTo>
                    <a:pt x="188951" y="181951"/>
                    <a:pt x="146653" y="0"/>
                    <a:pt x="9447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7714" y="47625"/>
              <a:ext cx="153523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7741" y="3315742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741" y="198234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7741" y="3983373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7741" y="2648112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7741" y="5318634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7741" y="4651003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7741" y="5986264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7741" y="6653894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 rot="-10800000">
            <a:off x="977741" y="7321525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FD622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</a:rPr>
                <a:t>6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5588" y="8072513"/>
            <a:ext cx="992463" cy="992463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6220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</a:rPr>
                <a:t>10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2286000" y="3518"/>
            <a:ext cx="6865231" cy="10283481"/>
          </a:xfrm>
          <a:custGeom>
            <a:avLst/>
            <a:gdLst/>
            <a:ahLst/>
            <a:cxnLst/>
            <a:rect l="l" t="t" r="r" b="b"/>
            <a:pathLst>
              <a:path w="6721260" h="9753610">
                <a:moveTo>
                  <a:pt x="0" y="0"/>
                </a:moveTo>
                <a:lnTo>
                  <a:pt x="6721260" y="0"/>
                </a:lnTo>
                <a:lnTo>
                  <a:pt x="6721260" y="9753610"/>
                </a:lnTo>
                <a:lnTo>
                  <a:pt x="0" y="9753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9525001" y="796877"/>
            <a:ext cx="7543800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Книга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Крадіжка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або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Біле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сонце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відомої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української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журналістки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телеведучої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Наташі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Влащенко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присвячена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одній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найтрагічніших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подій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історії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сучасної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України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–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віроломному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захопленню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Російською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Федерацією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це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було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розповідають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люди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знаходилися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безпосередньо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епіцентрі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подій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зими-весни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2014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року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: О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Турчинов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О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Кіхтенко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Б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Аваков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С.Т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Полтарак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І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П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Смешко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В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Наливайченко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Р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. А. </a:t>
            </a:r>
            <a:r>
              <a:rPr lang="en-US" sz="2000" dirty="0" err="1" smtClean="0">
                <a:solidFill>
                  <a:srgbClr val="000000"/>
                </a:solidFill>
                <a:latin typeface="Noto Serif Bold"/>
              </a:rPr>
              <a:t>Чубаров</a:t>
            </a:r>
            <a:r>
              <a:rPr lang="en-US" sz="2000" dirty="0" smtClean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багато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інших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представників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влади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а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також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звичайно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жителі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Розповідь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журналістки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супроводжується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фотохронікою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кримських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подій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допомагає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читачеві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зримо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уявити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велася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підготовка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Росією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анексії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півострові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з'явилися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зелені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чоловічки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»,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як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відбувалося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захоплення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влади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і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проводився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так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званий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референдум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приєднання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Криму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до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Noto Serif Bold"/>
              </a:rPr>
              <a:t>Росії</a:t>
            </a:r>
            <a:r>
              <a:rPr lang="en-US" sz="2000" dirty="0">
                <a:solidFill>
                  <a:srgbClr val="000000"/>
                </a:solidFill>
                <a:latin typeface="Noto Serif Bold"/>
              </a:rPr>
              <a:t>.</a:t>
            </a:r>
          </a:p>
          <a:p>
            <a:pPr algn="just">
              <a:lnSpc>
                <a:spcPts val="2333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Noto Serif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525001" y="6687010"/>
            <a:ext cx="7543800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Gotham"/>
              </a:rPr>
              <a:t>Влащенко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Н.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Крадіжка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або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Біле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сонце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Криму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/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пер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з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рос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 smtClean="0">
                <a:solidFill>
                  <a:srgbClr val="000000"/>
                </a:solidFill>
                <a:latin typeface="Gotham"/>
              </a:rPr>
              <a:t>В.Бойка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Харків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 : </a:t>
            </a:r>
            <a:r>
              <a:rPr lang="en-US" sz="1800" dirty="0" err="1">
                <a:solidFill>
                  <a:srgbClr val="000000"/>
                </a:solidFill>
                <a:latin typeface="Gotham"/>
              </a:rPr>
              <a:t>Фоліо</a:t>
            </a:r>
            <a:r>
              <a:rPr lang="en-US" sz="1800" dirty="0">
                <a:solidFill>
                  <a:srgbClr val="000000"/>
                </a:solidFill>
                <a:latin typeface="Gotham"/>
              </a:rPr>
              <a:t>, 2017. 394 с. 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Gotham"/>
              </a:rPr>
              <a:t>URL: </a:t>
            </a:r>
            <a:r>
              <a:rPr lang="en-US" dirty="0">
                <a:solidFill>
                  <a:srgbClr val="000000"/>
                </a:solidFill>
                <a:latin typeface="Gotham"/>
                <a:hlinkClick r:id="rId3"/>
              </a:rPr>
              <a:t>https://folio.com.ua/system/books/samples/000/000/216/original/%D0%92%D0%BB%D0%B0%D1%89%D0%B5%D0%BD%D0%BA%D0%BE_%D0%A%D1%80%D0%B0%D0%B4%D1%96%D0%B6%D0%BA%D0%B0_%</a:t>
            </a:r>
            <a:r>
              <a:rPr lang="en-US" dirty="0" smtClean="0">
                <a:solidFill>
                  <a:srgbClr val="000000"/>
                </a:solidFill>
                <a:latin typeface="Gotham"/>
                <a:hlinkClick r:id="rId3"/>
              </a:rPr>
              <a:t>D0%9D%D0%9E%D0%92%D0%90.pdf?1536370637</a:t>
            </a:r>
            <a:endParaRPr lang="en-US" dirty="0" smtClean="0">
              <a:solidFill>
                <a:srgbClr val="000000"/>
              </a:solidFill>
              <a:latin typeface="Gotham"/>
            </a:endParaRPr>
          </a:p>
          <a:p>
            <a:pPr algn="just">
              <a:lnSpc>
                <a:spcPts val="2520"/>
              </a:lnSpc>
              <a:spcBef>
                <a:spcPct val="0"/>
              </a:spcBef>
            </a:pPr>
            <a:endParaRPr lang="en-US" sz="1800" dirty="0">
              <a:solidFill>
                <a:srgbClr val="000000"/>
              </a:solidFill>
              <a:latin typeface="Goth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1478</Words>
  <Application>Microsoft Office PowerPoint</Application>
  <PresentationFormat>Произвольный</PresentationFormat>
  <Paragraphs>138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Noto Serif</vt:lpstr>
      <vt:lpstr>Bebas Neue Cyrillic</vt:lpstr>
      <vt:lpstr>Calibri</vt:lpstr>
      <vt:lpstr>Noto Serif Bold</vt:lpstr>
      <vt:lpstr>Gotham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книзі із залученням великого документального матеріалу розповідається про спільну історичну долю Криму й України. Зокрема, звертається увага на українську більшість півострова в період Кримського ханства, на включення Криму до українського організму вже</dc:title>
  <dc:creator>фвьшт</dc:creator>
  <cp:lastModifiedBy>фвьшт</cp:lastModifiedBy>
  <cp:revision>10</cp:revision>
  <dcterms:created xsi:type="dcterms:W3CDTF">2006-08-16T00:00:00Z</dcterms:created>
  <dcterms:modified xsi:type="dcterms:W3CDTF">2024-02-16T13:02:27Z</dcterms:modified>
  <dc:identifier>DAF8w_eP2bM</dc:identifier>
</cp:coreProperties>
</file>